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0" r:id="rId4"/>
    <p:sldId id="259" r:id="rId5"/>
    <p:sldId id="263" r:id="rId6"/>
    <p:sldId id="271" r:id="rId7"/>
    <p:sldId id="265" r:id="rId8"/>
    <p:sldId id="266" r:id="rId9"/>
    <p:sldId id="261" r:id="rId10"/>
    <p:sldId id="262" r:id="rId11"/>
    <p:sldId id="267" r:id="rId12"/>
    <p:sldId id="268" r:id="rId13"/>
    <p:sldId id="269" r:id="rId14"/>
    <p:sldId id="272"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55" autoAdjust="0"/>
  </p:normalViewPr>
  <p:slideViewPr>
    <p:cSldViewPr>
      <p:cViewPr>
        <p:scale>
          <a:sx n="60" d="100"/>
          <a:sy n="60" d="100"/>
        </p:scale>
        <p:origin x="-802" y="-3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1DC67-3263-41E1-9E2B-DBE50F5C90A4}" type="datetimeFigureOut">
              <a:rPr lang="en-GB" smtClean="0"/>
              <a:t>28/11/2011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E2900-B5C8-41D4-A739-C9D3041D5680}" type="slidenum">
              <a:rPr lang="en-GB" smtClean="0"/>
              <a:t>‹#›</a:t>
            </a:fld>
            <a:endParaRPr lang="en-GB"/>
          </a:p>
        </p:txBody>
      </p:sp>
    </p:spTree>
    <p:extLst>
      <p:ext uri="{BB962C8B-B14F-4D97-AF65-F5344CB8AC3E}">
        <p14:creationId xmlns:p14="http://schemas.microsoft.com/office/powerpoint/2010/main" val="148738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jisc.ac.u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hrc.ac.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OAPEN-UK </a:t>
            </a:r>
            <a:r>
              <a:rPr lang="en-GB" dirty="0" smtClean="0"/>
              <a:t>is a collaborative research project gathering evidence to help stakeholders make informed decisions on the future of open access scholarly monograph publishing in the humanities and social sciences (HSS).</a:t>
            </a:r>
          </a:p>
          <a:p>
            <a:endParaRPr lang="en-GB" dirty="0" smtClean="0"/>
          </a:p>
          <a:p>
            <a:r>
              <a:rPr lang="en-GB" dirty="0" smtClean="0"/>
              <a:t>Funded by </a:t>
            </a:r>
            <a:r>
              <a:rPr lang="en-GB" dirty="0" smtClean="0">
                <a:hlinkClick r:id="rId3" tooltip="Link to JISC"/>
              </a:rPr>
              <a:t>JISC</a:t>
            </a:r>
            <a:r>
              <a:rPr lang="en-GB" dirty="0" smtClean="0"/>
              <a:t> and the </a:t>
            </a:r>
            <a:r>
              <a:rPr lang="en-GB" dirty="0" smtClean="0">
                <a:hlinkClick r:id="rId4"/>
              </a:rPr>
              <a:t>AHRC</a:t>
            </a:r>
            <a:r>
              <a:rPr lang="en-GB" dirty="0" smtClean="0"/>
              <a:t>, OAPEN-UK will partner with publishers, research councils, authors, researchers and institutions in a practical, real time pilot that will gather a range of qualitative and quantitative data. The data will be evaluated to help stakeholders better understand the challenges and developments required to support open access scholarly monographs</a:t>
            </a:r>
          </a:p>
          <a:p>
            <a:endParaRPr lang="en-GB" dirty="0" smtClean="0"/>
          </a:p>
          <a:p>
            <a:r>
              <a:rPr lang="en-GB" dirty="0" smtClean="0"/>
              <a:t>In</a:t>
            </a:r>
            <a:r>
              <a:rPr lang="en-GB" baseline="0" dirty="0" smtClean="0"/>
              <a:t> todays session, I am first going to give you a bit of background to OAPEN-UK and then after that we are going to hear from Graham Stone about the key challenges and issues identified by librarians at a recent workshop run by </a:t>
            </a:r>
            <a:r>
              <a:rPr lang="en-GB" baseline="0" dirty="0" smtClean="0"/>
              <a:t>Ellen </a:t>
            </a:r>
            <a:r>
              <a:rPr lang="en-GB" baseline="0" dirty="0" smtClean="0"/>
              <a:t>Collins, </a:t>
            </a:r>
            <a:r>
              <a:rPr lang="en-GB" baseline="0" dirty="0" smtClean="0"/>
              <a:t>who is managing the research programme. We will then undertake an interactive session.</a:t>
            </a:r>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C6E2900-B5C8-41D4-A739-C9D3041D5680}" type="slidenum">
              <a:rPr lang="en-GB" smtClean="0"/>
              <a:t>1</a:t>
            </a:fld>
            <a:endParaRPr lang="en-GB"/>
          </a:p>
        </p:txBody>
      </p:sp>
    </p:spTree>
    <p:extLst>
      <p:ext uri="{BB962C8B-B14F-4D97-AF65-F5344CB8AC3E}">
        <p14:creationId xmlns:p14="http://schemas.microsoft.com/office/powerpoint/2010/main" val="387693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academic monograph is under threat. Increased costs and lower print runs are impacting on the principle means by which researchers share their knowledge and disseminate their findings. The gold standard for academic excellence in many disciplines, the effective dissemination of the monograph has major implications for the UK’s research base and its international standing.</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OAPEN-UK is going to explore the challenges, risks and potential opportunities of unfettered online access to scholarly monographs.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a good time to explore this as we have so many developments in the monograph market will Muse, </a:t>
            </a:r>
            <a:r>
              <a:rPr lang="en-GB" baseline="0" dirty="0" err="1" smtClean="0"/>
              <a:t>Jstor</a:t>
            </a:r>
            <a:r>
              <a:rPr lang="en-GB" baseline="0" dirty="0" smtClean="0"/>
              <a:t>, UPEC and OUP and CUP launching their platforms at the same time that budget are under pressure and the introduction of student fees will potentially increase students expectations to have all their content available to them.</a:t>
            </a:r>
            <a:endParaRPr lang="en-GB" dirty="0" smtClean="0"/>
          </a:p>
          <a:p>
            <a:endParaRPr lang="en-GB" dirty="0" smtClean="0"/>
          </a:p>
          <a:p>
            <a:r>
              <a:rPr lang="en-GB" dirty="0" smtClean="0"/>
              <a:t>I always</a:t>
            </a:r>
            <a:r>
              <a:rPr lang="en-GB" baseline="0" dirty="0" smtClean="0"/>
              <a:t> think its important to reiterate that just because we are talking about OA, it doesn’t mean that we are out to hurt publishers and their models, this project is not saying that print will disappear or that OA is the right model, what we hope to do is gather data and information in partnership with the key stakeholders to help us take an evidence based approach to future activity in the monograph market. This project is a stepping stone along the way, a way to experiment and explore, there is no wrong or right outcome, there is only data and collaboration.</a:t>
            </a:r>
          </a:p>
          <a:p>
            <a:endParaRPr lang="en-GB" dirty="0"/>
          </a:p>
        </p:txBody>
      </p:sp>
      <p:sp>
        <p:nvSpPr>
          <p:cNvPr id="4" name="Slide Number Placeholder 3"/>
          <p:cNvSpPr>
            <a:spLocks noGrp="1"/>
          </p:cNvSpPr>
          <p:nvPr>
            <p:ph type="sldNum" sz="quarter" idx="10"/>
          </p:nvPr>
        </p:nvSpPr>
        <p:spPr/>
        <p:txBody>
          <a:bodyPr/>
          <a:lstStyle/>
          <a:p>
            <a:fld id="{EC6E2900-B5C8-41D4-A739-C9D3041D5680}" type="slidenum">
              <a:rPr lang="en-GB" smtClean="0"/>
              <a:t>2</a:t>
            </a:fld>
            <a:endParaRPr lang="en-GB"/>
          </a:p>
        </p:txBody>
      </p:sp>
    </p:spTree>
    <p:extLst>
      <p:ext uri="{BB962C8B-B14F-4D97-AF65-F5344CB8AC3E}">
        <p14:creationId xmlns:p14="http://schemas.microsoft.com/office/powerpoint/2010/main" val="336954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OAPEN-UK</a:t>
            </a:r>
            <a:r>
              <a:rPr lang="en-GB" baseline="0" dirty="0" smtClean="0"/>
              <a:t> model is a transitional hybrid model that stems from the OAPEN project which recognised the need, just as we have in the journals market for a model that allows not just publishers, but funding bodies and institutions to transition to an electronic and open access model in steps. I think this point is important as not only is just the transition to electronic formats a big deal in the HSS environment, moving to OA requires a whole level of change in terms of perceptions and attitudes, processes and it doesn’t happen over night.</a:t>
            </a:r>
          </a:p>
          <a:p>
            <a:endParaRPr lang="en-GB" baseline="0" dirty="0" smtClean="0"/>
          </a:p>
          <a:p>
            <a:r>
              <a:rPr lang="en-GB" baseline="0" dirty="0" smtClean="0"/>
              <a:t>In our project we are working with both back list and front list HSS titles. What we have done is ask publishers to submit matched pairs of titles (based on subject, publication date, format history, sales </a:t>
            </a:r>
            <a:r>
              <a:rPr lang="en-GB" baseline="0" dirty="0" err="1" smtClean="0"/>
              <a:t>etc</a:t>
            </a:r>
            <a:r>
              <a:rPr lang="en-GB" baseline="0" dirty="0" smtClean="0"/>
              <a:t>) and then randomly assigned the titles in each pair into an experimental OA pot and a control group. The titles in the OA pot are made available under a CC licence from the publishers website, the OAPEN Library website and IRs. The control group titles are made available for sale under the </a:t>
            </a:r>
            <a:r>
              <a:rPr lang="en-GB" baseline="0" dirty="0" err="1" smtClean="0"/>
              <a:t>publisers</a:t>
            </a:r>
            <a:r>
              <a:rPr lang="en-GB" baseline="0" dirty="0" smtClean="0"/>
              <a:t> normal route such as for sale to libraries as part of packages, via aggregators. All the titles, whether OA or Control are available for purchase in print format and some are also available in </a:t>
            </a:r>
            <a:r>
              <a:rPr lang="en-GB" baseline="0" dirty="0" err="1" smtClean="0"/>
              <a:t>epub</a:t>
            </a:r>
            <a:r>
              <a:rPr lang="en-GB" baseline="0" dirty="0" smtClean="0"/>
              <a:t> or specific e-formats such as </a:t>
            </a:r>
            <a:r>
              <a:rPr lang="en-GB" baseline="0" dirty="0" err="1" smtClean="0"/>
              <a:t>amz</a:t>
            </a:r>
            <a:r>
              <a:rPr lang="en-GB" baseline="0" dirty="0" smtClean="0"/>
              <a:t>. And this is where the hybrid model comes in, the title is available in OA but it can also be exploited for commercial reasons to help bring in revenue to sustain a dual format publishing environment.</a:t>
            </a:r>
          </a:p>
          <a:p>
            <a:endParaRPr lang="en-GB" baseline="0" dirty="0" smtClean="0"/>
          </a:p>
          <a:p>
            <a:r>
              <a:rPr lang="en-GB" baseline="0" dirty="0" smtClean="0"/>
              <a:t>So in our project we have partnered with </a:t>
            </a:r>
            <a:r>
              <a:rPr lang="en-GB" dirty="0" smtClean="0"/>
              <a:t>Palgrave Macmillan, Taylor &amp; Francis, Berg Publishers, Liverpool University Press and University Wales Press to make available</a:t>
            </a:r>
            <a:r>
              <a:rPr lang="en-GB" baseline="0" dirty="0" smtClean="0"/>
              <a:t> 60 titles, 30 in each pot and over </a:t>
            </a:r>
            <a:r>
              <a:rPr lang="en-GB" dirty="0" smtClean="0"/>
              <a:t>the next three years we will gather and compare sales and usage data for each group.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C6E2900-B5C8-41D4-A739-C9D3041D5680}" type="slidenum">
              <a:rPr lang="en-GB" smtClean="0"/>
              <a:t>3</a:t>
            </a:fld>
            <a:endParaRPr lang="en-GB"/>
          </a:p>
        </p:txBody>
      </p:sp>
    </p:spTree>
    <p:extLst>
      <p:ext uri="{BB962C8B-B14F-4D97-AF65-F5344CB8AC3E}">
        <p14:creationId xmlns:p14="http://schemas.microsoft.com/office/powerpoint/2010/main" val="323943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dirty="0" smtClean="0"/>
              <a:t>A core part of OAPEN-UK</a:t>
            </a:r>
            <a:r>
              <a:rPr lang="en-GB" baseline="0" dirty="0" smtClean="0"/>
              <a:t> is data gathering. We have learnt from previous projects that it is necessary to gather data over at least a three year period if you are going to have anything useful to say, especially when dealing with citations and research. </a:t>
            </a:r>
          </a:p>
          <a:p>
            <a:pPr>
              <a:buFontTx/>
              <a:buNone/>
            </a:pPr>
            <a:r>
              <a:rPr lang="en-GB" baseline="0" dirty="0" smtClean="0"/>
              <a:t>We have condensed the research into three questions: </a:t>
            </a:r>
            <a:endParaRPr lang="en-GB" dirty="0" smtClean="0"/>
          </a:p>
          <a:p>
            <a:pPr>
              <a:buFontTx/>
              <a:buNone/>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lumMod val="50000"/>
                  </a:schemeClr>
                </a:solidFill>
              </a:rPr>
              <a:t>1. How policies, processes and mechanisms need to change in order to enable OA publication of monographs?</a:t>
            </a:r>
          </a:p>
          <a:p>
            <a:pPr>
              <a:buFontTx/>
              <a:buNone/>
            </a:pPr>
            <a:endParaRPr lang="en-GB" dirty="0" smtClean="0"/>
          </a:p>
          <a:p>
            <a:pPr marL="171450" indent="-171450">
              <a:buFont typeface="Arial" pitchFamily="34" charset="0"/>
              <a:buChar char="•"/>
            </a:pPr>
            <a:r>
              <a:rPr lang="en-GB" dirty="0" smtClean="0"/>
              <a:t>Business </a:t>
            </a:r>
            <a:r>
              <a:rPr lang="en-GB" dirty="0" smtClean="0"/>
              <a:t>model will include looking at prices, variation in prices by publisher, e-only OA as a viable strategy and the potential ongoing need or demand for print, the most effective way to manage OA fees, licensing regimes, IPR and reuse rights and royalties.</a:t>
            </a:r>
          </a:p>
          <a:p>
            <a:pPr marL="171450" indent="-171450">
              <a:buFont typeface="Arial" pitchFamily="34" charset="0"/>
              <a:buChar char="•"/>
            </a:pPr>
            <a:r>
              <a:rPr lang="en-GB" dirty="0" smtClean="0"/>
              <a:t>Organisational policies will include changes that funders make to their OA policies, that libraries make to their purchasing and selection policies, that repositories make to their depositing policies and that institutions make to comply with all of the above.</a:t>
            </a:r>
          </a:p>
          <a:p>
            <a:pPr marL="171450" indent="-171450">
              <a:buFont typeface="Arial" pitchFamily="34" charset="0"/>
              <a:buChar char="•"/>
            </a:pPr>
            <a:r>
              <a:rPr lang="en-GB" dirty="0" smtClean="0"/>
              <a:t>Technical changes will include back- and front-end system changes made by publishers, integration into existing library systems, changes to funder systems for awarding grants and discoverability</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 </a:t>
            </a:r>
            <a:r>
              <a:rPr lang="en-GB" dirty="0" smtClean="0">
                <a:solidFill>
                  <a:schemeClr val="bg1">
                    <a:lumMod val="50000"/>
                  </a:schemeClr>
                </a:solidFill>
              </a:rPr>
              <a:t>What are the measurable effects of a move to OA monographs?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On</a:t>
            </a:r>
            <a:r>
              <a:rPr lang="en-GB" baseline="0" dirty="0" smtClean="0"/>
              <a:t> </a:t>
            </a:r>
            <a:r>
              <a:rPr lang="en-GB" baseline="0" dirty="0" smtClean="0"/>
              <a:t>readership/ usage, sales, citation - </a:t>
            </a:r>
            <a:r>
              <a:rPr lang="en-GB" dirty="0" smtClean="0"/>
              <a:t>These issues should all be covered by the hard data that we are collecting – they are about things that can be measured by counting something. Changes in attitudes and perceptions should be covered in question 3.</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 </a:t>
            </a:r>
            <a:r>
              <a:rPr lang="en-GB" dirty="0" smtClean="0">
                <a:solidFill>
                  <a:schemeClr val="bg1">
                    <a:lumMod val="50000"/>
                  </a:schemeClr>
                </a:solidFill>
              </a:rPr>
              <a:t>How do perceptions of OA monograph publication change among participants during the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smtClean="0"/>
              <a:t>Perceived </a:t>
            </a:r>
            <a:r>
              <a:rPr lang="en-GB" dirty="0" smtClean="0"/>
              <a:t>risks and benefits might include issues such as business models, readership, academic reward, discoverability, quality, depending upon who we are talking to.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C6E2900-B5C8-41D4-A739-C9D3041D5680}" type="slidenum">
              <a:rPr lang="en-GB" smtClean="0"/>
              <a:t>4</a:t>
            </a:fld>
            <a:endParaRPr lang="en-GB"/>
          </a:p>
        </p:txBody>
      </p:sp>
    </p:spTree>
    <p:extLst>
      <p:ext uri="{BB962C8B-B14F-4D97-AF65-F5344CB8AC3E}">
        <p14:creationId xmlns:p14="http://schemas.microsoft.com/office/powerpoint/2010/main" val="18622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9DBFB-F5DF-4052-B7FC-C0B5C2CA8785}" type="slidenum">
              <a:rPr lang="en-US"/>
              <a:pPr/>
              <a:t>5</a:t>
            </a:fld>
            <a:endParaRPr lang="en-US"/>
          </a:p>
        </p:txBody>
      </p:sp>
      <p:sp>
        <p:nvSpPr>
          <p:cNvPr id="322562" name="Rectangle 2"/>
          <p:cNvSpPr>
            <a:spLocks noGrp="1" noRot="1" noChangeAspect="1" noChangeArrowheads="1" noTextEdit="1"/>
          </p:cNvSpPr>
          <p:nvPr>
            <p:ph type="sldImg"/>
          </p:nvPr>
        </p:nvSpPr>
        <p:spPr>
          <a:xfrm>
            <a:off x="1143000" y="685800"/>
            <a:ext cx="4572000" cy="3429000"/>
          </a:xfrm>
          <a:ln/>
        </p:spPr>
      </p:sp>
      <p:sp>
        <p:nvSpPr>
          <p:cNvPr id="322563" name="Rectangle 3"/>
          <p:cNvSpPr>
            <a:spLocks noGrp="1" noChangeArrowheads="1"/>
          </p:cNvSpPr>
          <p:nvPr>
            <p:ph type="body" idx="1"/>
          </p:nvPr>
        </p:nvSpPr>
        <p:spPr/>
        <p:txBody>
          <a:bodyPr/>
          <a:lstStyle/>
          <a:p>
            <a:pPr>
              <a:buFontTx/>
              <a:buNone/>
            </a:pPr>
            <a:r>
              <a:rPr lang="en-GB" dirty="0" smtClean="0"/>
              <a:t>The</a:t>
            </a:r>
            <a:r>
              <a:rPr lang="en-GB" baseline="0" dirty="0" smtClean="0"/>
              <a:t> research plan includes workshops, surveys, interviews, focus groups, data analysis of usage and sales data with those that are participating in the project such as the authors of the titles, the publishers and the funders.</a:t>
            </a:r>
          </a:p>
          <a:p>
            <a:pPr>
              <a:buFontTx/>
              <a:buNone/>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are also aware, that as we are doing a long term project, we need to keep up with developments in the </a:t>
            </a:r>
            <a:r>
              <a:rPr lang="en-GB" baseline="0" dirty="0" err="1" smtClean="0"/>
              <a:t>ebooks</a:t>
            </a:r>
            <a:r>
              <a:rPr lang="en-GB" baseline="0" dirty="0" smtClean="0"/>
              <a:t> environment which is constantly adapting, innovating and so we are taking an agile approach and have the opportunity to explore new developments during year three.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a:buFontTx/>
              <a:buNone/>
            </a:pPr>
            <a:r>
              <a:rPr lang="en-GB" dirty="0" smtClean="0"/>
              <a:t>I think the key</a:t>
            </a:r>
            <a:r>
              <a:rPr lang="en-GB" baseline="0" dirty="0" smtClean="0"/>
              <a:t> here is that we will be gathering a huge amount of data, both qualitative and qualitative under our three research questions and we hope that we will be able to come up with a good overview of the UK HSS scholarly </a:t>
            </a:r>
            <a:r>
              <a:rPr lang="en-GB" baseline="0" dirty="0" smtClean="0"/>
              <a:t>monograph </a:t>
            </a:r>
            <a:r>
              <a:rPr lang="en-GB" baseline="0" dirty="0" smtClean="0"/>
              <a:t>environment.</a:t>
            </a:r>
          </a:p>
          <a:p>
            <a:pPr>
              <a:buFontTx/>
              <a:buNone/>
            </a:pPr>
            <a:endParaRPr lang="en-GB" baseline="0" dirty="0" smtClean="0"/>
          </a:p>
          <a:p>
            <a:pPr>
              <a:buFontTx/>
              <a:buNone/>
            </a:pPr>
            <a:r>
              <a:rPr lang="en-GB" baseline="0" dirty="0" smtClean="0"/>
              <a:t>I am now going to hand over to Graham who is going to talk through some of the issues and challenges that were identified by librarians in the very first workshop we held on Monday. We will then hand over to you and the purple paper.</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6E2900-B5C8-41D4-A739-C9D3041D5680}" type="slidenum">
              <a:rPr lang="en-GB" smtClean="0"/>
              <a:t>6</a:t>
            </a:fld>
            <a:endParaRPr lang="en-GB"/>
          </a:p>
        </p:txBody>
      </p:sp>
    </p:spTree>
    <p:extLst>
      <p:ext uri="{BB962C8B-B14F-4D97-AF65-F5344CB8AC3E}">
        <p14:creationId xmlns:p14="http://schemas.microsoft.com/office/powerpoint/2010/main" val="312586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6E2900-B5C8-41D4-A739-C9D3041D5680}" type="slidenum">
              <a:rPr lang="en-GB" smtClean="0"/>
              <a:t>13</a:t>
            </a:fld>
            <a:endParaRPr lang="en-GB"/>
          </a:p>
        </p:txBody>
      </p:sp>
    </p:spTree>
    <p:extLst>
      <p:ext uri="{BB962C8B-B14F-4D97-AF65-F5344CB8AC3E}">
        <p14:creationId xmlns:p14="http://schemas.microsoft.com/office/powerpoint/2010/main" val="190037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AC27E2-927D-40D1-AA96-EA86AE20A322}" type="datetime1">
              <a:rPr lang="en-GB" smtClean="0"/>
              <a:t>28/11/2011</a:t>
            </a:fld>
            <a:endParaRPr lang="en-GB"/>
          </a:p>
        </p:txBody>
      </p:sp>
      <p:sp>
        <p:nvSpPr>
          <p:cNvPr id="5" name="Footer Placeholder 4"/>
          <p:cNvSpPr>
            <a:spLocks noGrp="1"/>
          </p:cNvSpPr>
          <p:nvPr>
            <p:ph type="ftr" sz="quarter" idx="11"/>
          </p:nvPr>
        </p:nvSpPr>
        <p:spPr/>
        <p:txBody>
          <a:bodyPr/>
          <a:lstStyle/>
          <a:p>
            <a:r>
              <a:rPr lang="en-GB" smtClean="0"/>
              <a:t>@oapenuk #oapenuk</a:t>
            </a:r>
            <a:endParaRPr lang="en-GB"/>
          </a:p>
        </p:txBody>
      </p:sp>
      <p:sp>
        <p:nvSpPr>
          <p:cNvPr id="6" name="Slide Number Placeholder 5"/>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160006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6E0CB-305E-4D59-87D5-C1F7CA998D4B}" type="datetime1">
              <a:rPr lang="en-GB" smtClean="0"/>
              <a:t>28/11/2011</a:t>
            </a:fld>
            <a:endParaRPr lang="en-GB"/>
          </a:p>
        </p:txBody>
      </p:sp>
      <p:sp>
        <p:nvSpPr>
          <p:cNvPr id="5" name="Footer Placeholder 4"/>
          <p:cNvSpPr>
            <a:spLocks noGrp="1"/>
          </p:cNvSpPr>
          <p:nvPr>
            <p:ph type="ftr" sz="quarter" idx="11"/>
          </p:nvPr>
        </p:nvSpPr>
        <p:spPr/>
        <p:txBody>
          <a:bodyPr/>
          <a:lstStyle/>
          <a:p>
            <a:r>
              <a:rPr lang="en-GB" smtClean="0"/>
              <a:t>@oapenuk #oapenuk</a:t>
            </a:r>
            <a:endParaRPr lang="en-GB"/>
          </a:p>
        </p:txBody>
      </p:sp>
      <p:sp>
        <p:nvSpPr>
          <p:cNvPr id="6" name="Slide Number Placeholder 5"/>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116452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890B1C-B994-4956-B57B-A66E5CAFD896}" type="datetime1">
              <a:rPr lang="en-GB" smtClean="0"/>
              <a:t>28/11/2011</a:t>
            </a:fld>
            <a:endParaRPr lang="en-GB"/>
          </a:p>
        </p:txBody>
      </p:sp>
      <p:sp>
        <p:nvSpPr>
          <p:cNvPr id="5" name="Footer Placeholder 4"/>
          <p:cNvSpPr>
            <a:spLocks noGrp="1"/>
          </p:cNvSpPr>
          <p:nvPr>
            <p:ph type="ftr" sz="quarter" idx="11"/>
          </p:nvPr>
        </p:nvSpPr>
        <p:spPr/>
        <p:txBody>
          <a:bodyPr/>
          <a:lstStyle/>
          <a:p>
            <a:r>
              <a:rPr lang="en-GB" smtClean="0"/>
              <a:t>@oapenuk #oapenuk</a:t>
            </a:r>
            <a:endParaRPr lang="en-GB"/>
          </a:p>
        </p:txBody>
      </p:sp>
      <p:sp>
        <p:nvSpPr>
          <p:cNvPr id="6" name="Slide Number Placeholder 5"/>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325433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9A97E6-B3C7-409B-8EEC-431E5AAC4E30}" type="datetime1">
              <a:rPr lang="en-GB" smtClean="0"/>
              <a:t>28/11/2011</a:t>
            </a:fld>
            <a:endParaRPr lang="en-GB"/>
          </a:p>
        </p:txBody>
      </p:sp>
      <p:sp>
        <p:nvSpPr>
          <p:cNvPr id="5" name="Footer Placeholder 4"/>
          <p:cNvSpPr>
            <a:spLocks noGrp="1"/>
          </p:cNvSpPr>
          <p:nvPr>
            <p:ph type="ftr" sz="quarter" idx="11"/>
          </p:nvPr>
        </p:nvSpPr>
        <p:spPr/>
        <p:txBody>
          <a:bodyPr/>
          <a:lstStyle/>
          <a:p>
            <a:r>
              <a:rPr lang="en-GB" smtClean="0"/>
              <a:t>@oapenuk #oapenuk</a:t>
            </a:r>
            <a:endParaRPr lang="en-GB"/>
          </a:p>
        </p:txBody>
      </p:sp>
      <p:sp>
        <p:nvSpPr>
          <p:cNvPr id="6" name="Slide Number Placeholder 5"/>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353323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D28E1-97F1-4C95-BE5B-E0F44E054032}" type="datetime1">
              <a:rPr lang="en-GB" smtClean="0"/>
              <a:t>28/11/2011</a:t>
            </a:fld>
            <a:endParaRPr lang="en-GB"/>
          </a:p>
        </p:txBody>
      </p:sp>
      <p:sp>
        <p:nvSpPr>
          <p:cNvPr id="5" name="Footer Placeholder 4"/>
          <p:cNvSpPr>
            <a:spLocks noGrp="1"/>
          </p:cNvSpPr>
          <p:nvPr>
            <p:ph type="ftr" sz="quarter" idx="11"/>
          </p:nvPr>
        </p:nvSpPr>
        <p:spPr/>
        <p:txBody>
          <a:bodyPr/>
          <a:lstStyle/>
          <a:p>
            <a:r>
              <a:rPr lang="en-GB" smtClean="0"/>
              <a:t>@oapenuk #oapenuk</a:t>
            </a:r>
            <a:endParaRPr lang="en-GB"/>
          </a:p>
        </p:txBody>
      </p:sp>
      <p:sp>
        <p:nvSpPr>
          <p:cNvPr id="6" name="Slide Number Placeholder 5"/>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9310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6CAECE-7B9F-4F21-835C-8512FAEBFF71}" type="datetime1">
              <a:rPr lang="en-GB" smtClean="0"/>
              <a:t>28/11/2011</a:t>
            </a:fld>
            <a:endParaRPr lang="en-GB"/>
          </a:p>
        </p:txBody>
      </p:sp>
      <p:sp>
        <p:nvSpPr>
          <p:cNvPr id="6" name="Footer Placeholder 5"/>
          <p:cNvSpPr>
            <a:spLocks noGrp="1"/>
          </p:cNvSpPr>
          <p:nvPr>
            <p:ph type="ftr" sz="quarter" idx="11"/>
          </p:nvPr>
        </p:nvSpPr>
        <p:spPr/>
        <p:txBody>
          <a:bodyPr/>
          <a:lstStyle/>
          <a:p>
            <a:r>
              <a:rPr lang="en-GB" smtClean="0"/>
              <a:t>@oapenuk #oapenuk</a:t>
            </a:r>
            <a:endParaRPr lang="en-GB"/>
          </a:p>
        </p:txBody>
      </p:sp>
      <p:sp>
        <p:nvSpPr>
          <p:cNvPr id="7" name="Slide Number Placeholder 6"/>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380846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7BC20A-E010-42F3-B735-8ABFF6C3FC69}" type="datetime1">
              <a:rPr lang="en-GB" smtClean="0"/>
              <a:t>28/11/2011</a:t>
            </a:fld>
            <a:endParaRPr lang="en-GB"/>
          </a:p>
        </p:txBody>
      </p:sp>
      <p:sp>
        <p:nvSpPr>
          <p:cNvPr id="8" name="Footer Placeholder 7"/>
          <p:cNvSpPr>
            <a:spLocks noGrp="1"/>
          </p:cNvSpPr>
          <p:nvPr>
            <p:ph type="ftr" sz="quarter" idx="11"/>
          </p:nvPr>
        </p:nvSpPr>
        <p:spPr/>
        <p:txBody>
          <a:bodyPr/>
          <a:lstStyle/>
          <a:p>
            <a:r>
              <a:rPr lang="en-GB" smtClean="0"/>
              <a:t>@oapenuk #oapenuk</a:t>
            </a:r>
            <a:endParaRPr lang="en-GB"/>
          </a:p>
        </p:txBody>
      </p:sp>
      <p:sp>
        <p:nvSpPr>
          <p:cNvPr id="9" name="Slide Number Placeholder 8"/>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115455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256349-603C-4C8C-BBB8-76F2EC5B32D1}" type="datetime1">
              <a:rPr lang="en-GB" smtClean="0"/>
              <a:t>28/11/2011</a:t>
            </a:fld>
            <a:endParaRPr lang="en-GB"/>
          </a:p>
        </p:txBody>
      </p:sp>
      <p:sp>
        <p:nvSpPr>
          <p:cNvPr id="4" name="Footer Placeholder 3"/>
          <p:cNvSpPr>
            <a:spLocks noGrp="1"/>
          </p:cNvSpPr>
          <p:nvPr>
            <p:ph type="ftr" sz="quarter" idx="11"/>
          </p:nvPr>
        </p:nvSpPr>
        <p:spPr/>
        <p:txBody>
          <a:bodyPr/>
          <a:lstStyle/>
          <a:p>
            <a:r>
              <a:rPr lang="en-GB" smtClean="0"/>
              <a:t>@oapenuk #oapenuk</a:t>
            </a:r>
            <a:endParaRPr lang="en-GB"/>
          </a:p>
        </p:txBody>
      </p:sp>
      <p:sp>
        <p:nvSpPr>
          <p:cNvPr id="5" name="Slide Number Placeholder 4"/>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140579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CB767-2B48-4CF9-AC79-1B53066CA936}" type="datetime1">
              <a:rPr lang="en-GB" smtClean="0"/>
              <a:t>28/11/2011</a:t>
            </a:fld>
            <a:endParaRPr lang="en-GB"/>
          </a:p>
        </p:txBody>
      </p:sp>
      <p:sp>
        <p:nvSpPr>
          <p:cNvPr id="3" name="Footer Placeholder 2"/>
          <p:cNvSpPr>
            <a:spLocks noGrp="1"/>
          </p:cNvSpPr>
          <p:nvPr>
            <p:ph type="ftr" sz="quarter" idx="11"/>
          </p:nvPr>
        </p:nvSpPr>
        <p:spPr/>
        <p:txBody>
          <a:bodyPr/>
          <a:lstStyle/>
          <a:p>
            <a:r>
              <a:rPr lang="en-GB" smtClean="0"/>
              <a:t>@oapenuk #oapenuk</a:t>
            </a:r>
            <a:endParaRPr lang="en-GB"/>
          </a:p>
        </p:txBody>
      </p:sp>
      <p:sp>
        <p:nvSpPr>
          <p:cNvPr id="4" name="Slide Number Placeholder 3"/>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15920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06408-A666-4E5A-9CA5-5F9D746B0FFF}" type="datetime1">
              <a:rPr lang="en-GB" smtClean="0"/>
              <a:t>28/11/2011</a:t>
            </a:fld>
            <a:endParaRPr lang="en-GB"/>
          </a:p>
        </p:txBody>
      </p:sp>
      <p:sp>
        <p:nvSpPr>
          <p:cNvPr id="6" name="Footer Placeholder 5"/>
          <p:cNvSpPr>
            <a:spLocks noGrp="1"/>
          </p:cNvSpPr>
          <p:nvPr>
            <p:ph type="ftr" sz="quarter" idx="11"/>
          </p:nvPr>
        </p:nvSpPr>
        <p:spPr/>
        <p:txBody>
          <a:bodyPr/>
          <a:lstStyle/>
          <a:p>
            <a:r>
              <a:rPr lang="en-GB" smtClean="0"/>
              <a:t>@oapenuk #oapenuk</a:t>
            </a:r>
            <a:endParaRPr lang="en-GB"/>
          </a:p>
        </p:txBody>
      </p:sp>
      <p:sp>
        <p:nvSpPr>
          <p:cNvPr id="7" name="Slide Number Placeholder 6"/>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31755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BA614-6C44-4F98-9A4D-79FAB1EEB03C}" type="datetime1">
              <a:rPr lang="en-GB" smtClean="0"/>
              <a:t>28/11/2011</a:t>
            </a:fld>
            <a:endParaRPr lang="en-GB"/>
          </a:p>
        </p:txBody>
      </p:sp>
      <p:sp>
        <p:nvSpPr>
          <p:cNvPr id="6" name="Footer Placeholder 5"/>
          <p:cNvSpPr>
            <a:spLocks noGrp="1"/>
          </p:cNvSpPr>
          <p:nvPr>
            <p:ph type="ftr" sz="quarter" idx="11"/>
          </p:nvPr>
        </p:nvSpPr>
        <p:spPr/>
        <p:txBody>
          <a:bodyPr/>
          <a:lstStyle/>
          <a:p>
            <a:r>
              <a:rPr lang="en-GB" smtClean="0"/>
              <a:t>@oapenuk #oapenuk</a:t>
            </a:r>
            <a:endParaRPr lang="en-GB"/>
          </a:p>
        </p:txBody>
      </p:sp>
      <p:sp>
        <p:nvSpPr>
          <p:cNvPr id="7" name="Slide Number Placeholder 6"/>
          <p:cNvSpPr>
            <a:spLocks noGrp="1"/>
          </p:cNvSpPr>
          <p:nvPr>
            <p:ph type="sldNum" sz="quarter" idx="12"/>
          </p:nvPr>
        </p:nvSpPr>
        <p:spPr/>
        <p:txBody>
          <a:bodyPr/>
          <a:lstStyle/>
          <a:p>
            <a:fld id="{31A3ECB9-B6B7-4F44-B722-3942F20815EC}" type="slidenum">
              <a:rPr lang="en-GB" smtClean="0"/>
              <a:t>‹#›</a:t>
            </a:fld>
            <a:endParaRPr lang="en-GB"/>
          </a:p>
        </p:txBody>
      </p:sp>
    </p:spTree>
    <p:extLst>
      <p:ext uri="{BB962C8B-B14F-4D97-AF65-F5344CB8AC3E}">
        <p14:creationId xmlns:p14="http://schemas.microsoft.com/office/powerpoint/2010/main" val="171981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120A-345C-4617-9E61-779C1E0CCC9E}" type="datetime1">
              <a:rPr lang="en-GB" smtClean="0"/>
              <a:t>28/11/2011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@oapenuk #oapenuk</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3ECB9-B6B7-4F44-B722-3942F20815EC}" type="slidenum">
              <a:rPr lang="en-GB" smtClean="0"/>
              <a:t>‹#›</a:t>
            </a:fld>
            <a:endParaRPr lang="en-GB"/>
          </a:p>
        </p:txBody>
      </p:sp>
    </p:spTree>
    <p:extLst>
      <p:ext uri="{BB962C8B-B14F-4D97-AF65-F5344CB8AC3E}">
        <p14:creationId xmlns:p14="http://schemas.microsoft.com/office/powerpoint/2010/main" val="115627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milloy@jisc-collections.ac.uk" TargetMode="External"/><Relationship Id="rId2" Type="http://schemas.openxmlformats.org/officeDocument/2006/relationships/hyperlink" Target="http://oapen-uk.jiscebooks.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mailto:G.Stone@hud.ac.uk" TargetMode="External"/><Relationship Id="rId2" Type="http://schemas.openxmlformats.org/officeDocument/2006/relationships/hyperlink" Target="mailto:c.milloy@jisc-collections.ac.u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nl.linkedin.com/in/ronaldsnijd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ites.google.com/site/theprofitsoffreebooks/ho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GB" dirty="0" smtClean="0"/>
              <a:t>Caren Milloy, Head of Projects, JISC Collections </a:t>
            </a:r>
          </a:p>
          <a:p>
            <a:r>
              <a:rPr lang="en-GB" dirty="0" smtClean="0"/>
              <a:t>&amp; </a:t>
            </a:r>
          </a:p>
          <a:p>
            <a:r>
              <a:rPr lang="en-GB" dirty="0" smtClean="0"/>
              <a:t>Graham Stone, Information Resources Manager, University of Huddersfield</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980728"/>
            <a:ext cx="458470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GB" sz="2000" smtClean="0"/>
              <a:t>@oapenuk #oapenuk</a:t>
            </a:r>
            <a:endParaRPr lang="en-GB" sz="2000"/>
          </a:p>
        </p:txBody>
      </p:sp>
    </p:spTree>
    <p:extLst>
      <p:ext uri="{BB962C8B-B14F-4D97-AF65-F5344CB8AC3E}">
        <p14:creationId xmlns:p14="http://schemas.microsoft.com/office/powerpoint/2010/main" val="306628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a:solidFill>
                  <a:srgbClr val="7030A0"/>
                </a:solidFill>
                <a:latin typeface="+mn-lt"/>
                <a:ea typeface="+mn-ea"/>
                <a:cs typeface="+mn-cs"/>
              </a:rPr>
              <a:t>The ‘new’ University Press</a:t>
            </a:r>
          </a:p>
        </p:txBody>
      </p:sp>
      <p:sp>
        <p:nvSpPr>
          <p:cNvPr id="3" name="Content Placeholder 2"/>
          <p:cNvSpPr>
            <a:spLocks noGrp="1"/>
          </p:cNvSpPr>
          <p:nvPr>
            <p:ph idx="1"/>
          </p:nvPr>
        </p:nvSpPr>
        <p:spPr>
          <a:xfrm>
            <a:off x="395536" y="1052736"/>
            <a:ext cx="8229600" cy="4525963"/>
          </a:xfrm>
        </p:spPr>
        <p:txBody>
          <a:bodyPr/>
          <a:lstStyle/>
          <a:p>
            <a:endParaRPr lang="en-GB" dirty="0" smtClean="0">
              <a:solidFill>
                <a:schemeClr val="bg1">
                  <a:lumMod val="50000"/>
                </a:schemeClr>
              </a:solidFill>
            </a:endParaRPr>
          </a:p>
          <a:p>
            <a:pPr lvl="1"/>
            <a:r>
              <a:rPr lang="en-GB" dirty="0" smtClean="0">
                <a:solidFill>
                  <a:schemeClr val="bg1">
                    <a:lumMod val="50000"/>
                  </a:schemeClr>
                </a:solidFill>
              </a:rPr>
              <a:t>Powerful position</a:t>
            </a:r>
          </a:p>
          <a:p>
            <a:pPr lvl="2"/>
            <a:r>
              <a:rPr lang="en-GB" dirty="0" smtClean="0">
                <a:solidFill>
                  <a:schemeClr val="bg1">
                    <a:lumMod val="50000"/>
                  </a:schemeClr>
                </a:solidFill>
              </a:rPr>
              <a:t>Own IP, data, and content</a:t>
            </a:r>
          </a:p>
          <a:p>
            <a:pPr lvl="1"/>
            <a:r>
              <a:rPr lang="en-GB" dirty="0" smtClean="0">
                <a:solidFill>
                  <a:schemeClr val="bg1">
                    <a:lumMod val="50000"/>
                  </a:schemeClr>
                </a:solidFill>
              </a:rPr>
              <a:t>Is the Press a posh repository?</a:t>
            </a:r>
          </a:p>
          <a:p>
            <a:pPr lvl="2"/>
            <a:r>
              <a:rPr lang="en-GB" dirty="0" smtClean="0">
                <a:solidFill>
                  <a:schemeClr val="bg1">
                    <a:lumMod val="50000"/>
                  </a:schemeClr>
                </a:solidFill>
              </a:rPr>
              <a:t>Can University Presses do more than just the PDF </a:t>
            </a:r>
          </a:p>
          <a:p>
            <a:pPr lvl="1"/>
            <a:r>
              <a:rPr lang="en-GB" dirty="0" smtClean="0">
                <a:solidFill>
                  <a:schemeClr val="bg1">
                    <a:lumMod val="50000"/>
                  </a:schemeClr>
                </a:solidFill>
              </a:rPr>
              <a:t>Does the Press engage authors as readers?</a:t>
            </a:r>
          </a:p>
          <a:p>
            <a:pPr lvl="2"/>
            <a:r>
              <a:rPr lang="en-GB" dirty="0" smtClean="0">
                <a:solidFill>
                  <a:schemeClr val="bg1">
                    <a:lumMod val="50000"/>
                  </a:schemeClr>
                </a:solidFill>
              </a:rPr>
              <a:t>Does the Press establish a University brand</a:t>
            </a:r>
          </a:p>
          <a:p>
            <a:pPr lvl="2"/>
            <a:r>
              <a:rPr lang="en-GB" dirty="0" smtClean="0">
                <a:solidFill>
                  <a:schemeClr val="bg1">
                    <a:lumMod val="50000"/>
                  </a:schemeClr>
                </a:solidFill>
              </a:rPr>
              <a:t>Providing feeds to subject repositories, e.g. SSRN</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vert="horz" lIns="91440" tIns="45720" rIns="91440" bIns="45720" rtlCol="0" anchor="ctr"/>
          <a:lstStyle/>
          <a:p>
            <a:r>
              <a:rPr lang="en-GB" sz="2000"/>
              <a:t>@oapenuk #oapenuk</a:t>
            </a:r>
          </a:p>
        </p:txBody>
      </p:sp>
    </p:spTree>
    <p:extLst>
      <p:ext uri="{BB962C8B-B14F-4D97-AF65-F5344CB8AC3E}">
        <p14:creationId xmlns:p14="http://schemas.microsoft.com/office/powerpoint/2010/main" val="376811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latin typeface="+mn-lt"/>
                <a:ea typeface="+mn-ea"/>
                <a:cs typeface="+mn-cs"/>
              </a:rPr>
              <a:t>Metadata &amp; standards</a:t>
            </a:r>
            <a:endParaRPr lang="en-GB" sz="4000" b="1" dirty="0">
              <a:solidFill>
                <a:srgbClr val="7030A0"/>
              </a:solidFill>
              <a:latin typeface="+mn-lt"/>
              <a:ea typeface="+mn-ea"/>
              <a:cs typeface="+mn-cs"/>
            </a:endParaRPr>
          </a:p>
        </p:txBody>
      </p:sp>
      <p:sp>
        <p:nvSpPr>
          <p:cNvPr id="3" name="Content Placeholder 2"/>
          <p:cNvSpPr>
            <a:spLocks noGrp="1"/>
          </p:cNvSpPr>
          <p:nvPr>
            <p:ph idx="1"/>
          </p:nvPr>
        </p:nvSpPr>
        <p:spPr/>
        <p:txBody>
          <a:bodyPr/>
          <a:lstStyle/>
          <a:p>
            <a:pPr lvl="1"/>
            <a:r>
              <a:rPr lang="en-GB" dirty="0" smtClean="0">
                <a:solidFill>
                  <a:schemeClr val="bg1">
                    <a:lumMod val="50000"/>
                  </a:schemeClr>
                </a:solidFill>
              </a:rPr>
              <a:t>Does it matter where it is published </a:t>
            </a:r>
          </a:p>
          <a:p>
            <a:pPr lvl="2"/>
            <a:r>
              <a:rPr lang="en-GB" dirty="0" smtClean="0">
                <a:solidFill>
                  <a:schemeClr val="bg1">
                    <a:lumMod val="50000"/>
                  </a:schemeClr>
                </a:solidFill>
              </a:rPr>
              <a:t>Is it just about the metadata?</a:t>
            </a:r>
          </a:p>
          <a:p>
            <a:pPr lvl="1"/>
            <a:r>
              <a:rPr lang="en-GB" dirty="0" smtClean="0">
                <a:solidFill>
                  <a:schemeClr val="bg1">
                    <a:lumMod val="50000"/>
                  </a:schemeClr>
                </a:solidFill>
              </a:rPr>
              <a:t>Librarians are not happy with quality of publisher metadata</a:t>
            </a:r>
          </a:p>
          <a:p>
            <a:pPr lvl="1"/>
            <a:r>
              <a:rPr lang="en-GB" dirty="0" smtClean="0">
                <a:solidFill>
                  <a:schemeClr val="bg1">
                    <a:lumMod val="50000"/>
                  </a:schemeClr>
                </a:solidFill>
              </a:rPr>
              <a:t>Can ‘new’ University Presses provide better data</a:t>
            </a:r>
          </a:p>
          <a:p>
            <a:pPr lvl="2"/>
            <a:r>
              <a:rPr lang="en-GB" dirty="0" smtClean="0">
                <a:solidFill>
                  <a:schemeClr val="bg1">
                    <a:lumMod val="50000"/>
                  </a:schemeClr>
                </a:solidFill>
              </a:rPr>
              <a:t>Using Repository workflows?</a:t>
            </a:r>
          </a:p>
          <a:p>
            <a:pPr lvl="1"/>
            <a:r>
              <a:rPr lang="en-GB" dirty="0" smtClean="0">
                <a:solidFill>
                  <a:schemeClr val="bg1">
                    <a:lumMod val="50000"/>
                  </a:schemeClr>
                </a:solidFill>
              </a:rPr>
              <a:t>What about added value metadata</a:t>
            </a:r>
          </a:p>
          <a:p>
            <a:pPr lvl="2"/>
            <a:r>
              <a:rPr lang="en-GB" dirty="0" smtClean="0">
                <a:solidFill>
                  <a:schemeClr val="bg1">
                    <a:lumMod val="50000"/>
                  </a:schemeClr>
                </a:solidFill>
              </a:rPr>
              <a:t>Chapter level DOIs?</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vert="horz" lIns="91440" tIns="45720" rIns="91440" bIns="45720" rtlCol="0" anchor="ctr"/>
          <a:lstStyle/>
          <a:p>
            <a:r>
              <a:rPr lang="en-GB" sz="2000"/>
              <a:t>@oapenuk #oapenuk</a:t>
            </a:r>
          </a:p>
        </p:txBody>
      </p:sp>
    </p:spTree>
    <p:extLst>
      <p:ext uri="{BB962C8B-B14F-4D97-AF65-F5344CB8AC3E}">
        <p14:creationId xmlns:p14="http://schemas.microsoft.com/office/powerpoint/2010/main" val="173236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latin typeface="+mn-lt"/>
                <a:ea typeface="+mn-ea"/>
                <a:cs typeface="+mn-cs"/>
              </a:rPr>
              <a:t>Library selection v OA</a:t>
            </a:r>
            <a:endParaRPr lang="en-GB" sz="4000" b="1" dirty="0">
              <a:solidFill>
                <a:srgbClr val="7030A0"/>
              </a:solidFill>
              <a:latin typeface="+mn-lt"/>
              <a:ea typeface="+mn-ea"/>
              <a:cs typeface="+mn-cs"/>
            </a:endParaRPr>
          </a:p>
        </p:txBody>
      </p:sp>
      <p:sp>
        <p:nvSpPr>
          <p:cNvPr id="3" name="Content Placeholder 2"/>
          <p:cNvSpPr>
            <a:spLocks noGrp="1"/>
          </p:cNvSpPr>
          <p:nvPr>
            <p:ph idx="1"/>
          </p:nvPr>
        </p:nvSpPr>
        <p:spPr/>
        <p:txBody>
          <a:bodyPr/>
          <a:lstStyle/>
          <a:p>
            <a:pPr lvl="1"/>
            <a:r>
              <a:rPr lang="en-GB" dirty="0" smtClean="0">
                <a:solidFill>
                  <a:schemeClr val="bg1">
                    <a:lumMod val="50000"/>
                  </a:schemeClr>
                </a:solidFill>
              </a:rPr>
              <a:t>Do academics/researchers/libraries want to access everything</a:t>
            </a:r>
          </a:p>
          <a:p>
            <a:pPr lvl="2"/>
            <a:r>
              <a:rPr lang="en-GB" dirty="0" smtClean="0">
                <a:solidFill>
                  <a:schemeClr val="bg1">
                    <a:lumMod val="50000"/>
                  </a:schemeClr>
                </a:solidFill>
              </a:rPr>
              <a:t>Assumptions around the issue of quality?</a:t>
            </a:r>
          </a:p>
          <a:p>
            <a:pPr lvl="1"/>
            <a:r>
              <a:rPr lang="en-GB" dirty="0" smtClean="0">
                <a:solidFill>
                  <a:schemeClr val="bg1">
                    <a:lumMod val="50000"/>
                  </a:schemeClr>
                </a:solidFill>
              </a:rPr>
              <a:t>Will subject specialists see this as a threat</a:t>
            </a:r>
          </a:p>
          <a:p>
            <a:pPr lvl="2"/>
            <a:r>
              <a:rPr lang="en-GB" dirty="0" smtClean="0">
                <a:solidFill>
                  <a:schemeClr val="bg1">
                    <a:lumMod val="50000"/>
                  </a:schemeClr>
                </a:solidFill>
              </a:rPr>
              <a:t>lack of control over selection decisions</a:t>
            </a:r>
          </a:p>
          <a:p>
            <a:pPr lvl="1"/>
            <a:r>
              <a:rPr lang="en-GB" dirty="0" smtClean="0">
                <a:solidFill>
                  <a:schemeClr val="bg1">
                    <a:lumMod val="50000"/>
                  </a:schemeClr>
                </a:solidFill>
              </a:rPr>
              <a:t>Do we stick to what we know?</a:t>
            </a:r>
          </a:p>
          <a:p>
            <a:pPr lvl="2"/>
            <a:r>
              <a:rPr lang="en-GB" dirty="0" smtClean="0">
                <a:solidFill>
                  <a:schemeClr val="bg1">
                    <a:lumMod val="50000"/>
                  </a:schemeClr>
                </a:solidFill>
              </a:rPr>
              <a:t>Will we ‘select’ OA</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z="2000" dirty="0" smtClean="0">
                <a:solidFill>
                  <a:schemeClr val="bg1">
                    <a:lumMod val="50000"/>
                  </a:schemeClr>
                </a:solidFill>
              </a:rPr>
              <a:t>@</a:t>
            </a:r>
            <a:r>
              <a:rPr lang="en-GB" sz="2000" dirty="0" err="1" smtClean="0">
                <a:solidFill>
                  <a:schemeClr val="bg1">
                    <a:lumMod val="50000"/>
                  </a:schemeClr>
                </a:solidFill>
              </a:rPr>
              <a:t>oapenuk</a:t>
            </a:r>
            <a:r>
              <a:rPr lang="en-GB" sz="2000" dirty="0" smtClean="0">
                <a:solidFill>
                  <a:schemeClr val="bg1">
                    <a:lumMod val="50000"/>
                  </a:schemeClr>
                </a:solidFill>
              </a:rPr>
              <a:t> #</a:t>
            </a:r>
            <a:r>
              <a:rPr lang="en-GB" sz="2000" dirty="0" err="1" smtClean="0">
                <a:solidFill>
                  <a:schemeClr val="bg1">
                    <a:lumMod val="50000"/>
                  </a:schemeClr>
                </a:solidFill>
              </a:rPr>
              <a:t>oapenuk</a:t>
            </a:r>
            <a:endParaRPr lang="en-GB" sz="2000" dirty="0">
              <a:solidFill>
                <a:schemeClr val="bg1">
                  <a:lumMod val="50000"/>
                </a:schemeClr>
              </a:solidFill>
            </a:endParaRPr>
          </a:p>
        </p:txBody>
      </p:sp>
    </p:spTree>
    <p:extLst>
      <p:ext uri="{BB962C8B-B14F-4D97-AF65-F5344CB8AC3E}">
        <p14:creationId xmlns:p14="http://schemas.microsoft.com/office/powerpoint/2010/main" val="173236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chemeClr val="bg1">
                    <a:lumMod val="50000"/>
                  </a:schemeClr>
                </a:solidFill>
              </a:rPr>
              <a:t>Discuss in groups the issues identified by the librarians</a:t>
            </a:r>
          </a:p>
          <a:p>
            <a:r>
              <a:rPr lang="en-GB" dirty="0" smtClean="0">
                <a:solidFill>
                  <a:schemeClr val="bg1">
                    <a:lumMod val="50000"/>
                  </a:schemeClr>
                </a:solidFill>
              </a:rPr>
              <a:t>Add two additional challenges / issues </a:t>
            </a:r>
          </a:p>
          <a:p>
            <a:r>
              <a:rPr lang="en-GB" dirty="0" smtClean="0">
                <a:solidFill>
                  <a:schemeClr val="bg1">
                    <a:lumMod val="50000"/>
                  </a:schemeClr>
                </a:solidFill>
              </a:rPr>
              <a:t>Prioritise top = highest priority</a:t>
            </a:r>
          </a:p>
          <a:p>
            <a:r>
              <a:rPr lang="en-GB" dirty="0" smtClean="0">
                <a:solidFill>
                  <a:schemeClr val="bg1">
                    <a:lumMod val="50000"/>
                  </a:schemeClr>
                </a:solidFill>
              </a:rPr>
              <a:t>Feedback</a:t>
            </a:r>
            <a:endParaRPr lang="en-GB" dirty="0">
              <a:solidFill>
                <a:schemeClr val="bg1">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sp>
        <p:nvSpPr>
          <p:cNvPr id="6" name="Title 1"/>
          <p:cNvSpPr>
            <a:spLocks noGrp="1"/>
          </p:cNvSpPr>
          <p:nvPr>
            <p:ph type="title"/>
          </p:nvPr>
        </p:nvSpPr>
        <p:spPr>
          <a:xfrm>
            <a:off x="457200" y="492195"/>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latin typeface="+mn-lt"/>
                <a:ea typeface="+mn-ea"/>
                <a:cs typeface="+mn-cs"/>
              </a:rPr>
              <a:t>Your turn</a:t>
            </a:r>
            <a:endParaRPr lang="en-GB" sz="4000" b="1" dirty="0">
              <a:solidFill>
                <a:srgbClr val="7030A0"/>
              </a:solidFill>
              <a:latin typeface="+mn-lt"/>
              <a:ea typeface="+mn-ea"/>
              <a:cs typeface="+mn-cs"/>
            </a:endParaRPr>
          </a:p>
        </p:txBody>
      </p:sp>
    </p:spTree>
    <p:extLst>
      <p:ext uri="{BB962C8B-B14F-4D97-AF65-F5344CB8AC3E}">
        <p14:creationId xmlns:p14="http://schemas.microsoft.com/office/powerpoint/2010/main" val="1732366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a:solidFill>
                  <a:srgbClr val="7030A0"/>
                </a:solidFill>
                <a:latin typeface="+mn-lt"/>
                <a:ea typeface="+mn-ea"/>
                <a:cs typeface="+mn-cs"/>
              </a:rPr>
              <a:t>Further Info</a:t>
            </a:r>
          </a:p>
        </p:txBody>
      </p:sp>
      <p:sp>
        <p:nvSpPr>
          <p:cNvPr id="3" name="Content Placeholder 2"/>
          <p:cNvSpPr>
            <a:spLocks noGrp="1"/>
          </p:cNvSpPr>
          <p:nvPr>
            <p:ph idx="1"/>
          </p:nvPr>
        </p:nvSpPr>
        <p:spPr>
          <a:xfrm>
            <a:off x="467544" y="1268760"/>
            <a:ext cx="8229600" cy="4525963"/>
          </a:xfrm>
        </p:spPr>
        <p:txBody>
          <a:bodyPr>
            <a:normAutofit/>
          </a:bodyPr>
          <a:lstStyle/>
          <a:p>
            <a:pPr marL="0" indent="0">
              <a:buNone/>
            </a:pPr>
            <a:endParaRPr lang="en-GB" dirty="0"/>
          </a:p>
          <a:p>
            <a:pPr marL="0" indent="0">
              <a:buNone/>
            </a:pPr>
            <a:r>
              <a:rPr lang="en-GB" dirty="0" smtClean="0"/>
              <a:t>OAPEN-UK website:</a:t>
            </a:r>
          </a:p>
          <a:p>
            <a:pPr marL="0" indent="0">
              <a:buNone/>
            </a:pPr>
            <a:r>
              <a:rPr lang="en-GB" dirty="0">
                <a:hlinkClick r:id="rId2"/>
              </a:rPr>
              <a:t>http://oapen-uk.jiscebooks.org</a:t>
            </a:r>
            <a:r>
              <a:rPr lang="en-GB" dirty="0" smtClean="0">
                <a:hlinkClick r:id="rId2"/>
              </a:rPr>
              <a:t>/</a:t>
            </a:r>
            <a:endParaRPr lang="en-GB" dirty="0" smtClean="0"/>
          </a:p>
          <a:p>
            <a:pPr marL="0" indent="0">
              <a:buNone/>
            </a:pPr>
            <a:endParaRPr lang="en-GB" dirty="0"/>
          </a:p>
          <a:p>
            <a:pPr marL="0" indent="0">
              <a:buNone/>
            </a:pPr>
            <a:r>
              <a:rPr lang="en-GB" dirty="0" smtClean="0"/>
              <a:t>Twitter: @</a:t>
            </a:r>
            <a:r>
              <a:rPr lang="en-GB" dirty="0" err="1" smtClean="0"/>
              <a:t>oapenuk</a:t>
            </a:r>
            <a:r>
              <a:rPr lang="en-GB" dirty="0" smtClean="0"/>
              <a:t> #</a:t>
            </a:r>
            <a:r>
              <a:rPr lang="en-GB" dirty="0" err="1" smtClean="0"/>
              <a:t>oapenuk</a:t>
            </a:r>
            <a:endParaRPr lang="en-GB" dirty="0" smtClean="0"/>
          </a:p>
          <a:p>
            <a:pPr marL="0" indent="0">
              <a:buNone/>
            </a:pPr>
            <a:endParaRPr lang="en-GB" dirty="0"/>
          </a:p>
          <a:p>
            <a:pPr marL="0" indent="0">
              <a:buNone/>
            </a:pPr>
            <a:r>
              <a:rPr lang="en-GB" dirty="0" smtClean="0"/>
              <a:t>Contact: </a:t>
            </a:r>
            <a:r>
              <a:rPr lang="en-GB" dirty="0" smtClean="0">
                <a:hlinkClick r:id="rId3"/>
              </a:rPr>
              <a:t>c.milloy@jisc-collections.ac.uk</a:t>
            </a: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629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smtClean="0">
                <a:solidFill>
                  <a:srgbClr val="7030A0"/>
                </a:solidFill>
                <a:latin typeface="+mn-lt"/>
                <a:ea typeface="+mn-ea"/>
                <a:cs typeface="+mn-cs"/>
              </a:rPr>
              <a:t>Thank you!</a:t>
            </a:r>
            <a:endParaRPr lang="en-GB" sz="4000" b="1" dirty="0">
              <a:solidFill>
                <a:srgbClr val="7030A0"/>
              </a:solidFill>
              <a:latin typeface="+mn-lt"/>
              <a:ea typeface="+mn-ea"/>
              <a:cs typeface="+mn-cs"/>
            </a:endParaRPr>
          </a:p>
        </p:txBody>
      </p:sp>
      <p:sp>
        <p:nvSpPr>
          <p:cNvPr id="3" name="Content Placeholder 2"/>
          <p:cNvSpPr>
            <a:spLocks noGrp="1"/>
          </p:cNvSpPr>
          <p:nvPr>
            <p:ph idx="1"/>
          </p:nvPr>
        </p:nvSpPr>
        <p:spPr>
          <a:xfrm>
            <a:off x="467544" y="1268760"/>
            <a:ext cx="8229600" cy="4525963"/>
          </a:xfrm>
        </p:spPr>
        <p:txBody>
          <a:bodyPr>
            <a:normAutofit/>
          </a:bodyPr>
          <a:lstStyle/>
          <a:p>
            <a:pPr marL="0" indent="0">
              <a:buNone/>
            </a:pPr>
            <a:endParaRPr lang="en-GB" dirty="0"/>
          </a:p>
          <a:p>
            <a:pPr marL="0" indent="0">
              <a:buNone/>
            </a:pPr>
            <a:r>
              <a:rPr lang="en-GB" dirty="0" smtClean="0"/>
              <a:t>Caren Milloy</a:t>
            </a:r>
          </a:p>
          <a:p>
            <a:pPr marL="0" indent="0">
              <a:buNone/>
            </a:pPr>
            <a:r>
              <a:rPr lang="en-GB" dirty="0" smtClean="0">
                <a:hlinkClick r:id="rId2"/>
              </a:rPr>
              <a:t>c.milloy@jisc-collections.ac.uk</a:t>
            </a:r>
            <a:endParaRPr lang="en-GB" dirty="0" smtClean="0"/>
          </a:p>
          <a:p>
            <a:pPr marL="0" indent="0">
              <a:buNone/>
            </a:pPr>
            <a:endParaRPr lang="en-GB" dirty="0"/>
          </a:p>
          <a:p>
            <a:pPr marL="0" indent="0">
              <a:buNone/>
            </a:pPr>
            <a:r>
              <a:rPr lang="en-GB" dirty="0" smtClean="0"/>
              <a:t>Graham Stone</a:t>
            </a:r>
          </a:p>
          <a:p>
            <a:pPr marL="0" indent="0">
              <a:buNone/>
            </a:pPr>
            <a:r>
              <a:rPr lang="en-GB" dirty="0" smtClean="0">
                <a:hlinkClick r:id="rId3"/>
              </a:rPr>
              <a:t>G.Stone@hud.ac.uk</a:t>
            </a:r>
            <a:endParaRPr lang="en-GB" dirty="0" smtClean="0"/>
          </a:p>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91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3600" i="1" dirty="0">
                <a:solidFill>
                  <a:schemeClr val="bg1">
                    <a:lumMod val="50000"/>
                  </a:schemeClr>
                </a:solidFill>
              </a:rPr>
              <a:t>‘Scholars do not work in a vacuum; research is based on work from others and new discoveries must be disseminated in order to be used</a:t>
            </a:r>
            <a:r>
              <a:rPr lang="en-GB" sz="3600" i="1" dirty="0" smtClean="0">
                <a:solidFill>
                  <a:schemeClr val="bg1">
                    <a:lumMod val="50000"/>
                  </a:schemeClr>
                </a:solidFill>
              </a:rPr>
              <a:t>.’</a:t>
            </a:r>
          </a:p>
          <a:p>
            <a:pPr marL="0" indent="0" algn="ctr">
              <a:buNone/>
            </a:pPr>
            <a:endParaRPr lang="en-GB" sz="3600" dirty="0">
              <a:solidFill>
                <a:schemeClr val="bg1">
                  <a:lumMod val="50000"/>
                </a:schemeClr>
              </a:solidFill>
            </a:endParaRPr>
          </a:p>
          <a:p>
            <a:pPr marL="0" indent="0">
              <a:buNone/>
            </a:pPr>
            <a:r>
              <a:rPr lang="en-GB" i="1" dirty="0">
                <a:solidFill>
                  <a:schemeClr val="bg1">
                    <a:lumMod val="50000"/>
                  </a:schemeClr>
                </a:solidFill>
              </a:rPr>
              <a:t> </a:t>
            </a:r>
            <a:endParaRPr lang="en-GB" dirty="0">
              <a:solidFill>
                <a:schemeClr val="bg1">
                  <a:lumMod val="50000"/>
                </a:schemeClr>
              </a:solidFill>
            </a:endParaRPr>
          </a:p>
          <a:p>
            <a:pPr marL="0" indent="0">
              <a:buNone/>
            </a:pPr>
            <a:r>
              <a:rPr lang="en-GB" sz="1900" u="sng" dirty="0" err="1">
                <a:solidFill>
                  <a:schemeClr val="bg1">
                    <a:lumMod val="50000"/>
                  </a:schemeClr>
                </a:solidFill>
                <a:hlinkClick r:id="rId3"/>
              </a:rPr>
              <a:t>Snijder</a:t>
            </a:r>
            <a:r>
              <a:rPr lang="en-GB" sz="1900" dirty="0" err="1">
                <a:solidFill>
                  <a:schemeClr val="bg1">
                    <a:lumMod val="50000"/>
                  </a:schemeClr>
                </a:solidFill>
              </a:rPr>
              <a:t>,Ronald</a:t>
            </a:r>
            <a:r>
              <a:rPr lang="en-GB" sz="1900" dirty="0">
                <a:solidFill>
                  <a:schemeClr val="bg1">
                    <a:lumMod val="50000"/>
                  </a:schemeClr>
                </a:solidFill>
              </a:rPr>
              <a:t>. 2010. The profits of free books - an experiment to measure the impact of Open Access publishing. </a:t>
            </a:r>
            <a:r>
              <a:rPr lang="en-GB" sz="1900" u="sng" dirty="0" smtClean="0">
                <a:hlinkClick r:id="rId4"/>
              </a:rPr>
              <a:t>http</a:t>
            </a:r>
            <a:r>
              <a:rPr lang="en-GB" sz="1900" u="sng" dirty="0">
                <a:hlinkClick r:id="rId4"/>
              </a:rPr>
              <a:t>://sites.google.com/site/theprofitsoffreebooks/home</a:t>
            </a:r>
            <a:endParaRPr lang="en-GB" sz="1900" dirty="0"/>
          </a:p>
          <a:p>
            <a:pPr marL="0" indent="0">
              <a:buNone/>
            </a:pPr>
            <a:endParaRPr lang="en-GB" dirty="0"/>
          </a:p>
          <a:p>
            <a:endParaRPr lang="en-GB"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spTree>
    <p:extLst>
      <p:ext uri="{BB962C8B-B14F-4D97-AF65-F5344CB8AC3E}">
        <p14:creationId xmlns:p14="http://schemas.microsoft.com/office/powerpoint/2010/main" val="300428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sp>
        <p:nvSpPr>
          <p:cNvPr id="5" name="TextBox 4"/>
          <p:cNvSpPr txBox="1"/>
          <p:nvPr/>
        </p:nvSpPr>
        <p:spPr>
          <a:xfrm>
            <a:off x="2483768" y="464446"/>
            <a:ext cx="380729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2400" dirty="0" smtClean="0">
                <a:solidFill>
                  <a:schemeClr val="bg1"/>
                </a:solidFill>
              </a:rPr>
              <a:t>60 HSS titles:  2006 - 2011</a:t>
            </a:r>
            <a:endParaRPr lang="en-GB" sz="2400" dirty="0">
              <a:solidFill>
                <a:schemeClr val="bg1"/>
              </a:solidFill>
            </a:endParaRPr>
          </a:p>
        </p:txBody>
      </p:sp>
      <p:sp>
        <p:nvSpPr>
          <p:cNvPr id="6" name="TextBox 5"/>
          <p:cNvSpPr txBox="1"/>
          <p:nvPr/>
        </p:nvSpPr>
        <p:spPr>
          <a:xfrm>
            <a:off x="282960" y="1412776"/>
            <a:ext cx="4104456"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a:r>
              <a:rPr lang="en-GB" sz="2400" dirty="0">
                <a:solidFill>
                  <a:schemeClr val="bg1"/>
                </a:solidFill>
              </a:rPr>
              <a:t>Experimental </a:t>
            </a:r>
            <a:r>
              <a:rPr lang="en-GB" sz="2400" dirty="0" smtClean="0">
                <a:solidFill>
                  <a:schemeClr val="bg1"/>
                </a:solidFill>
              </a:rPr>
              <a:t>Group (30 titles)</a:t>
            </a:r>
            <a:endParaRPr lang="en-GB" sz="2400" dirty="0">
              <a:solidFill>
                <a:schemeClr val="bg1"/>
              </a:solidFill>
            </a:endParaRPr>
          </a:p>
          <a:p>
            <a:pPr algn="ctr"/>
            <a:endParaRPr lang="en-GB" sz="2400" dirty="0">
              <a:solidFill>
                <a:schemeClr val="bg1"/>
              </a:solidFill>
            </a:endParaRPr>
          </a:p>
        </p:txBody>
      </p:sp>
      <p:sp>
        <p:nvSpPr>
          <p:cNvPr id="8" name="TextBox 7"/>
          <p:cNvSpPr txBox="1"/>
          <p:nvPr/>
        </p:nvSpPr>
        <p:spPr>
          <a:xfrm>
            <a:off x="5292079" y="1412776"/>
            <a:ext cx="3456385"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GB" sz="2400" dirty="0" smtClean="0">
                <a:solidFill>
                  <a:schemeClr val="bg1"/>
                </a:solidFill>
              </a:rPr>
              <a:t>Control Group  </a:t>
            </a:r>
          </a:p>
          <a:p>
            <a:pPr algn="ctr"/>
            <a:r>
              <a:rPr lang="en-GB" sz="2400" dirty="0" smtClean="0">
                <a:solidFill>
                  <a:schemeClr val="bg1"/>
                </a:solidFill>
              </a:rPr>
              <a:t>(30 titles)</a:t>
            </a:r>
            <a:endParaRPr lang="en-GB" sz="2400" dirty="0">
              <a:solidFill>
                <a:schemeClr val="bg1"/>
              </a:solidFill>
            </a:endParaRPr>
          </a:p>
        </p:txBody>
      </p:sp>
      <p:sp>
        <p:nvSpPr>
          <p:cNvPr id="11" name="Rectangle 10"/>
          <p:cNvSpPr/>
          <p:nvPr/>
        </p:nvSpPr>
        <p:spPr>
          <a:xfrm>
            <a:off x="316826" y="2708920"/>
            <a:ext cx="3456384"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ctr"/>
            <a:r>
              <a:rPr lang="en-GB" sz="2400" dirty="0">
                <a:solidFill>
                  <a:schemeClr val="bg1"/>
                </a:solidFill>
              </a:rPr>
              <a:t>OA with CC licence</a:t>
            </a:r>
          </a:p>
          <a:p>
            <a:pPr lvl="0" algn="ctr"/>
            <a:r>
              <a:rPr lang="en-GB" sz="2400" dirty="0">
                <a:solidFill>
                  <a:schemeClr val="bg1"/>
                </a:solidFill>
              </a:rPr>
              <a:t>OAPEN Library</a:t>
            </a:r>
          </a:p>
          <a:p>
            <a:pPr lvl="0" algn="ctr"/>
            <a:r>
              <a:rPr lang="en-GB" sz="2400" dirty="0">
                <a:solidFill>
                  <a:schemeClr val="bg1"/>
                </a:solidFill>
              </a:rPr>
              <a:t>Publishers website</a:t>
            </a:r>
          </a:p>
          <a:p>
            <a:pPr lvl="0" algn="ctr"/>
            <a:r>
              <a:rPr lang="en-GB" sz="2400" dirty="0">
                <a:solidFill>
                  <a:schemeClr val="bg1"/>
                </a:solidFill>
              </a:rPr>
              <a:t>Institutional Repository</a:t>
            </a:r>
          </a:p>
          <a:p>
            <a:pPr lvl="0" algn="ctr"/>
            <a:r>
              <a:rPr lang="en-GB" sz="2400" dirty="0">
                <a:solidFill>
                  <a:schemeClr val="bg1"/>
                </a:solidFill>
              </a:rPr>
              <a:t>?????</a:t>
            </a:r>
          </a:p>
        </p:txBody>
      </p:sp>
      <p:sp>
        <p:nvSpPr>
          <p:cNvPr id="15" name="TextBox 14"/>
          <p:cNvSpPr txBox="1"/>
          <p:nvPr/>
        </p:nvSpPr>
        <p:spPr>
          <a:xfrm>
            <a:off x="5967486" y="2675979"/>
            <a:ext cx="2754560" cy="193899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a:r>
              <a:rPr lang="en-GB" sz="2400" dirty="0">
                <a:solidFill>
                  <a:schemeClr val="bg1"/>
                </a:solidFill>
              </a:rPr>
              <a:t>Standard e-book agreements</a:t>
            </a:r>
          </a:p>
          <a:p>
            <a:pPr lvl="0" algn="ctr"/>
            <a:r>
              <a:rPr lang="en-GB" sz="2400" dirty="0">
                <a:solidFill>
                  <a:schemeClr val="bg1"/>
                </a:solidFill>
              </a:rPr>
              <a:t>Publishers website</a:t>
            </a:r>
          </a:p>
          <a:p>
            <a:pPr lvl="0" algn="ctr"/>
            <a:r>
              <a:rPr lang="en-GB" sz="2400" dirty="0">
                <a:solidFill>
                  <a:schemeClr val="bg1"/>
                </a:solidFill>
              </a:rPr>
              <a:t>E-book </a:t>
            </a:r>
            <a:r>
              <a:rPr lang="en-GB" sz="2400" dirty="0" smtClean="0">
                <a:solidFill>
                  <a:schemeClr val="bg1"/>
                </a:solidFill>
              </a:rPr>
              <a:t>aggregators</a:t>
            </a:r>
            <a:endParaRPr lang="en-GB" sz="2400" dirty="0">
              <a:solidFill>
                <a:schemeClr val="bg1"/>
              </a:solidFill>
            </a:endParaRPr>
          </a:p>
          <a:p>
            <a:endParaRPr lang="en-GB" sz="2400" dirty="0">
              <a:solidFill>
                <a:schemeClr val="bg1"/>
              </a:solidFill>
            </a:endParaRPr>
          </a:p>
        </p:txBody>
      </p:sp>
      <p:sp>
        <p:nvSpPr>
          <p:cNvPr id="16" name="TextBox 15"/>
          <p:cNvSpPr txBox="1"/>
          <p:nvPr/>
        </p:nvSpPr>
        <p:spPr>
          <a:xfrm>
            <a:off x="715516" y="5013176"/>
            <a:ext cx="8032948" cy="1200329"/>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a:r>
              <a:rPr lang="en-GB" sz="2400" dirty="0">
                <a:solidFill>
                  <a:schemeClr val="bg1"/>
                </a:solidFill>
              </a:rPr>
              <a:t>Print  version available for sale </a:t>
            </a:r>
          </a:p>
          <a:p>
            <a:pPr lvl="0" algn="ctr"/>
            <a:r>
              <a:rPr lang="en-GB" sz="2400" dirty="0">
                <a:solidFill>
                  <a:schemeClr val="bg1"/>
                </a:solidFill>
              </a:rPr>
              <a:t>E-book device friendly version available for sale</a:t>
            </a:r>
          </a:p>
          <a:p>
            <a:pPr algn="ctr"/>
            <a:endParaRPr lang="en-GB" sz="2400" dirty="0">
              <a:solidFill>
                <a:schemeClr val="bg1"/>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flipH="1">
            <a:off x="3419872" y="926111"/>
            <a:ext cx="353338" cy="486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08104" y="926111"/>
            <a:ext cx="459382" cy="486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5696" y="2243773"/>
            <a:ext cx="0" cy="43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5" idx="0"/>
          </p:cNvCxnSpPr>
          <p:nvPr/>
        </p:nvCxnSpPr>
        <p:spPr>
          <a:xfrm>
            <a:off x="7344766" y="2243773"/>
            <a:ext cx="0" cy="43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35696" y="4614971"/>
            <a:ext cx="792088" cy="398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444208" y="4614971"/>
            <a:ext cx="576063" cy="3982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31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solidFill>
                  <a:srgbClr val="7030A0"/>
                </a:solidFill>
              </a:rPr>
              <a:t>The research programme</a:t>
            </a:r>
            <a:endParaRPr lang="en-GB" sz="4000" b="1" dirty="0">
              <a:solidFill>
                <a:srgbClr val="7030A0"/>
              </a:solidFill>
            </a:endParaRPr>
          </a:p>
        </p:txBody>
      </p:sp>
      <p:sp>
        <p:nvSpPr>
          <p:cNvPr id="3" name="Content Placeholder 2"/>
          <p:cNvSpPr>
            <a:spLocks noGrp="1"/>
          </p:cNvSpPr>
          <p:nvPr>
            <p:ph idx="1"/>
          </p:nvPr>
        </p:nvSpPr>
        <p:spPr/>
        <p:txBody>
          <a:bodyPr/>
          <a:lstStyle/>
          <a:p>
            <a:pPr>
              <a:spcBef>
                <a:spcPct val="50000"/>
              </a:spcBef>
              <a:buFontTx/>
              <a:buAutoNum type="arabicPeriod"/>
            </a:pPr>
            <a:r>
              <a:rPr lang="en-GB" dirty="0" smtClean="0">
                <a:solidFill>
                  <a:schemeClr val="bg1">
                    <a:lumMod val="50000"/>
                  </a:schemeClr>
                </a:solidFill>
              </a:rPr>
              <a:t>How policies, processes and mechanisms need to change in order to enable OA publication of monographs?</a:t>
            </a:r>
          </a:p>
          <a:p>
            <a:pPr>
              <a:spcBef>
                <a:spcPct val="50000"/>
              </a:spcBef>
              <a:buFontTx/>
              <a:buAutoNum type="arabicPeriod"/>
            </a:pPr>
            <a:r>
              <a:rPr lang="en-GB" dirty="0" smtClean="0">
                <a:solidFill>
                  <a:schemeClr val="bg1">
                    <a:lumMod val="50000"/>
                  </a:schemeClr>
                </a:solidFill>
              </a:rPr>
              <a:t>What are the measurable effects of a move to OA monographs?</a:t>
            </a:r>
          </a:p>
          <a:p>
            <a:pPr>
              <a:spcBef>
                <a:spcPct val="50000"/>
              </a:spcBef>
              <a:buFontTx/>
              <a:buAutoNum type="arabicPeriod"/>
            </a:pPr>
            <a:r>
              <a:rPr lang="en-GB" dirty="0" smtClean="0">
                <a:solidFill>
                  <a:schemeClr val="bg1">
                    <a:lumMod val="50000"/>
                  </a:schemeClr>
                </a:solidFill>
              </a:rPr>
              <a:t>How do perceptions of OA monograph publication change among participants during the project?</a:t>
            </a: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spTree>
    <p:extLst>
      <p:ext uri="{BB962C8B-B14F-4D97-AF65-F5344CB8AC3E}">
        <p14:creationId xmlns:p14="http://schemas.microsoft.com/office/powerpoint/2010/main" val="154447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5364163" y="6381750"/>
            <a:ext cx="4321175" cy="274638"/>
          </a:xfrm>
          <a:prstGeom prst="rect">
            <a:avLst/>
          </a:prstGeom>
          <a:noFill/>
          <a:ln w="9525">
            <a:noFill/>
            <a:miter lim="800000"/>
            <a:headEnd/>
            <a:tailEnd/>
          </a:ln>
          <a:effectLst/>
        </p:spPr>
        <p:txBody>
          <a:bodyPr>
            <a:spAutoFit/>
          </a:bodyPr>
          <a:lstStyle/>
          <a:p>
            <a:pPr>
              <a:spcBef>
                <a:spcPct val="50000"/>
              </a:spcBef>
            </a:pPr>
            <a:r>
              <a:rPr lang="en-GB" sz="1200">
                <a:solidFill>
                  <a:schemeClr val="bg1"/>
                </a:solidFill>
              </a:rPr>
              <a:t>http://www.flickr.com/photos/stewart/461099066/</a:t>
            </a:r>
          </a:p>
        </p:txBody>
      </p:sp>
      <p:sp>
        <p:nvSpPr>
          <p:cNvPr id="321539" name="Text Box 3"/>
          <p:cNvSpPr txBox="1">
            <a:spLocks noChangeArrowheads="1"/>
          </p:cNvSpPr>
          <p:nvPr/>
        </p:nvSpPr>
        <p:spPr bwMode="auto">
          <a:xfrm>
            <a:off x="827088" y="4156075"/>
            <a:ext cx="6192837" cy="641350"/>
          </a:xfrm>
          <a:prstGeom prst="rect">
            <a:avLst/>
          </a:prstGeom>
          <a:noFill/>
          <a:ln w="9525">
            <a:noFill/>
            <a:miter lim="800000"/>
            <a:headEnd/>
            <a:tailEnd/>
          </a:ln>
          <a:effectLst/>
        </p:spPr>
        <p:txBody>
          <a:bodyPr>
            <a:spAutoFit/>
          </a:bodyPr>
          <a:lstStyle/>
          <a:p>
            <a:pPr>
              <a:spcBef>
                <a:spcPct val="50000"/>
              </a:spcBef>
            </a:pPr>
            <a:r>
              <a:rPr lang="en-GB" sz="3600">
                <a:solidFill>
                  <a:schemeClr val="bg1"/>
                </a:solidFill>
              </a:rPr>
              <a:t>OAPEN-UK Research Plan</a:t>
            </a:r>
          </a:p>
        </p:txBody>
      </p:sp>
      <p:sp>
        <p:nvSpPr>
          <p:cNvPr id="321540" name="Text Box 4"/>
          <p:cNvSpPr txBox="1">
            <a:spLocks noChangeArrowheads="1"/>
          </p:cNvSpPr>
          <p:nvPr/>
        </p:nvSpPr>
        <p:spPr bwMode="auto">
          <a:xfrm>
            <a:off x="969963" y="4868863"/>
            <a:ext cx="5292725" cy="36671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Ellen Collins, Research Information Network</a:t>
            </a:r>
          </a:p>
        </p:txBody>
      </p:sp>
      <p:sp>
        <p:nvSpPr>
          <p:cNvPr id="321541"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p:spPr>
        <p:txBody>
          <a:bodyPr wrap="none" anchor="ctr"/>
          <a:lstStyle/>
          <a:p>
            <a:pPr algn="ctr"/>
            <a:endParaRPr lang="en-GB">
              <a:solidFill>
                <a:schemeClr val="bg1"/>
              </a:solidFill>
            </a:endParaRPr>
          </a:p>
        </p:txBody>
      </p:sp>
      <p:sp>
        <p:nvSpPr>
          <p:cNvPr id="321542" name="Text Box 6"/>
          <p:cNvSpPr txBox="1">
            <a:spLocks noChangeArrowheads="1"/>
          </p:cNvSpPr>
          <p:nvPr/>
        </p:nvSpPr>
        <p:spPr bwMode="auto">
          <a:xfrm>
            <a:off x="255840" y="232081"/>
            <a:ext cx="7632700" cy="701675"/>
          </a:xfrm>
          <a:prstGeom prst="rect">
            <a:avLst/>
          </a:prstGeom>
          <a:noFill/>
          <a:ln w="9525">
            <a:noFill/>
            <a:miter lim="800000"/>
            <a:headEnd/>
            <a:tailEnd/>
          </a:ln>
          <a:effectLst/>
        </p:spPr>
        <p:txBody>
          <a:bodyPr>
            <a:spAutoFit/>
          </a:bodyPr>
          <a:lstStyle/>
          <a:p>
            <a:pPr>
              <a:spcBef>
                <a:spcPct val="50000"/>
              </a:spcBef>
            </a:pPr>
            <a:r>
              <a:rPr lang="en-GB" sz="4000" b="1" dirty="0">
                <a:solidFill>
                  <a:srgbClr val="7030A0"/>
                </a:solidFill>
              </a:rPr>
              <a:t>Research process</a:t>
            </a:r>
          </a:p>
        </p:txBody>
      </p:sp>
      <p:sp>
        <p:nvSpPr>
          <p:cNvPr id="321545" name="Text Box 9"/>
          <p:cNvSpPr txBox="1">
            <a:spLocks noChangeArrowheads="1"/>
          </p:cNvSpPr>
          <p:nvPr/>
        </p:nvSpPr>
        <p:spPr bwMode="auto">
          <a:xfrm>
            <a:off x="7380288" y="3573463"/>
            <a:ext cx="1835150" cy="366712"/>
          </a:xfrm>
          <a:prstGeom prst="rect">
            <a:avLst/>
          </a:prstGeom>
          <a:noFill/>
          <a:ln w="9525">
            <a:noFill/>
            <a:miter lim="800000"/>
            <a:headEnd/>
            <a:tailEnd/>
          </a:ln>
          <a:effectLst/>
        </p:spPr>
        <p:txBody>
          <a:bodyPr>
            <a:spAutoFit/>
          </a:bodyPr>
          <a:lstStyle/>
          <a:p>
            <a:pPr>
              <a:spcBef>
                <a:spcPct val="50000"/>
              </a:spcBef>
            </a:pPr>
            <a:r>
              <a:rPr lang="en-GB" b="1" dirty="0">
                <a:solidFill>
                  <a:srgbClr val="7030A0"/>
                </a:solidFill>
              </a:rPr>
              <a:t>Initiation</a:t>
            </a:r>
          </a:p>
        </p:txBody>
      </p:sp>
      <p:sp>
        <p:nvSpPr>
          <p:cNvPr id="321546" name="Text Box 10"/>
          <p:cNvSpPr txBox="1">
            <a:spLocks noChangeArrowheads="1"/>
          </p:cNvSpPr>
          <p:nvPr/>
        </p:nvSpPr>
        <p:spPr bwMode="auto">
          <a:xfrm>
            <a:off x="7380288" y="4365625"/>
            <a:ext cx="1835150" cy="366713"/>
          </a:xfrm>
          <a:prstGeom prst="rect">
            <a:avLst/>
          </a:prstGeom>
          <a:noFill/>
          <a:ln w="9525">
            <a:noFill/>
            <a:miter lim="800000"/>
            <a:headEnd/>
            <a:tailEnd/>
          </a:ln>
          <a:effectLst/>
        </p:spPr>
        <p:txBody>
          <a:bodyPr>
            <a:spAutoFit/>
          </a:bodyPr>
          <a:lstStyle/>
          <a:p>
            <a:pPr>
              <a:spcBef>
                <a:spcPct val="50000"/>
              </a:spcBef>
            </a:pPr>
            <a:r>
              <a:rPr lang="en-GB" b="1" dirty="0">
                <a:solidFill>
                  <a:srgbClr val="7030A0"/>
                </a:solidFill>
              </a:rPr>
              <a:t>Year 1 end</a:t>
            </a:r>
          </a:p>
        </p:txBody>
      </p:sp>
      <p:sp>
        <p:nvSpPr>
          <p:cNvPr id="321547" name="Text Box 11"/>
          <p:cNvSpPr txBox="1">
            <a:spLocks noChangeArrowheads="1"/>
          </p:cNvSpPr>
          <p:nvPr/>
        </p:nvSpPr>
        <p:spPr bwMode="auto">
          <a:xfrm>
            <a:off x="7380288" y="5222875"/>
            <a:ext cx="1835150" cy="366713"/>
          </a:xfrm>
          <a:prstGeom prst="rect">
            <a:avLst/>
          </a:prstGeom>
          <a:noFill/>
          <a:ln w="9525">
            <a:noFill/>
            <a:miter lim="800000"/>
            <a:headEnd/>
            <a:tailEnd/>
          </a:ln>
          <a:effectLst/>
        </p:spPr>
        <p:txBody>
          <a:bodyPr>
            <a:spAutoFit/>
          </a:bodyPr>
          <a:lstStyle/>
          <a:p>
            <a:pPr>
              <a:spcBef>
                <a:spcPct val="50000"/>
              </a:spcBef>
            </a:pPr>
            <a:r>
              <a:rPr lang="en-GB" b="1" dirty="0">
                <a:solidFill>
                  <a:srgbClr val="7030A0"/>
                </a:solidFill>
              </a:rPr>
              <a:t>Year 2 end</a:t>
            </a:r>
          </a:p>
        </p:txBody>
      </p:sp>
      <p:sp>
        <p:nvSpPr>
          <p:cNvPr id="321548" name="Text Box 12"/>
          <p:cNvSpPr txBox="1">
            <a:spLocks noChangeArrowheads="1"/>
          </p:cNvSpPr>
          <p:nvPr/>
        </p:nvSpPr>
        <p:spPr bwMode="auto">
          <a:xfrm>
            <a:off x="7380288" y="6092825"/>
            <a:ext cx="1835150" cy="366713"/>
          </a:xfrm>
          <a:prstGeom prst="rect">
            <a:avLst/>
          </a:prstGeom>
          <a:noFill/>
          <a:ln w="9525">
            <a:noFill/>
            <a:miter lim="800000"/>
            <a:headEnd/>
            <a:tailEnd/>
          </a:ln>
          <a:effectLst/>
        </p:spPr>
        <p:txBody>
          <a:bodyPr>
            <a:spAutoFit/>
          </a:bodyPr>
          <a:lstStyle/>
          <a:p>
            <a:pPr>
              <a:spcBef>
                <a:spcPct val="50000"/>
              </a:spcBef>
            </a:pPr>
            <a:r>
              <a:rPr lang="en-GB" b="1" dirty="0">
                <a:solidFill>
                  <a:srgbClr val="7030A0"/>
                </a:solidFill>
              </a:rPr>
              <a:t>Project end</a:t>
            </a:r>
          </a:p>
        </p:txBody>
      </p:sp>
      <p:sp>
        <p:nvSpPr>
          <p:cNvPr id="321556" name="Text Box 20"/>
          <p:cNvSpPr txBox="1">
            <a:spLocks noChangeArrowheads="1"/>
          </p:cNvSpPr>
          <p:nvPr/>
        </p:nvSpPr>
        <p:spPr bwMode="auto">
          <a:xfrm rot="18536034">
            <a:off x="-69849" y="2020887"/>
            <a:ext cx="2735262" cy="366713"/>
          </a:xfrm>
          <a:prstGeom prst="rect">
            <a:avLst/>
          </a:prstGeom>
          <a:noFill/>
          <a:ln w="9525">
            <a:noFill/>
            <a:miter lim="800000"/>
            <a:headEnd/>
            <a:tailEnd/>
          </a:ln>
          <a:effectLst/>
        </p:spPr>
        <p:txBody>
          <a:bodyPr>
            <a:spAutoFit/>
          </a:bodyPr>
          <a:lstStyle/>
          <a:p>
            <a:pPr>
              <a:spcBef>
                <a:spcPct val="50000"/>
              </a:spcBef>
            </a:pPr>
            <a:r>
              <a:rPr lang="en-GB" dirty="0">
                <a:solidFill>
                  <a:schemeClr val="bg1"/>
                </a:solidFill>
              </a:rPr>
              <a:t>1. Literature review</a:t>
            </a:r>
          </a:p>
        </p:txBody>
      </p:sp>
      <p:sp>
        <p:nvSpPr>
          <p:cNvPr id="321557" name="Text Box 21"/>
          <p:cNvSpPr txBox="1">
            <a:spLocks noChangeArrowheads="1"/>
          </p:cNvSpPr>
          <p:nvPr/>
        </p:nvSpPr>
        <p:spPr bwMode="auto">
          <a:xfrm rot="18536034">
            <a:off x="743744" y="1853407"/>
            <a:ext cx="2820987" cy="641350"/>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2. Annual benchmarking survey</a:t>
            </a:r>
          </a:p>
        </p:txBody>
      </p:sp>
      <p:sp>
        <p:nvSpPr>
          <p:cNvPr id="321558" name="Text Box 22"/>
          <p:cNvSpPr txBox="1">
            <a:spLocks noChangeArrowheads="1"/>
          </p:cNvSpPr>
          <p:nvPr/>
        </p:nvSpPr>
        <p:spPr bwMode="auto">
          <a:xfrm rot="18536034">
            <a:off x="2083593" y="1955007"/>
            <a:ext cx="2735263" cy="641350"/>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4. Initial scoping interviews / survey</a:t>
            </a:r>
          </a:p>
        </p:txBody>
      </p:sp>
      <p:sp>
        <p:nvSpPr>
          <p:cNvPr id="321559" name="Text Box 23"/>
          <p:cNvSpPr txBox="1">
            <a:spLocks noChangeArrowheads="1"/>
          </p:cNvSpPr>
          <p:nvPr/>
        </p:nvSpPr>
        <p:spPr bwMode="auto">
          <a:xfrm rot="18536034">
            <a:off x="1441450" y="1949450"/>
            <a:ext cx="2735263" cy="366713"/>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3. Initial focus groups</a:t>
            </a:r>
          </a:p>
        </p:txBody>
      </p:sp>
      <p:sp>
        <p:nvSpPr>
          <p:cNvPr id="321560" name="Text Box 24"/>
          <p:cNvSpPr txBox="1">
            <a:spLocks noChangeArrowheads="1"/>
          </p:cNvSpPr>
          <p:nvPr/>
        </p:nvSpPr>
        <p:spPr bwMode="auto">
          <a:xfrm rot="18536034">
            <a:off x="3091657" y="1956594"/>
            <a:ext cx="2735262" cy="641350"/>
          </a:xfrm>
          <a:prstGeom prst="rect">
            <a:avLst/>
          </a:prstGeom>
          <a:noFill/>
          <a:ln w="9525">
            <a:noFill/>
            <a:miter lim="800000"/>
            <a:headEnd/>
            <a:tailEnd/>
          </a:ln>
          <a:effectLst/>
        </p:spPr>
        <p:txBody>
          <a:bodyPr>
            <a:spAutoFit/>
          </a:bodyPr>
          <a:lstStyle/>
          <a:p>
            <a:pPr>
              <a:spcBef>
                <a:spcPct val="50000"/>
              </a:spcBef>
            </a:pPr>
            <a:r>
              <a:rPr lang="en-GB" dirty="0">
                <a:solidFill>
                  <a:schemeClr val="bg1"/>
                </a:solidFill>
              </a:rPr>
              <a:t>5. Quantitative data analysis</a:t>
            </a:r>
          </a:p>
        </p:txBody>
      </p:sp>
      <p:sp>
        <p:nvSpPr>
          <p:cNvPr id="321561" name="Text Box 25"/>
          <p:cNvSpPr txBox="1">
            <a:spLocks noChangeArrowheads="1"/>
          </p:cNvSpPr>
          <p:nvPr/>
        </p:nvSpPr>
        <p:spPr bwMode="auto">
          <a:xfrm rot="18536034">
            <a:off x="3961607" y="1956594"/>
            <a:ext cx="2735262" cy="641350"/>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6. Annual participant focus groups</a:t>
            </a:r>
          </a:p>
        </p:txBody>
      </p:sp>
      <p:sp>
        <p:nvSpPr>
          <p:cNvPr id="321562" name="Text Box 26"/>
          <p:cNvSpPr txBox="1">
            <a:spLocks noChangeArrowheads="1"/>
          </p:cNvSpPr>
          <p:nvPr/>
        </p:nvSpPr>
        <p:spPr bwMode="auto">
          <a:xfrm rot="18536034">
            <a:off x="4748213" y="2020888"/>
            <a:ext cx="2735262" cy="36671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7. Planning for year 3</a:t>
            </a:r>
          </a:p>
        </p:txBody>
      </p:sp>
      <p:sp>
        <p:nvSpPr>
          <p:cNvPr id="321563" name="Text Box 27"/>
          <p:cNvSpPr txBox="1">
            <a:spLocks noChangeArrowheads="1"/>
          </p:cNvSpPr>
          <p:nvPr/>
        </p:nvSpPr>
        <p:spPr bwMode="auto">
          <a:xfrm rot="18536034">
            <a:off x="5545932" y="1956594"/>
            <a:ext cx="2735262" cy="641350"/>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8. Additional year 3 activities</a:t>
            </a:r>
          </a:p>
        </p:txBody>
      </p:sp>
      <p:sp>
        <p:nvSpPr>
          <p:cNvPr id="321564" name="Text Box 28"/>
          <p:cNvSpPr txBox="1">
            <a:spLocks noChangeArrowheads="1"/>
          </p:cNvSpPr>
          <p:nvPr/>
        </p:nvSpPr>
        <p:spPr bwMode="auto">
          <a:xfrm rot="18536034">
            <a:off x="6411118" y="1955007"/>
            <a:ext cx="2735263" cy="641350"/>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9. Final evaluation and report</a:t>
            </a:r>
          </a:p>
        </p:txBody>
      </p:sp>
      <p:sp>
        <p:nvSpPr>
          <p:cNvPr id="321567" name="Line 31"/>
          <p:cNvSpPr>
            <a:spLocks noChangeShapeType="1"/>
          </p:cNvSpPr>
          <p:nvPr/>
        </p:nvSpPr>
        <p:spPr bwMode="auto">
          <a:xfrm>
            <a:off x="944881" y="3596641"/>
            <a:ext cx="26670" cy="3072448"/>
          </a:xfrm>
          <a:prstGeom prst="line">
            <a:avLst/>
          </a:prstGeom>
          <a:noFill/>
          <a:ln w="9525">
            <a:solidFill>
              <a:schemeClr val="bg1">
                <a:lumMod val="50000"/>
              </a:schemeClr>
            </a:solidFill>
            <a:round/>
            <a:headEnd/>
            <a:tailEnd/>
          </a:ln>
          <a:effectLst/>
        </p:spPr>
        <p:txBody>
          <a:bodyPr/>
          <a:lstStyle/>
          <a:p>
            <a:endParaRPr lang="en-US"/>
          </a:p>
        </p:txBody>
      </p:sp>
      <p:sp>
        <p:nvSpPr>
          <p:cNvPr id="321568" name="Line 32"/>
          <p:cNvSpPr>
            <a:spLocks noChangeShapeType="1"/>
          </p:cNvSpPr>
          <p:nvPr/>
        </p:nvSpPr>
        <p:spPr bwMode="auto">
          <a:xfrm>
            <a:off x="2411413" y="3573463"/>
            <a:ext cx="0" cy="3095625"/>
          </a:xfrm>
          <a:prstGeom prst="line">
            <a:avLst/>
          </a:prstGeom>
          <a:noFill/>
          <a:ln w="9525">
            <a:solidFill>
              <a:schemeClr val="bg1">
                <a:lumMod val="50000"/>
              </a:schemeClr>
            </a:solidFill>
            <a:round/>
            <a:headEnd/>
            <a:tailEnd/>
          </a:ln>
          <a:effectLst/>
        </p:spPr>
        <p:txBody>
          <a:bodyPr/>
          <a:lstStyle/>
          <a:p>
            <a:endParaRPr lang="en-US"/>
          </a:p>
        </p:txBody>
      </p:sp>
      <p:sp>
        <p:nvSpPr>
          <p:cNvPr id="321569" name="Line 33"/>
          <p:cNvSpPr>
            <a:spLocks noChangeShapeType="1"/>
          </p:cNvSpPr>
          <p:nvPr/>
        </p:nvSpPr>
        <p:spPr bwMode="auto">
          <a:xfrm>
            <a:off x="3203575" y="3546475"/>
            <a:ext cx="0" cy="3122613"/>
          </a:xfrm>
          <a:prstGeom prst="line">
            <a:avLst/>
          </a:prstGeom>
          <a:noFill/>
          <a:ln w="9525">
            <a:solidFill>
              <a:schemeClr val="bg1">
                <a:lumMod val="50000"/>
              </a:schemeClr>
            </a:solidFill>
            <a:round/>
            <a:headEnd/>
            <a:tailEnd/>
          </a:ln>
          <a:effectLst/>
        </p:spPr>
        <p:txBody>
          <a:bodyPr/>
          <a:lstStyle/>
          <a:p>
            <a:endParaRPr lang="en-US"/>
          </a:p>
        </p:txBody>
      </p:sp>
      <p:sp>
        <p:nvSpPr>
          <p:cNvPr id="321570" name="Line 34"/>
          <p:cNvSpPr>
            <a:spLocks noChangeShapeType="1"/>
          </p:cNvSpPr>
          <p:nvPr/>
        </p:nvSpPr>
        <p:spPr bwMode="auto">
          <a:xfrm>
            <a:off x="4211638" y="3535711"/>
            <a:ext cx="0" cy="3133377"/>
          </a:xfrm>
          <a:prstGeom prst="line">
            <a:avLst/>
          </a:prstGeom>
          <a:noFill/>
          <a:ln w="9525">
            <a:solidFill>
              <a:schemeClr val="bg1">
                <a:lumMod val="50000"/>
              </a:schemeClr>
            </a:solidFill>
            <a:round/>
            <a:headEnd/>
            <a:tailEnd/>
          </a:ln>
          <a:effectLst/>
        </p:spPr>
        <p:txBody>
          <a:bodyPr/>
          <a:lstStyle/>
          <a:p>
            <a:endParaRPr lang="en-US"/>
          </a:p>
        </p:txBody>
      </p:sp>
      <p:sp>
        <p:nvSpPr>
          <p:cNvPr id="321571" name="Line 35"/>
          <p:cNvSpPr>
            <a:spLocks noChangeShapeType="1"/>
          </p:cNvSpPr>
          <p:nvPr/>
        </p:nvSpPr>
        <p:spPr bwMode="auto">
          <a:xfrm>
            <a:off x="5003800" y="3535711"/>
            <a:ext cx="0" cy="3133377"/>
          </a:xfrm>
          <a:prstGeom prst="line">
            <a:avLst/>
          </a:prstGeom>
          <a:noFill/>
          <a:ln w="9525">
            <a:solidFill>
              <a:schemeClr val="bg1">
                <a:lumMod val="50000"/>
              </a:schemeClr>
            </a:solidFill>
            <a:round/>
            <a:headEnd/>
            <a:tailEnd/>
          </a:ln>
          <a:effectLst/>
        </p:spPr>
        <p:txBody>
          <a:bodyPr/>
          <a:lstStyle/>
          <a:p>
            <a:endParaRPr lang="en-US"/>
          </a:p>
        </p:txBody>
      </p:sp>
      <p:sp>
        <p:nvSpPr>
          <p:cNvPr id="321572" name="Line 36"/>
          <p:cNvSpPr>
            <a:spLocks noChangeShapeType="1"/>
          </p:cNvSpPr>
          <p:nvPr/>
        </p:nvSpPr>
        <p:spPr bwMode="auto">
          <a:xfrm flipH="1">
            <a:off x="5795962" y="3535711"/>
            <a:ext cx="71437" cy="3133377"/>
          </a:xfrm>
          <a:prstGeom prst="line">
            <a:avLst/>
          </a:prstGeom>
          <a:noFill/>
          <a:ln w="9525">
            <a:solidFill>
              <a:schemeClr val="bg1">
                <a:lumMod val="50000"/>
              </a:schemeClr>
            </a:solidFill>
            <a:round/>
            <a:headEnd/>
            <a:tailEnd/>
          </a:ln>
          <a:effectLst/>
        </p:spPr>
        <p:txBody>
          <a:bodyPr/>
          <a:lstStyle/>
          <a:p>
            <a:endParaRPr lang="en-US"/>
          </a:p>
        </p:txBody>
      </p:sp>
      <p:sp>
        <p:nvSpPr>
          <p:cNvPr id="321573" name="Line 37"/>
          <p:cNvSpPr>
            <a:spLocks noChangeShapeType="1"/>
          </p:cNvSpPr>
          <p:nvPr/>
        </p:nvSpPr>
        <p:spPr bwMode="auto">
          <a:xfrm>
            <a:off x="6588125" y="3535711"/>
            <a:ext cx="0" cy="3322289"/>
          </a:xfrm>
          <a:prstGeom prst="line">
            <a:avLst/>
          </a:prstGeom>
          <a:noFill/>
          <a:ln w="9525">
            <a:solidFill>
              <a:schemeClr val="bg1">
                <a:lumMod val="50000"/>
              </a:schemeClr>
            </a:solidFill>
            <a:round/>
            <a:headEnd/>
            <a:tailEnd/>
          </a:ln>
          <a:effectLst/>
        </p:spPr>
        <p:txBody>
          <a:bodyPr/>
          <a:lstStyle/>
          <a:p>
            <a:endParaRPr lang="en-US"/>
          </a:p>
        </p:txBody>
      </p:sp>
      <p:sp>
        <p:nvSpPr>
          <p:cNvPr id="321574" name="Line 38"/>
          <p:cNvSpPr>
            <a:spLocks noChangeShapeType="1"/>
          </p:cNvSpPr>
          <p:nvPr/>
        </p:nvSpPr>
        <p:spPr bwMode="auto">
          <a:xfrm>
            <a:off x="1763713" y="3601205"/>
            <a:ext cx="0" cy="3067883"/>
          </a:xfrm>
          <a:prstGeom prst="line">
            <a:avLst/>
          </a:prstGeom>
          <a:noFill/>
          <a:ln w="9525">
            <a:solidFill>
              <a:schemeClr val="bg1">
                <a:lumMod val="50000"/>
              </a:schemeClr>
            </a:solidFill>
            <a:round/>
            <a:headEnd/>
            <a:tailEnd/>
          </a:ln>
          <a:effectLst/>
        </p:spPr>
        <p:txBody>
          <a:bodyPr/>
          <a:lstStyle/>
          <a:p>
            <a:endParaRPr lang="en-US"/>
          </a:p>
        </p:txBody>
      </p:sp>
      <p:sp>
        <p:nvSpPr>
          <p:cNvPr id="321575" name="AutoShape 39"/>
          <p:cNvSpPr>
            <a:spLocks noChangeArrowheads="1"/>
          </p:cNvSpPr>
          <p:nvPr/>
        </p:nvSpPr>
        <p:spPr bwMode="auto">
          <a:xfrm>
            <a:off x="370706" y="3601205"/>
            <a:ext cx="647700" cy="3024187"/>
          </a:xfrm>
          <a:prstGeom prst="downArrow">
            <a:avLst>
              <a:gd name="adj1" fmla="val 50000"/>
              <a:gd name="adj2" fmla="val 116728"/>
            </a:avLst>
          </a:prstGeom>
          <a:solidFill>
            <a:srgbClr val="7030A0"/>
          </a:solidFill>
          <a:ln w="9525">
            <a:noFill/>
            <a:miter lim="800000"/>
            <a:headEnd/>
            <a:tailEnd/>
          </a:ln>
          <a:effectLst/>
        </p:spPr>
        <p:txBody>
          <a:bodyPr wrap="none" anchor="ctr"/>
          <a:lstStyle/>
          <a:p>
            <a:endParaRPr lang="en-US"/>
          </a:p>
        </p:txBody>
      </p:sp>
      <p:sp>
        <p:nvSpPr>
          <p:cNvPr id="321576" name="Oval 40"/>
          <p:cNvSpPr>
            <a:spLocks noChangeArrowheads="1"/>
          </p:cNvSpPr>
          <p:nvPr/>
        </p:nvSpPr>
        <p:spPr bwMode="auto">
          <a:xfrm>
            <a:off x="1187450" y="3573463"/>
            <a:ext cx="433388" cy="433387"/>
          </a:xfrm>
          <a:prstGeom prst="ellipse">
            <a:avLst/>
          </a:prstGeom>
          <a:solidFill>
            <a:srgbClr val="7030A0"/>
          </a:solidFill>
          <a:ln w="9525">
            <a:noFill/>
            <a:round/>
            <a:headEnd/>
            <a:tailEnd/>
          </a:ln>
          <a:effectLst/>
        </p:spPr>
        <p:txBody>
          <a:bodyPr wrap="none" anchor="ctr"/>
          <a:lstStyle/>
          <a:p>
            <a:endParaRPr lang="en-US"/>
          </a:p>
        </p:txBody>
      </p:sp>
      <p:sp>
        <p:nvSpPr>
          <p:cNvPr id="321581" name="Oval 45"/>
          <p:cNvSpPr>
            <a:spLocks noChangeArrowheads="1"/>
          </p:cNvSpPr>
          <p:nvPr/>
        </p:nvSpPr>
        <p:spPr bwMode="auto">
          <a:xfrm>
            <a:off x="1185863" y="4365625"/>
            <a:ext cx="433387" cy="433388"/>
          </a:xfrm>
          <a:prstGeom prst="ellipse">
            <a:avLst/>
          </a:prstGeom>
          <a:solidFill>
            <a:srgbClr val="7030A0"/>
          </a:solidFill>
          <a:ln w="9525">
            <a:noFill/>
            <a:round/>
            <a:headEnd/>
            <a:tailEnd/>
          </a:ln>
          <a:effectLst/>
        </p:spPr>
        <p:txBody>
          <a:bodyPr wrap="none" anchor="ctr"/>
          <a:lstStyle/>
          <a:p>
            <a:endParaRPr lang="en-US"/>
          </a:p>
        </p:txBody>
      </p:sp>
      <p:sp>
        <p:nvSpPr>
          <p:cNvPr id="321582" name="Oval 46"/>
          <p:cNvSpPr>
            <a:spLocks noChangeArrowheads="1"/>
          </p:cNvSpPr>
          <p:nvPr/>
        </p:nvSpPr>
        <p:spPr bwMode="auto">
          <a:xfrm>
            <a:off x="1185863" y="5156200"/>
            <a:ext cx="433387" cy="433388"/>
          </a:xfrm>
          <a:prstGeom prst="ellipse">
            <a:avLst/>
          </a:prstGeom>
          <a:solidFill>
            <a:srgbClr val="7030A0"/>
          </a:solidFill>
          <a:ln w="9525">
            <a:noFill/>
            <a:round/>
            <a:headEnd/>
            <a:tailEnd/>
          </a:ln>
          <a:effectLst/>
        </p:spPr>
        <p:txBody>
          <a:bodyPr wrap="none" anchor="ctr"/>
          <a:lstStyle/>
          <a:p>
            <a:endParaRPr lang="en-US"/>
          </a:p>
        </p:txBody>
      </p:sp>
      <p:sp>
        <p:nvSpPr>
          <p:cNvPr id="321583" name="Oval 47"/>
          <p:cNvSpPr>
            <a:spLocks noChangeArrowheads="1"/>
          </p:cNvSpPr>
          <p:nvPr/>
        </p:nvSpPr>
        <p:spPr bwMode="auto">
          <a:xfrm>
            <a:off x="1185863" y="6021388"/>
            <a:ext cx="433387" cy="433387"/>
          </a:xfrm>
          <a:prstGeom prst="ellipse">
            <a:avLst/>
          </a:prstGeom>
          <a:solidFill>
            <a:srgbClr val="7030A0"/>
          </a:solidFill>
          <a:ln w="9525">
            <a:noFill/>
            <a:round/>
            <a:headEnd/>
            <a:tailEnd/>
          </a:ln>
          <a:effectLst/>
        </p:spPr>
        <p:txBody>
          <a:bodyPr wrap="none" anchor="ctr"/>
          <a:lstStyle/>
          <a:p>
            <a:endParaRPr lang="en-US"/>
          </a:p>
        </p:txBody>
      </p:sp>
      <p:sp>
        <p:nvSpPr>
          <p:cNvPr id="321584" name="Oval 48"/>
          <p:cNvSpPr>
            <a:spLocks noChangeArrowheads="1"/>
          </p:cNvSpPr>
          <p:nvPr/>
        </p:nvSpPr>
        <p:spPr bwMode="auto">
          <a:xfrm>
            <a:off x="1906588" y="3573463"/>
            <a:ext cx="433387" cy="433387"/>
          </a:xfrm>
          <a:prstGeom prst="ellipse">
            <a:avLst/>
          </a:prstGeom>
          <a:solidFill>
            <a:srgbClr val="7030A0"/>
          </a:solidFill>
          <a:ln w="9525">
            <a:noFill/>
            <a:round/>
            <a:headEnd/>
            <a:tailEnd/>
          </a:ln>
          <a:effectLst/>
        </p:spPr>
        <p:txBody>
          <a:bodyPr wrap="none" anchor="ctr"/>
          <a:lstStyle/>
          <a:p>
            <a:endParaRPr lang="en-US"/>
          </a:p>
        </p:txBody>
      </p:sp>
      <p:sp>
        <p:nvSpPr>
          <p:cNvPr id="321585" name="Oval 49"/>
          <p:cNvSpPr>
            <a:spLocks noChangeArrowheads="1"/>
          </p:cNvSpPr>
          <p:nvPr/>
        </p:nvSpPr>
        <p:spPr bwMode="auto">
          <a:xfrm>
            <a:off x="2635003" y="3573463"/>
            <a:ext cx="433388" cy="433387"/>
          </a:xfrm>
          <a:prstGeom prst="ellipse">
            <a:avLst/>
          </a:prstGeom>
          <a:solidFill>
            <a:srgbClr val="7030A0"/>
          </a:solidFill>
          <a:ln w="9525">
            <a:noFill/>
            <a:round/>
            <a:headEnd/>
            <a:tailEnd/>
          </a:ln>
          <a:effectLst/>
        </p:spPr>
        <p:txBody>
          <a:bodyPr wrap="none" anchor="ctr"/>
          <a:lstStyle/>
          <a:p>
            <a:endParaRPr lang="en-US"/>
          </a:p>
        </p:txBody>
      </p:sp>
      <p:sp>
        <p:nvSpPr>
          <p:cNvPr id="321586" name="Oval 50"/>
          <p:cNvSpPr>
            <a:spLocks noChangeArrowheads="1"/>
          </p:cNvSpPr>
          <p:nvPr/>
        </p:nvSpPr>
        <p:spPr bwMode="auto">
          <a:xfrm>
            <a:off x="3419475" y="3573463"/>
            <a:ext cx="433388" cy="433387"/>
          </a:xfrm>
          <a:prstGeom prst="ellipse">
            <a:avLst/>
          </a:prstGeom>
          <a:solidFill>
            <a:srgbClr val="7030A0"/>
          </a:solidFill>
          <a:ln w="9525">
            <a:noFill/>
            <a:round/>
            <a:headEnd/>
            <a:tailEnd/>
          </a:ln>
          <a:effectLst/>
        </p:spPr>
        <p:txBody>
          <a:bodyPr wrap="none" anchor="ctr"/>
          <a:lstStyle/>
          <a:p>
            <a:endParaRPr lang="en-US"/>
          </a:p>
        </p:txBody>
      </p:sp>
      <p:sp>
        <p:nvSpPr>
          <p:cNvPr id="321587" name="Oval 51"/>
          <p:cNvSpPr>
            <a:spLocks noChangeArrowheads="1"/>
          </p:cNvSpPr>
          <p:nvPr/>
        </p:nvSpPr>
        <p:spPr bwMode="auto">
          <a:xfrm>
            <a:off x="3419475" y="4365625"/>
            <a:ext cx="433388" cy="433388"/>
          </a:xfrm>
          <a:prstGeom prst="ellipse">
            <a:avLst/>
          </a:prstGeom>
          <a:solidFill>
            <a:srgbClr val="7030A0"/>
          </a:solidFill>
          <a:ln w="9525">
            <a:noFill/>
            <a:round/>
            <a:headEnd/>
            <a:tailEnd/>
          </a:ln>
          <a:effectLst/>
        </p:spPr>
        <p:txBody>
          <a:bodyPr wrap="none" anchor="ctr"/>
          <a:lstStyle/>
          <a:p>
            <a:endParaRPr lang="en-US"/>
          </a:p>
        </p:txBody>
      </p:sp>
      <p:sp>
        <p:nvSpPr>
          <p:cNvPr id="321588" name="Oval 52"/>
          <p:cNvSpPr>
            <a:spLocks noChangeArrowheads="1"/>
          </p:cNvSpPr>
          <p:nvPr/>
        </p:nvSpPr>
        <p:spPr bwMode="auto">
          <a:xfrm>
            <a:off x="3419475" y="5156200"/>
            <a:ext cx="433388" cy="433388"/>
          </a:xfrm>
          <a:prstGeom prst="ellipse">
            <a:avLst/>
          </a:prstGeom>
          <a:solidFill>
            <a:srgbClr val="7030A0"/>
          </a:solidFill>
          <a:ln w="9525">
            <a:noFill/>
            <a:round/>
            <a:headEnd/>
            <a:tailEnd/>
          </a:ln>
          <a:effectLst/>
        </p:spPr>
        <p:txBody>
          <a:bodyPr wrap="none" anchor="ctr"/>
          <a:lstStyle/>
          <a:p>
            <a:endParaRPr lang="en-US"/>
          </a:p>
        </p:txBody>
      </p:sp>
      <p:sp>
        <p:nvSpPr>
          <p:cNvPr id="321589" name="Oval 53"/>
          <p:cNvSpPr>
            <a:spLocks noChangeArrowheads="1"/>
          </p:cNvSpPr>
          <p:nvPr/>
        </p:nvSpPr>
        <p:spPr bwMode="auto">
          <a:xfrm>
            <a:off x="3419475" y="6021388"/>
            <a:ext cx="433388" cy="433387"/>
          </a:xfrm>
          <a:prstGeom prst="ellipse">
            <a:avLst/>
          </a:prstGeom>
          <a:solidFill>
            <a:srgbClr val="7030A0"/>
          </a:solidFill>
          <a:ln w="9525">
            <a:noFill/>
            <a:round/>
            <a:headEnd/>
            <a:tailEnd/>
          </a:ln>
          <a:effectLst/>
        </p:spPr>
        <p:txBody>
          <a:bodyPr wrap="none" anchor="ctr"/>
          <a:lstStyle/>
          <a:p>
            <a:endParaRPr lang="en-US"/>
          </a:p>
        </p:txBody>
      </p:sp>
      <p:sp>
        <p:nvSpPr>
          <p:cNvPr id="321590" name="Oval 54"/>
          <p:cNvSpPr>
            <a:spLocks noChangeArrowheads="1"/>
          </p:cNvSpPr>
          <p:nvPr/>
        </p:nvSpPr>
        <p:spPr bwMode="auto">
          <a:xfrm>
            <a:off x="4356100" y="4365625"/>
            <a:ext cx="433388" cy="433388"/>
          </a:xfrm>
          <a:prstGeom prst="ellipse">
            <a:avLst/>
          </a:prstGeom>
          <a:solidFill>
            <a:srgbClr val="7030A0"/>
          </a:solidFill>
          <a:ln w="9525">
            <a:noFill/>
            <a:round/>
            <a:headEnd/>
            <a:tailEnd/>
          </a:ln>
          <a:effectLst/>
        </p:spPr>
        <p:txBody>
          <a:bodyPr wrap="none" anchor="ctr"/>
          <a:lstStyle/>
          <a:p>
            <a:endParaRPr lang="en-US"/>
          </a:p>
        </p:txBody>
      </p:sp>
      <p:sp>
        <p:nvSpPr>
          <p:cNvPr id="321591" name="Oval 55"/>
          <p:cNvSpPr>
            <a:spLocks noChangeArrowheads="1"/>
          </p:cNvSpPr>
          <p:nvPr/>
        </p:nvSpPr>
        <p:spPr bwMode="auto">
          <a:xfrm>
            <a:off x="4356100" y="5156200"/>
            <a:ext cx="433388" cy="433388"/>
          </a:xfrm>
          <a:prstGeom prst="ellipse">
            <a:avLst/>
          </a:prstGeom>
          <a:solidFill>
            <a:srgbClr val="7030A0"/>
          </a:solidFill>
          <a:ln w="9525">
            <a:noFill/>
            <a:round/>
            <a:headEnd/>
            <a:tailEnd/>
          </a:ln>
          <a:effectLst/>
        </p:spPr>
        <p:txBody>
          <a:bodyPr wrap="none" anchor="ctr"/>
          <a:lstStyle/>
          <a:p>
            <a:endParaRPr lang="en-US"/>
          </a:p>
        </p:txBody>
      </p:sp>
      <p:sp>
        <p:nvSpPr>
          <p:cNvPr id="321592" name="Oval 56"/>
          <p:cNvSpPr>
            <a:spLocks noChangeArrowheads="1"/>
          </p:cNvSpPr>
          <p:nvPr/>
        </p:nvSpPr>
        <p:spPr bwMode="auto">
          <a:xfrm>
            <a:off x="5148263" y="4724400"/>
            <a:ext cx="433387" cy="433388"/>
          </a:xfrm>
          <a:prstGeom prst="ellipse">
            <a:avLst/>
          </a:prstGeom>
          <a:solidFill>
            <a:srgbClr val="7030A0"/>
          </a:solidFill>
          <a:ln w="9525">
            <a:noFill/>
            <a:round/>
            <a:headEnd/>
            <a:tailEnd/>
          </a:ln>
          <a:effectLst/>
        </p:spPr>
        <p:txBody>
          <a:bodyPr wrap="none" anchor="ctr"/>
          <a:lstStyle/>
          <a:p>
            <a:endParaRPr lang="en-US"/>
          </a:p>
        </p:txBody>
      </p:sp>
      <p:sp>
        <p:nvSpPr>
          <p:cNvPr id="321594" name="Oval 58"/>
          <p:cNvSpPr>
            <a:spLocks noChangeArrowheads="1"/>
          </p:cNvSpPr>
          <p:nvPr/>
        </p:nvSpPr>
        <p:spPr bwMode="auto">
          <a:xfrm>
            <a:off x="6804025" y="6092825"/>
            <a:ext cx="433388" cy="433388"/>
          </a:xfrm>
          <a:prstGeom prst="ellipse">
            <a:avLst/>
          </a:prstGeom>
          <a:solidFill>
            <a:srgbClr val="7030A0"/>
          </a:solidFill>
          <a:ln w="9525">
            <a:noFill/>
            <a:round/>
            <a:headEnd/>
            <a:tailEnd/>
          </a:ln>
          <a:effectLst/>
        </p:spPr>
        <p:txBody>
          <a:bodyPr wrap="none" anchor="ctr"/>
          <a:lstStyle/>
          <a:p>
            <a:endParaRPr lang="en-US"/>
          </a:p>
        </p:txBody>
      </p:sp>
      <p:sp>
        <p:nvSpPr>
          <p:cNvPr id="321595" name="AutoShape 59"/>
          <p:cNvSpPr>
            <a:spLocks noChangeArrowheads="1"/>
          </p:cNvSpPr>
          <p:nvPr/>
        </p:nvSpPr>
        <p:spPr bwMode="auto">
          <a:xfrm>
            <a:off x="5867400" y="5229225"/>
            <a:ext cx="720725" cy="1366838"/>
          </a:xfrm>
          <a:prstGeom prst="downArrow">
            <a:avLst>
              <a:gd name="adj1" fmla="val 50000"/>
              <a:gd name="adj2" fmla="val 47412"/>
            </a:avLst>
          </a:prstGeom>
          <a:solidFill>
            <a:srgbClr val="7030A0"/>
          </a:solidFill>
          <a:ln w="9525">
            <a:noFill/>
            <a:miter lim="800000"/>
            <a:headEnd/>
            <a:tailEnd/>
          </a:ln>
          <a:effectLst/>
        </p:spPr>
        <p:txBody>
          <a:bodyPr wrap="none" anchor="ctr"/>
          <a:lstStyle/>
          <a:p>
            <a:endParaRPr lang="en-US"/>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419"/>
            <a:ext cx="2286000" cy="1143000"/>
          </a:xfrm>
          <a:prstGeom prst="rect">
            <a:avLst/>
          </a:prstGeom>
        </p:spPr>
      </p:pic>
      <p:sp>
        <p:nvSpPr>
          <p:cNvPr id="45" name="Text Box 20"/>
          <p:cNvSpPr txBox="1">
            <a:spLocks noChangeArrowheads="1"/>
          </p:cNvSpPr>
          <p:nvPr/>
        </p:nvSpPr>
        <p:spPr bwMode="auto">
          <a:xfrm rot="18536034">
            <a:off x="114981" y="2173287"/>
            <a:ext cx="2735262" cy="366713"/>
          </a:xfrm>
          <a:prstGeom prst="rect">
            <a:avLst/>
          </a:prstGeom>
          <a:noFill/>
          <a:ln w="9525">
            <a:noFill/>
            <a:miter lim="800000"/>
            <a:headEnd/>
            <a:tailEnd/>
          </a:ln>
          <a:effectLst/>
        </p:spPr>
        <p:txBody>
          <a:bodyPr>
            <a:spAutoFit/>
          </a:bodyPr>
          <a:lstStyle/>
          <a:p>
            <a:pPr>
              <a:spcBef>
                <a:spcPct val="50000"/>
              </a:spcBef>
            </a:pPr>
            <a:r>
              <a:rPr lang="en-GB" b="1" dirty="0">
                <a:solidFill>
                  <a:schemeClr val="bg1">
                    <a:lumMod val="50000"/>
                  </a:schemeClr>
                </a:solidFill>
              </a:rPr>
              <a:t>1. Literature review</a:t>
            </a:r>
          </a:p>
        </p:txBody>
      </p:sp>
      <p:sp>
        <p:nvSpPr>
          <p:cNvPr id="46" name="Text Box 21"/>
          <p:cNvSpPr txBox="1">
            <a:spLocks noChangeArrowheads="1"/>
          </p:cNvSpPr>
          <p:nvPr/>
        </p:nvSpPr>
        <p:spPr bwMode="auto">
          <a:xfrm rot="18536034">
            <a:off x="928574" y="2005807"/>
            <a:ext cx="2820987" cy="641350"/>
          </a:xfrm>
          <a:prstGeom prst="rect">
            <a:avLst/>
          </a:prstGeom>
          <a:noFill/>
          <a:ln w="9525">
            <a:noFill/>
            <a:miter lim="800000"/>
            <a:headEnd/>
            <a:tailEnd/>
          </a:ln>
          <a:effectLst/>
        </p:spPr>
        <p:txBody>
          <a:bodyPr>
            <a:spAutoFit/>
          </a:bodyPr>
          <a:lstStyle/>
          <a:p>
            <a:pPr>
              <a:spcBef>
                <a:spcPct val="50000"/>
              </a:spcBef>
            </a:pPr>
            <a:r>
              <a:rPr lang="en-GB" b="1" dirty="0">
                <a:solidFill>
                  <a:schemeClr val="bg1">
                    <a:lumMod val="50000"/>
                  </a:schemeClr>
                </a:solidFill>
              </a:rPr>
              <a:t>2. Annual benchmarking survey</a:t>
            </a:r>
          </a:p>
        </p:txBody>
      </p:sp>
      <p:sp>
        <p:nvSpPr>
          <p:cNvPr id="47" name="Text Box 22"/>
          <p:cNvSpPr txBox="1">
            <a:spLocks noChangeArrowheads="1"/>
          </p:cNvSpPr>
          <p:nvPr/>
        </p:nvSpPr>
        <p:spPr bwMode="auto">
          <a:xfrm rot="18536034">
            <a:off x="2268423" y="2107407"/>
            <a:ext cx="2735263" cy="641350"/>
          </a:xfrm>
          <a:prstGeom prst="rect">
            <a:avLst/>
          </a:prstGeom>
          <a:noFill/>
          <a:ln w="9525">
            <a:noFill/>
            <a:miter lim="800000"/>
            <a:headEnd/>
            <a:tailEnd/>
          </a:ln>
          <a:effectLst/>
        </p:spPr>
        <p:txBody>
          <a:bodyPr>
            <a:spAutoFit/>
          </a:bodyPr>
          <a:lstStyle/>
          <a:p>
            <a:pPr>
              <a:spcBef>
                <a:spcPct val="50000"/>
              </a:spcBef>
            </a:pPr>
            <a:r>
              <a:rPr lang="en-GB" b="1" dirty="0">
                <a:solidFill>
                  <a:schemeClr val="bg1">
                    <a:lumMod val="50000"/>
                  </a:schemeClr>
                </a:solidFill>
              </a:rPr>
              <a:t>4. Initial scoping interviews / survey</a:t>
            </a:r>
          </a:p>
        </p:txBody>
      </p:sp>
      <p:sp>
        <p:nvSpPr>
          <p:cNvPr id="48" name="Text Box 23"/>
          <p:cNvSpPr txBox="1">
            <a:spLocks noChangeArrowheads="1"/>
          </p:cNvSpPr>
          <p:nvPr/>
        </p:nvSpPr>
        <p:spPr bwMode="auto">
          <a:xfrm rot="18536034">
            <a:off x="1626280" y="2101850"/>
            <a:ext cx="2735263" cy="366713"/>
          </a:xfrm>
          <a:prstGeom prst="rect">
            <a:avLst/>
          </a:prstGeom>
          <a:noFill/>
          <a:ln w="9525">
            <a:noFill/>
            <a:miter lim="800000"/>
            <a:headEnd/>
            <a:tailEnd/>
          </a:ln>
          <a:effectLst/>
        </p:spPr>
        <p:txBody>
          <a:bodyPr>
            <a:spAutoFit/>
          </a:bodyPr>
          <a:lstStyle/>
          <a:p>
            <a:pPr>
              <a:spcBef>
                <a:spcPct val="50000"/>
              </a:spcBef>
            </a:pPr>
            <a:r>
              <a:rPr lang="en-GB" b="1">
                <a:solidFill>
                  <a:schemeClr val="bg1">
                    <a:lumMod val="50000"/>
                  </a:schemeClr>
                </a:solidFill>
              </a:rPr>
              <a:t>3. Initial focus groups</a:t>
            </a:r>
          </a:p>
        </p:txBody>
      </p:sp>
      <p:sp>
        <p:nvSpPr>
          <p:cNvPr id="49" name="Text Box 24"/>
          <p:cNvSpPr txBox="1">
            <a:spLocks noChangeArrowheads="1"/>
          </p:cNvSpPr>
          <p:nvPr/>
        </p:nvSpPr>
        <p:spPr bwMode="auto">
          <a:xfrm rot="18536034">
            <a:off x="3276487" y="2108994"/>
            <a:ext cx="2735262" cy="641350"/>
          </a:xfrm>
          <a:prstGeom prst="rect">
            <a:avLst/>
          </a:prstGeom>
          <a:noFill/>
          <a:ln w="9525">
            <a:noFill/>
            <a:miter lim="800000"/>
            <a:headEnd/>
            <a:tailEnd/>
          </a:ln>
          <a:effectLst/>
        </p:spPr>
        <p:txBody>
          <a:bodyPr>
            <a:spAutoFit/>
          </a:bodyPr>
          <a:lstStyle/>
          <a:p>
            <a:pPr>
              <a:spcBef>
                <a:spcPct val="50000"/>
              </a:spcBef>
            </a:pPr>
            <a:r>
              <a:rPr lang="en-GB" b="1">
                <a:solidFill>
                  <a:schemeClr val="bg1">
                    <a:lumMod val="50000"/>
                  </a:schemeClr>
                </a:solidFill>
              </a:rPr>
              <a:t>5. Quantitative data analysis</a:t>
            </a:r>
          </a:p>
        </p:txBody>
      </p:sp>
      <p:sp>
        <p:nvSpPr>
          <p:cNvPr id="50" name="Text Box 25"/>
          <p:cNvSpPr txBox="1">
            <a:spLocks noChangeArrowheads="1"/>
          </p:cNvSpPr>
          <p:nvPr/>
        </p:nvSpPr>
        <p:spPr bwMode="auto">
          <a:xfrm rot="18536034">
            <a:off x="4146437" y="2108994"/>
            <a:ext cx="2735262" cy="641350"/>
          </a:xfrm>
          <a:prstGeom prst="rect">
            <a:avLst/>
          </a:prstGeom>
          <a:noFill/>
          <a:ln w="9525">
            <a:noFill/>
            <a:miter lim="800000"/>
            <a:headEnd/>
            <a:tailEnd/>
          </a:ln>
          <a:effectLst/>
        </p:spPr>
        <p:txBody>
          <a:bodyPr>
            <a:spAutoFit/>
          </a:bodyPr>
          <a:lstStyle/>
          <a:p>
            <a:pPr>
              <a:spcBef>
                <a:spcPct val="50000"/>
              </a:spcBef>
            </a:pPr>
            <a:r>
              <a:rPr lang="en-GB" b="1">
                <a:solidFill>
                  <a:schemeClr val="bg1">
                    <a:lumMod val="50000"/>
                  </a:schemeClr>
                </a:solidFill>
              </a:rPr>
              <a:t>6. Annual participant focus groups</a:t>
            </a:r>
          </a:p>
        </p:txBody>
      </p:sp>
      <p:sp>
        <p:nvSpPr>
          <p:cNvPr id="51" name="Text Box 26"/>
          <p:cNvSpPr txBox="1">
            <a:spLocks noChangeArrowheads="1"/>
          </p:cNvSpPr>
          <p:nvPr/>
        </p:nvSpPr>
        <p:spPr bwMode="auto">
          <a:xfrm rot="18536034">
            <a:off x="4933043" y="2173288"/>
            <a:ext cx="2735262" cy="366712"/>
          </a:xfrm>
          <a:prstGeom prst="rect">
            <a:avLst/>
          </a:prstGeom>
          <a:noFill/>
          <a:ln w="9525">
            <a:noFill/>
            <a:miter lim="800000"/>
            <a:headEnd/>
            <a:tailEnd/>
          </a:ln>
          <a:effectLst/>
        </p:spPr>
        <p:txBody>
          <a:bodyPr>
            <a:spAutoFit/>
          </a:bodyPr>
          <a:lstStyle/>
          <a:p>
            <a:pPr>
              <a:spcBef>
                <a:spcPct val="50000"/>
              </a:spcBef>
            </a:pPr>
            <a:r>
              <a:rPr lang="en-GB" b="1">
                <a:solidFill>
                  <a:schemeClr val="bg1">
                    <a:lumMod val="50000"/>
                  </a:schemeClr>
                </a:solidFill>
              </a:rPr>
              <a:t>7. Planning for year 3</a:t>
            </a:r>
          </a:p>
        </p:txBody>
      </p:sp>
      <p:sp>
        <p:nvSpPr>
          <p:cNvPr id="52" name="Text Box 27"/>
          <p:cNvSpPr txBox="1">
            <a:spLocks noChangeArrowheads="1"/>
          </p:cNvSpPr>
          <p:nvPr/>
        </p:nvSpPr>
        <p:spPr bwMode="auto">
          <a:xfrm rot="18536034">
            <a:off x="5730762" y="2108994"/>
            <a:ext cx="2735262" cy="641350"/>
          </a:xfrm>
          <a:prstGeom prst="rect">
            <a:avLst/>
          </a:prstGeom>
          <a:noFill/>
          <a:ln w="9525">
            <a:noFill/>
            <a:miter lim="800000"/>
            <a:headEnd/>
            <a:tailEnd/>
          </a:ln>
          <a:effectLst/>
        </p:spPr>
        <p:txBody>
          <a:bodyPr>
            <a:spAutoFit/>
          </a:bodyPr>
          <a:lstStyle/>
          <a:p>
            <a:pPr>
              <a:spcBef>
                <a:spcPct val="50000"/>
              </a:spcBef>
            </a:pPr>
            <a:r>
              <a:rPr lang="en-GB" b="1">
                <a:solidFill>
                  <a:schemeClr val="bg1">
                    <a:lumMod val="50000"/>
                  </a:schemeClr>
                </a:solidFill>
              </a:rPr>
              <a:t>8. Additional year 3 activities</a:t>
            </a:r>
          </a:p>
        </p:txBody>
      </p:sp>
      <p:sp>
        <p:nvSpPr>
          <p:cNvPr id="53" name="Text Box 28"/>
          <p:cNvSpPr txBox="1">
            <a:spLocks noChangeArrowheads="1"/>
          </p:cNvSpPr>
          <p:nvPr/>
        </p:nvSpPr>
        <p:spPr bwMode="auto">
          <a:xfrm rot="18536034">
            <a:off x="6563518" y="2107407"/>
            <a:ext cx="2735263" cy="641350"/>
          </a:xfrm>
          <a:prstGeom prst="rect">
            <a:avLst/>
          </a:prstGeom>
          <a:noFill/>
          <a:ln w="9525">
            <a:noFill/>
            <a:miter lim="800000"/>
            <a:headEnd/>
            <a:tailEnd/>
          </a:ln>
          <a:effectLst/>
        </p:spPr>
        <p:txBody>
          <a:bodyPr>
            <a:spAutoFit/>
          </a:bodyPr>
          <a:lstStyle/>
          <a:p>
            <a:pPr>
              <a:spcBef>
                <a:spcPct val="50000"/>
              </a:spcBef>
            </a:pPr>
            <a:r>
              <a:rPr lang="en-GB" b="1">
                <a:solidFill>
                  <a:schemeClr val="bg1">
                    <a:lumMod val="50000"/>
                  </a:schemeClr>
                </a:solidFill>
              </a:rPr>
              <a:t>9. Final evaluation and report</a:t>
            </a:r>
          </a:p>
        </p:txBody>
      </p:sp>
    </p:spTree>
    <p:extLst>
      <p:ext uri="{BB962C8B-B14F-4D97-AF65-F5344CB8AC3E}">
        <p14:creationId xmlns:p14="http://schemas.microsoft.com/office/powerpoint/2010/main" val="338135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@oapenuk #oapenuk</a:t>
            </a:r>
            <a:endParaRPr lang="en-GB"/>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aren.milloy\Documents\JISC Collections 2011 AGM\Presentations\Universities 1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32048"/>
            <a:ext cx="8203364" cy="612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58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512" y="510153"/>
            <a:ext cx="8229600" cy="707886"/>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a:solidFill>
                  <a:srgbClr val="7030A0"/>
                </a:solidFill>
                <a:latin typeface="+mn-lt"/>
                <a:ea typeface="+mn-ea"/>
                <a:cs typeface="+mn-cs"/>
              </a:rPr>
              <a:t>Who pays and how is it sustained?</a:t>
            </a:r>
          </a:p>
        </p:txBody>
      </p:sp>
      <p:sp>
        <p:nvSpPr>
          <p:cNvPr id="3" name="Content Placeholder 2"/>
          <p:cNvSpPr>
            <a:spLocks noGrp="1"/>
          </p:cNvSpPr>
          <p:nvPr>
            <p:ph idx="1"/>
          </p:nvPr>
        </p:nvSpPr>
        <p:spPr/>
        <p:txBody>
          <a:bodyPr/>
          <a:lstStyle/>
          <a:p>
            <a:pPr lvl="1"/>
            <a:r>
              <a:rPr lang="en-GB" dirty="0" smtClean="0">
                <a:solidFill>
                  <a:schemeClr val="bg1">
                    <a:lumMod val="50000"/>
                  </a:schemeClr>
                </a:solidFill>
              </a:rPr>
              <a:t>How do we establish the cost for OA publishing and build into grant applications</a:t>
            </a:r>
          </a:p>
          <a:p>
            <a:pPr lvl="1"/>
            <a:r>
              <a:rPr lang="en-GB" dirty="0" smtClean="0">
                <a:solidFill>
                  <a:schemeClr val="bg1">
                    <a:lumMod val="50000"/>
                  </a:schemeClr>
                </a:solidFill>
              </a:rPr>
              <a:t>Can Research Offices pump prime based on future grant income?</a:t>
            </a:r>
          </a:p>
          <a:p>
            <a:pPr lvl="1"/>
            <a:r>
              <a:rPr lang="en-GB" dirty="0" smtClean="0">
                <a:solidFill>
                  <a:schemeClr val="bg1">
                    <a:lumMod val="50000"/>
                  </a:schemeClr>
                </a:solidFill>
              </a:rPr>
              <a:t>Advertising?</a:t>
            </a:r>
          </a:p>
          <a:p>
            <a:pPr lvl="1"/>
            <a:r>
              <a:rPr lang="en-GB" dirty="0" smtClean="0">
                <a:solidFill>
                  <a:schemeClr val="bg1">
                    <a:lumMod val="50000"/>
                  </a:schemeClr>
                </a:solidFill>
              </a:rPr>
              <a:t>Print on demand? </a:t>
            </a:r>
          </a:p>
          <a:p>
            <a:endParaRPr lang="en-GB" dirty="0"/>
          </a:p>
        </p:txBody>
      </p:sp>
      <p:sp>
        <p:nvSpPr>
          <p:cNvPr id="5" name="Footer Placeholder 4"/>
          <p:cNvSpPr>
            <a:spLocks noGrp="1"/>
          </p:cNvSpPr>
          <p:nvPr>
            <p:ph type="ftr" sz="quarter" idx="11"/>
          </p:nvPr>
        </p:nvSpPr>
        <p:spPr/>
        <p:txBody>
          <a:bodyPr vert="horz" lIns="91440" tIns="45720" rIns="91440" bIns="45720" rtlCol="0" anchor="ctr"/>
          <a:lstStyle/>
          <a:p>
            <a:r>
              <a:rPr lang="en-GB" sz="2000"/>
              <a:t>@oapenuk #oapenuk</a:t>
            </a:r>
          </a:p>
        </p:txBody>
      </p:sp>
    </p:spTree>
    <p:extLst>
      <p:ext uri="{BB962C8B-B14F-4D97-AF65-F5344CB8AC3E}">
        <p14:creationId xmlns:p14="http://schemas.microsoft.com/office/powerpoint/2010/main" val="1732366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32048"/>
            <a:ext cx="8229600" cy="1323439"/>
          </a:xfrm>
          <a:noFill/>
          <a:ln w="9525">
            <a:noFill/>
            <a:miter lim="800000"/>
            <a:headEnd/>
            <a:tailEnd/>
          </a:ln>
          <a:effectLst/>
        </p:spPr>
        <p:txBody>
          <a:bodyPr vert="horz" wrap="square" lIns="91440" tIns="45720" rIns="91440" bIns="45720" rtlCol="0" anchor="ctr">
            <a:spAutoFit/>
          </a:bodyPr>
          <a:lstStyle/>
          <a:p>
            <a:pPr algn="l">
              <a:spcBef>
                <a:spcPct val="50000"/>
              </a:spcBef>
            </a:pPr>
            <a:r>
              <a:rPr lang="en-GB" sz="4000" b="1" dirty="0">
                <a:solidFill>
                  <a:srgbClr val="7030A0"/>
                </a:solidFill>
                <a:latin typeface="+mn-lt"/>
                <a:ea typeface="+mn-ea"/>
                <a:cs typeface="+mn-cs"/>
              </a:rPr>
              <a:t>Author royalties</a:t>
            </a:r>
            <a:br>
              <a:rPr lang="en-GB" sz="4000" b="1" dirty="0">
                <a:solidFill>
                  <a:srgbClr val="7030A0"/>
                </a:solidFill>
                <a:latin typeface="+mn-lt"/>
                <a:ea typeface="+mn-ea"/>
                <a:cs typeface="+mn-cs"/>
              </a:rPr>
            </a:br>
            <a:endParaRPr lang="en-GB" sz="4000" b="1" dirty="0">
              <a:solidFill>
                <a:srgbClr val="7030A0"/>
              </a:solidFill>
              <a:latin typeface="+mn-lt"/>
              <a:ea typeface="+mn-ea"/>
              <a:cs typeface="+mn-cs"/>
            </a:endParaRPr>
          </a:p>
        </p:txBody>
      </p:sp>
      <p:sp>
        <p:nvSpPr>
          <p:cNvPr id="3" name="Content Placeholder 2"/>
          <p:cNvSpPr>
            <a:spLocks noGrp="1"/>
          </p:cNvSpPr>
          <p:nvPr>
            <p:ph idx="1"/>
          </p:nvPr>
        </p:nvSpPr>
        <p:spPr/>
        <p:txBody>
          <a:bodyPr/>
          <a:lstStyle/>
          <a:p>
            <a:pPr lvl="1"/>
            <a:r>
              <a:rPr lang="en-GB" dirty="0" smtClean="0">
                <a:solidFill>
                  <a:schemeClr val="bg1">
                    <a:lumMod val="50000"/>
                  </a:schemeClr>
                </a:solidFill>
              </a:rPr>
              <a:t>How many royalties do authors really get?</a:t>
            </a:r>
          </a:p>
          <a:p>
            <a:pPr lvl="1"/>
            <a:r>
              <a:rPr lang="en-GB" dirty="0" smtClean="0">
                <a:solidFill>
                  <a:schemeClr val="bg1">
                    <a:lumMod val="50000"/>
                  </a:schemeClr>
                </a:solidFill>
              </a:rPr>
              <a:t>Author reward</a:t>
            </a:r>
          </a:p>
          <a:p>
            <a:pPr lvl="1"/>
            <a:r>
              <a:rPr lang="en-GB" dirty="0" smtClean="0">
                <a:solidFill>
                  <a:schemeClr val="bg1">
                    <a:lumMod val="50000"/>
                  </a:schemeClr>
                </a:solidFill>
              </a:rPr>
              <a:t>Are there are other ways to enumerate?</a:t>
            </a:r>
          </a:p>
          <a:p>
            <a:pPr lvl="2"/>
            <a:r>
              <a:rPr lang="en-GB" dirty="0" smtClean="0">
                <a:solidFill>
                  <a:schemeClr val="bg1">
                    <a:lumMod val="50000"/>
                  </a:schemeClr>
                </a:solidFill>
              </a:rPr>
              <a:t>Tenure etc.</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mtClean="0"/>
              <a:t>@oapenuk #oapenuk</a:t>
            </a:r>
            <a:endParaRPr lang="en-GB"/>
          </a:p>
        </p:txBody>
      </p:sp>
    </p:spTree>
    <p:extLst>
      <p:ext uri="{BB962C8B-B14F-4D97-AF65-F5344CB8AC3E}">
        <p14:creationId xmlns:p14="http://schemas.microsoft.com/office/powerpoint/2010/main" val="1732366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355160" cy="707886"/>
          </a:xfrm>
          <a:noFill/>
          <a:ln w="9525">
            <a:noFill/>
            <a:miter lim="800000"/>
            <a:headEnd/>
            <a:tailEnd/>
          </a:ln>
          <a:effectLst/>
        </p:spPr>
        <p:txBody>
          <a:bodyPr wrap="square">
            <a:spAutoFit/>
          </a:bodyPr>
          <a:lstStyle/>
          <a:p>
            <a:pPr algn="l">
              <a:spcBef>
                <a:spcPct val="50000"/>
              </a:spcBef>
            </a:pPr>
            <a:r>
              <a:rPr lang="en-GB" sz="4000" b="1" dirty="0">
                <a:solidFill>
                  <a:srgbClr val="7030A0"/>
                </a:solidFill>
                <a:latin typeface="+mn-lt"/>
                <a:ea typeface="+mn-ea"/>
                <a:cs typeface="+mn-cs"/>
              </a:rPr>
              <a:t>Perpetual access </a:t>
            </a:r>
            <a:r>
              <a:rPr lang="en-GB" sz="4000" b="1" dirty="0" smtClean="0">
                <a:solidFill>
                  <a:srgbClr val="7030A0"/>
                </a:solidFill>
                <a:latin typeface="+mn-lt"/>
                <a:ea typeface="+mn-ea"/>
                <a:cs typeface="+mn-cs"/>
              </a:rPr>
              <a:t>&amp; </a:t>
            </a:r>
            <a:r>
              <a:rPr lang="en-GB" sz="4000" b="1" dirty="0">
                <a:solidFill>
                  <a:srgbClr val="7030A0"/>
                </a:solidFill>
                <a:latin typeface="+mn-lt"/>
                <a:ea typeface="+mn-ea"/>
                <a:cs typeface="+mn-cs"/>
              </a:rPr>
              <a:t>preservation</a:t>
            </a:r>
          </a:p>
        </p:txBody>
      </p:sp>
      <p:sp>
        <p:nvSpPr>
          <p:cNvPr id="3" name="Content Placeholder 2"/>
          <p:cNvSpPr>
            <a:spLocks noGrp="1"/>
          </p:cNvSpPr>
          <p:nvPr>
            <p:ph idx="1"/>
          </p:nvPr>
        </p:nvSpPr>
        <p:spPr/>
        <p:txBody>
          <a:bodyPr>
            <a:normAutofit fontScale="92500" lnSpcReduction="20000"/>
          </a:bodyPr>
          <a:lstStyle/>
          <a:p>
            <a:pPr lvl="1"/>
            <a:r>
              <a:rPr lang="en-GB" dirty="0" smtClean="0">
                <a:solidFill>
                  <a:schemeClr val="bg1">
                    <a:lumMod val="50000"/>
                  </a:schemeClr>
                </a:solidFill>
              </a:rPr>
              <a:t>Is this an OA issue or an e-books issue?</a:t>
            </a:r>
          </a:p>
          <a:p>
            <a:pPr lvl="2"/>
            <a:r>
              <a:rPr lang="en-GB" dirty="0" smtClean="0">
                <a:solidFill>
                  <a:schemeClr val="bg1">
                    <a:lumMod val="50000"/>
                  </a:schemeClr>
                </a:solidFill>
              </a:rPr>
              <a:t>Certainly a smaller publisher issue, so OA could make it work?</a:t>
            </a:r>
          </a:p>
          <a:p>
            <a:pPr lvl="1"/>
            <a:r>
              <a:rPr lang="en-GB" dirty="0" smtClean="0">
                <a:solidFill>
                  <a:schemeClr val="bg1">
                    <a:lumMod val="50000"/>
                  </a:schemeClr>
                </a:solidFill>
              </a:rPr>
              <a:t>Portico to the rescue?</a:t>
            </a:r>
          </a:p>
          <a:p>
            <a:pPr lvl="2"/>
            <a:r>
              <a:rPr lang="en-GB" dirty="0" smtClean="0">
                <a:solidFill>
                  <a:schemeClr val="bg1">
                    <a:lumMod val="50000"/>
                  </a:schemeClr>
                </a:solidFill>
              </a:rPr>
              <a:t> there are already models out there that libraries use</a:t>
            </a:r>
          </a:p>
          <a:p>
            <a:pPr lvl="1"/>
            <a:r>
              <a:rPr lang="en-GB" dirty="0" smtClean="0">
                <a:solidFill>
                  <a:schemeClr val="bg1">
                    <a:lumMod val="50000"/>
                  </a:schemeClr>
                </a:solidFill>
              </a:rPr>
              <a:t>Have ANY repositories really got robust digital preservation policies?</a:t>
            </a:r>
          </a:p>
          <a:p>
            <a:pPr lvl="1"/>
            <a:r>
              <a:rPr lang="en-GB" dirty="0" smtClean="0">
                <a:solidFill>
                  <a:schemeClr val="bg1">
                    <a:lumMod val="50000"/>
                  </a:schemeClr>
                </a:solidFill>
              </a:rPr>
              <a:t>Is there a role for a national shared service?</a:t>
            </a:r>
          </a:p>
          <a:p>
            <a:pPr lvl="2"/>
            <a:r>
              <a:rPr lang="en-GB" dirty="0" smtClean="0">
                <a:solidFill>
                  <a:schemeClr val="bg1">
                    <a:lumMod val="50000"/>
                  </a:schemeClr>
                </a:solidFill>
              </a:rPr>
              <a:t>No university could take on preservation issues and create the technical infrastructure </a:t>
            </a:r>
          </a:p>
          <a:p>
            <a:pPr lvl="2"/>
            <a:r>
              <a:rPr lang="en-GB" dirty="0" smtClean="0">
                <a:solidFill>
                  <a:schemeClr val="bg1">
                    <a:lumMod val="50000"/>
                  </a:schemeClr>
                </a:solidFill>
              </a:rPr>
              <a:t>UKRR scheme to hold appropriate copy</a:t>
            </a:r>
          </a:p>
          <a:p>
            <a:pPr lvl="1"/>
            <a:r>
              <a:rPr lang="en-GB" dirty="0" smtClean="0">
                <a:solidFill>
                  <a:schemeClr val="bg1">
                    <a:lumMod val="50000"/>
                  </a:schemeClr>
                </a:solidFill>
              </a:rPr>
              <a:t>We need an accreditation standard</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0582" y="0"/>
            <a:ext cx="172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GB" sz="2000" dirty="0" smtClean="0"/>
              <a:t>@</a:t>
            </a:r>
            <a:r>
              <a:rPr lang="en-GB" sz="2000" dirty="0" err="1" smtClean="0"/>
              <a:t>oapenuk</a:t>
            </a:r>
            <a:r>
              <a:rPr lang="en-GB" sz="2000" dirty="0" smtClean="0"/>
              <a:t> #</a:t>
            </a:r>
            <a:r>
              <a:rPr lang="en-GB" sz="2000" dirty="0" err="1" smtClean="0"/>
              <a:t>oapenuk</a:t>
            </a:r>
            <a:endParaRPr lang="en-GB" sz="2000" dirty="0"/>
          </a:p>
        </p:txBody>
      </p:sp>
    </p:spTree>
    <p:extLst>
      <p:ext uri="{BB962C8B-B14F-4D97-AF65-F5344CB8AC3E}">
        <p14:creationId xmlns:p14="http://schemas.microsoft.com/office/powerpoint/2010/main" val="3742585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1912</Words>
  <Application>Microsoft Office PowerPoint</Application>
  <PresentationFormat>On-screen Show (4:3)</PresentationFormat>
  <Paragraphs>178</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The research programme</vt:lpstr>
      <vt:lpstr>PowerPoint Presentation</vt:lpstr>
      <vt:lpstr>PowerPoint Presentation</vt:lpstr>
      <vt:lpstr>Who pays and how is it sustained?</vt:lpstr>
      <vt:lpstr>Author royalties </vt:lpstr>
      <vt:lpstr>Perpetual access &amp; preservation</vt:lpstr>
      <vt:lpstr>The ‘new’ University Press</vt:lpstr>
      <vt:lpstr>Metadata &amp; standards</vt:lpstr>
      <vt:lpstr>Library selection v OA</vt:lpstr>
      <vt:lpstr>Your turn</vt:lpstr>
      <vt:lpstr>Further Info</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caren.milloy</dc:creator>
  <cp:lastModifiedBy>caren.milloy</cp:lastModifiedBy>
  <cp:revision>76</cp:revision>
  <dcterms:created xsi:type="dcterms:W3CDTF">2011-11-23T14:43:35Z</dcterms:created>
  <dcterms:modified xsi:type="dcterms:W3CDTF">2011-11-28T11:07:52Z</dcterms:modified>
</cp:coreProperties>
</file>