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7" r:id="rId2"/>
  </p:sldIdLst>
  <p:sldSz cx="12801600" cy="9601200" type="A3"/>
  <p:notesSz cx="6858000" cy="9144000"/>
  <p:defaultTextStyle>
    <a:defPPr>
      <a:defRPr lang="en-US"/>
    </a:defPPr>
    <a:lvl1pPr algn="l" defTabSz="1279525" rtl="0" fontAlgn="base">
      <a:spcBef>
        <a:spcPct val="0"/>
      </a:spcBef>
      <a:spcAft>
        <a:spcPct val="0"/>
      </a:spcAft>
      <a:defRPr sz="2500" kern="1200">
        <a:solidFill>
          <a:schemeClr val="tx1"/>
        </a:solidFill>
        <a:latin typeface="Arial" charset="0"/>
        <a:ea typeface="+mn-ea"/>
        <a:cs typeface="+mn-cs"/>
      </a:defRPr>
    </a:lvl1pPr>
    <a:lvl2pPr marL="639763" indent="-182563" algn="l" defTabSz="1279525" rtl="0" fontAlgn="base">
      <a:spcBef>
        <a:spcPct val="0"/>
      </a:spcBef>
      <a:spcAft>
        <a:spcPct val="0"/>
      </a:spcAft>
      <a:defRPr sz="2500" kern="1200">
        <a:solidFill>
          <a:schemeClr val="tx1"/>
        </a:solidFill>
        <a:latin typeface="Arial" charset="0"/>
        <a:ea typeface="+mn-ea"/>
        <a:cs typeface="+mn-cs"/>
      </a:defRPr>
    </a:lvl2pPr>
    <a:lvl3pPr marL="1279525" indent="-365125" algn="l" defTabSz="1279525" rtl="0" fontAlgn="base">
      <a:spcBef>
        <a:spcPct val="0"/>
      </a:spcBef>
      <a:spcAft>
        <a:spcPct val="0"/>
      </a:spcAft>
      <a:defRPr sz="2500" kern="1200">
        <a:solidFill>
          <a:schemeClr val="tx1"/>
        </a:solidFill>
        <a:latin typeface="Arial" charset="0"/>
        <a:ea typeface="+mn-ea"/>
        <a:cs typeface="+mn-cs"/>
      </a:defRPr>
    </a:lvl3pPr>
    <a:lvl4pPr marL="1919288" indent="-547688" algn="l" defTabSz="1279525" rtl="0" fontAlgn="base">
      <a:spcBef>
        <a:spcPct val="0"/>
      </a:spcBef>
      <a:spcAft>
        <a:spcPct val="0"/>
      </a:spcAft>
      <a:defRPr sz="2500" kern="1200">
        <a:solidFill>
          <a:schemeClr val="tx1"/>
        </a:solidFill>
        <a:latin typeface="Arial" charset="0"/>
        <a:ea typeface="+mn-ea"/>
        <a:cs typeface="+mn-cs"/>
      </a:defRPr>
    </a:lvl4pPr>
    <a:lvl5pPr marL="2559050" indent="-730250" algn="l" defTabSz="1279525" rtl="0" fontAlgn="base">
      <a:spcBef>
        <a:spcPct val="0"/>
      </a:spcBef>
      <a:spcAft>
        <a:spcPct val="0"/>
      </a:spcAft>
      <a:defRPr sz="2500" kern="1200">
        <a:solidFill>
          <a:schemeClr val="tx1"/>
        </a:solidFill>
        <a:latin typeface="Arial" charset="0"/>
        <a:ea typeface="+mn-ea"/>
        <a:cs typeface="+mn-cs"/>
      </a:defRPr>
    </a:lvl5pPr>
    <a:lvl6pPr marL="2286000" algn="l" defTabSz="914400" rtl="0" eaLnBrk="1" latinLnBrk="0" hangingPunct="1">
      <a:defRPr sz="2500" kern="1200">
        <a:solidFill>
          <a:schemeClr val="tx1"/>
        </a:solidFill>
        <a:latin typeface="Arial" charset="0"/>
        <a:ea typeface="+mn-ea"/>
        <a:cs typeface="+mn-cs"/>
      </a:defRPr>
    </a:lvl6pPr>
    <a:lvl7pPr marL="2743200" algn="l" defTabSz="914400" rtl="0" eaLnBrk="1" latinLnBrk="0" hangingPunct="1">
      <a:defRPr sz="2500" kern="1200">
        <a:solidFill>
          <a:schemeClr val="tx1"/>
        </a:solidFill>
        <a:latin typeface="Arial" charset="0"/>
        <a:ea typeface="+mn-ea"/>
        <a:cs typeface="+mn-cs"/>
      </a:defRPr>
    </a:lvl7pPr>
    <a:lvl8pPr marL="3200400" algn="l" defTabSz="914400" rtl="0" eaLnBrk="1" latinLnBrk="0" hangingPunct="1">
      <a:defRPr sz="2500" kern="1200">
        <a:solidFill>
          <a:schemeClr val="tx1"/>
        </a:solidFill>
        <a:latin typeface="Arial" charset="0"/>
        <a:ea typeface="+mn-ea"/>
        <a:cs typeface="+mn-cs"/>
      </a:defRPr>
    </a:lvl8pPr>
    <a:lvl9pPr marL="3657600" algn="l" defTabSz="914400" rtl="0" eaLnBrk="1" latinLnBrk="0" hangingPunct="1">
      <a:defRPr sz="25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77" autoAdjust="0"/>
    <p:restoredTop sz="94660"/>
  </p:normalViewPr>
  <p:slideViewPr>
    <p:cSldViewPr>
      <p:cViewPr varScale="1">
        <p:scale>
          <a:sx n="72" d="100"/>
          <a:sy n="72" d="100"/>
        </p:scale>
        <p:origin x="-318" y="-102"/>
      </p:cViewPr>
      <p:guideLst>
        <p:guide orient="horz" pos="3024"/>
        <p:guide pos="4032"/>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280160" fontAlgn="auto">
              <a:spcBef>
                <a:spcPts val="0"/>
              </a:spcBef>
              <a:spcAft>
                <a:spcPts val="0"/>
              </a:spcAft>
              <a:defRPr sz="1200" dirty="0">
                <a:latin typeface="+mn-lt"/>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280160" fontAlgn="auto">
              <a:spcBef>
                <a:spcPts val="0"/>
              </a:spcBef>
              <a:spcAft>
                <a:spcPts val="0"/>
              </a:spcAft>
              <a:defRPr sz="1200" smtClean="0">
                <a:latin typeface="+mn-lt"/>
              </a:defRPr>
            </a:lvl1pPr>
          </a:lstStyle>
          <a:p>
            <a:pPr>
              <a:defRPr/>
            </a:pPr>
            <a:fld id="{7369242E-4B02-4D5F-BB26-3F19CA5816C4}" type="datetimeFigureOut">
              <a:rPr lang="en-US"/>
              <a:pPr>
                <a:defRPr/>
              </a:pPr>
              <a:t>6/17/2010</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280160" fontAlgn="auto">
              <a:spcBef>
                <a:spcPts val="0"/>
              </a:spcBef>
              <a:spcAft>
                <a:spcPts val="0"/>
              </a:spcAft>
              <a:defRPr sz="1200" dirty="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280160" fontAlgn="auto">
              <a:spcBef>
                <a:spcPts val="0"/>
              </a:spcBef>
              <a:spcAft>
                <a:spcPts val="0"/>
              </a:spcAft>
              <a:defRPr sz="1200" smtClean="0">
                <a:latin typeface="+mn-lt"/>
              </a:defRPr>
            </a:lvl1pPr>
          </a:lstStyle>
          <a:p>
            <a:pPr>
              <a:defRPr/>
            </a:pPr>
            <a:fld id="{57A34F8A-53D0-4FD8-9375-893F02113477}" type="slidenum">
              <a:rPr lang="en-GB"/>
              <a:pPr>
                <a:defRPr/>
              </a:pPr>
              <a:t>‹#›</a:t>
            </a:fld>
            <a:endParaRPr lang="en-GB"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279525" fontAlgn="base">
              <a:spcBef>
                <a:spcPct val="0"/>
              </a:spcBef>
              <a:spcAft>
                <a:spcPct val="0"/>
              </a:spcAft>
            </a:pPr>
            <a:fld id="{EBA53380-BA6B-429F-A16D-C52F6D7FEFA2}" type="slidenum">
              <a:rPr lang="en-GB"/>
              <a:pPr defTabSz="1279525" fontAlgn="base">
                <a:spcBef>
                  <a:spcPct val="0"/>
                </a:spcBef>
                <a:spcAft>
                  <a:spcPct val="0"/>
                </a:spcAft>
              </a:pPr>
              <a:t>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982596"/>
            <a:ext cx="10881360" cy="2058035"/>
          </a:xfrm>
        </p:spPr>
        <p:txBody>
          <a:bodyPr/>
          <a:lstStyle/>
          <a:p>
            <a:r>
              <a:rPr lang="en-US" smtClean="0"/>
              <a:t>Click to edit Master title style</a:t>
            </a:r>
            <a:endParaRPr lang="en-GB"/>
          </a:p>
        </p:txBody>
      </p:sp>
      <p:sp>
        <p:nvSpPr>
          <p:cNvPr id="3" name="Subtitle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A7C4079B-BC5B-4C15-A242-8B1AFB49D448}" type="datetimeFigureOut">
              <a:rPr lang="en-US"/>
              <a:pPr>
                <a:defRPr/>
              </a:pPr>
              <a:t>6/17/2010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7BCBB61-5511-4025-8284-126E4F74FCC8}" type="slidenum">
              <a:rPr lang="en-GB"/>
              <a:pPr>
                <a:defRPr/>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F0A30439-7670-4957-BCD3-018B13A3B8DD}" type="datetimeFigureOut">
              <a:rPr lang="en-US"/>
              <a:pPr>
                <a:defRPr/>
              </a:pPr>
              <a:t>6/17/2010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ABA357A-60AD-4884-8C1B-39877E297DA9}" type="slidenum">
              <a:rPr lang="en-GB"/>
              <a:pPr>
                <a:defRPr/>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160" y="384494"/>
            <a:ext cx="2880360" cy="819213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40080" y="384494"/>
            <a:ext cx="8427720" cy="8192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D4410F0-FB97-49FB-B6C0-8264E4B71625}" type="datetimeFigureOut">
              <a:rPr lang="en-US"/>
              <a:pPr>
                <a:defRPr/>
              </a:pPr>
              <a:t>6/17/2010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D795F08-9E98-46BD-8473-6135A6964200}" type="slidenum">
              <a:rPr lang="en-GB"/>
              <a:pPr>
                <a:defRPr/>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3A1FD80-00C3-4FCE-91F2-2F8B0CB06925}" type="datetimeFigureOut">
              <a:rPr lang="en-US"/>
              <a:pPr>
                <a:defRPr/>
              </a:pPr>
              <a:t>6/17/2010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FA06152-2000-4B05-9B9D-3B05267C1932}" type="slidenum">
              <a:rPr lang="en-GB"/>
              <a:pPr>
                <a:defRPr/>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6169661"/>
            <a:ext cx="10881360" cy="1906905"/>
          </a:xfrm>
        </p:spPr>
        <p:txBody>
          <a:bodyPr anchor="t"/>
          <a:lstStyle>
            <a:lvl1pPr algn="l">
              <a:defRPr sz="5600" b="1" cap="all"/>
            </a:lvl1pPr>
          </a:lstStyle>
          <a:p>
            <a:r>
              <a:rPr lang="en-US" smtClean="0"/>
              <a:t>Click to edit Master title style</a:t>
            </a:r>
            <a:endParaRPr lang="en-GB"/>
          </a:p>
        </p:txBody>
      </p:sp>
      <p:sp>
        <p:nvSpPr>
          <p:cNvPr id="3" name="Text Placeholder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C84EA00-717C-4D6E-BF40-D7AB409BEE90}" type="datetimeFigureOut">
              <a:rPr lang="en-US"/>
              <a:pPr>
                <a:defRPr/>
              </a:pPr>
              <a:t>6/17/2010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6ED73EC-E0DD-48B0-85E6-5F90ADDE5DE1}" type="slidenum">
              <a:rPr lang="en-GB"/>
              <a:pPr>
                <a:defRPr/>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DD6E1239-0B18-4036-A00D-87D99298B19B}" type="datetimeFigureOut">
              <a:rPr lang="en-US"/>
              <a:pPr>
                <a:defRPr/>
              </a:pPr>
              <a:t>6/17/2010</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DF8E4E2-E50D-4295-9416-63CDF3C7D0C1}" type="slidenum">
              <a:rPr lang="en-GB"/>
              <a:pPr>
                <a:defRPr/>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en-US" smtClean="0"/>
              <a:t>Click to edit Master text styles</a:t>
            </a:r>
          </a:p>
        </p:txBody>
      </p:sp>
      <p:sp>
        <p:nvSpPr>
          <p:cNvPr id="4" name="Content Placeholder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en-US" smtClean="0"/>
              <a:t>Click to edit Master text styles</a:t>
            </a:r>
          </a:p>
        </p:txBody>
      </p:sp>
      <p:sp>
        <p:nvSpPr>
          <p:cNvPr id="6" name="Content Placeholder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572C0F9C-6A21-4A82-8455-49A367579526}" type="datetimeFigureOut">
              <a:rPr lang="en-US"/>
              <a:pPr>
                <a:defRPr/>
              </a:pPr>
              <a:t>6/17/2010</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D4E6E8FC-242E-4B3E-A7D2-9CEE609566E4}" type="slidenum">
              <a:rPr lang="en-GB"/>
              <a:pPr>
                <a:defRPr/>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CC51A90C-B718-40D9-82EC-75F269F9EE89}" type="datetimeFigureOut">
              <a:rPr lang="en-US"/>
              <a:pPr>
                <a:defRPr/>
              </a:pPr>
              <a:t>6/17/2010</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2E4FEF9D-81C1-4969-87E9-E0C81E615513}" type="slidenum">
              <a:rPr lang="en-GB"/>
              <a:pPr>
                <a:defRPr/>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BABDE0-A89E-49BA-9641-438F6A9564F9}" type="datetimeFigureOut">
              <a:rPr lang="en-US"/>
              <a:pPr>
                <a:defRPr/>
              </a:pPr>
              <a:t>6/17/2010</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614DC882-0233-40B9-A8B4-7763187CA1D2}" type="slidenum">
              <a:rPr lang="en-GB"/>
              <a:pPr>
                <a:defRPr/>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1" y="382270"/>
            <a:ext cx="4211638" cy="1626870"/>
          </a:xfrm>
        </p:spPr>
        <p:txBody>
          <a:bodyPr anchor="b"/>
          <a:lstStyle>
            <a:lvl1pPr algn="l">
              <a:defRPr sz="2800" b="1"/>
            </a:lvl1pPr>
          </a:lstStyle>
          <a:p>
            <a:r>
              <a:rPr lang="en-US" smtClean="0"/>
              <a:t>Click to edit Master title style</a:t>
            </a:r>
            <a:endParaRPr lang="en-GB"/>
          </a:p>
        </p:txBody>
      </p:sp>
      <p:sp>
        <p:nvSpPr>
          <p:cNvPr id="3" name="Content Placeholder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67A519D-1223-4646-8258-BA2EFE770D10}" type="datetimeFigureOut">
              <a:rPr lang="en-US"/>
              <a:pPr>
                <a:defRPr/>
              </a:pPr>
              <a:t>6/17/2010</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3ADBB420-2A49-4999-8345-4637DCC094D7}" type="slidenum">
              <a:rPr lang="en-GB"/>
              <a:pPr>
                <a:defRPr/>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3" y="6720840"/>
            <a:ext cx="7680960" cy="793433"/>
          </a:xfrm>
        </p:spPr>
        <p:txBody>
          <a:bodyPr anchor="b"/>
          <a:lstStyle>
            <a:lvl1pPr algn="l">
              <a:defRPr sz="2800" b="1"/>
            </a:lvl1pPr>
          </a:lstStyle>
          <a:p>
            <a:r>
              <a:rPr lang="en-US" smtClean="0"/>
              <a:t>Click to edit Master title style</a:t>
            </a:r>
            <a:endParaRPr lang="en-GB"/>
          </a:p>
        </p:txBody>
      </p:sp>
      <p:sp>
        <p:nvSpPr>
          <p:cNvPr id="3" name="Picture Placeholder 2"/>
          <p:cNvSpPr>
            <a:spLocks noGrp="1"/>
          </p:cNvSpPr>
          <p:nvPr>
            <p:ph type="pic" idx="1"/>
          </p:nvPr>
        </p:nvSpPr>
        <p:spPr>
          <a:xfrm>
            <a:off x="2509203" y="857885"/>
            <a:ext cx="7680960" cy="5760720"/>
          </a:xfrm>
        </p:spPr>
        <p:txBody>
          <a:bodyPr rtlCol="0">
            <a:normAutofit/>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pPr lvl="0"/>
            <a:endParaRPr lang="en-GB" noProof="0" dirty="0"/>
          </a:p>
        </p:txBody>
      </p:sp>
      <p:sp>
        <p:nvSpPr>
          <p:cNvPr id="4" name="Text Placeholder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E3E35F5-462A-41E4-BD67-260C3DDE0FC1}" type="datetimeFigureOut">
              <a:rPr lang="en-US"/>
              <a:pPr>
                <a:defRPr/>
              </a:pPr>
              <a:t>6/17/2010</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E0E89F7-A316-466A-86E6-92CEACCB785B}" type="slidenum">
              <a:rPr lang="en-GB"/>
              <a:pPr>
                <a:defRPr/>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39763" y="384175"/>
            <a:ext cx="11522075" cy="1600200"/>
          </a:xfrm>
          <a:prstGeom prst="rect">
            <a:avLst/>
          </a:prstGeom>
          <a:noFill/>
          <a:ln w="9525">
            <a:noFill/>
            <a:miter lim="800000"/>
            <a:headEnd/>
            <a:tailEnd/>
          </a:ln>
        </p:spPr>
        <p:txBody>
          <a:bodyPr vert="horz" wrap="square" lIns="128016" tIns="64008" rIns="128016" bIns="64008"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639763" y="2239963"/>
            <a:ext cx="11522075" cy="6337300"/>
          </a:xfrm>
          <a:prstGeom prst="rect">
            <a:avLst/>
          </a:prstGeom>
          <a:noFill/>
          <a:ln w="9525">
            <a:noFill/>
            <a:miter lim="800000"/>
            <a:headEnd/>
            <a:tailEnd/>
          </a:ln>
        </p:spPr>
        <p:txBody>
          <a:bodyPr vert="horz" wrap="square" lIns="128016" tIns="64008" rIns="128016" bIns="640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639763" y="8899525"/>
            <a:ext cx="2987675" cy="511175"/>
          </a:xfrm>
          <a:prstGeom prst="rect">
            <a:avLst/>
          </a:prstGeom>
        </p:spPr>
        <p:txBody>
          <a:bodyPr vert="horz" lIns="128016" tIns="64008" rIns="128016" bIns="64008" rtlCol="0" anchor="ctr"/>
          <a:lstStyle>
            <a:lvl1pPr algn="l" defTabSz="1280160" fontAlgn="auto">
              <a:spcBef>
                <a:spcPts val="0"/>
              </a:spcBef>
              <a:spcAft>
                <a:spcPts val="0"/>
              </a:spcAft>
              <a:defRPr sz="1700" smtClean="0">
                <a:solidFill>
                  <a:schemeClr val="tx1">
                    <a:tint val="75000"/>
                  </a:schemeClr>
                </a:solidFill>
                <a:latin typeface="+mn-lt"/>
              </a:defRPr>
            </a:lvl1pPr>
          </a:lstStyle>
          <a:p>
            <a:pPr>
              <a:defRPr/>
            </a:pPr>
            <a:fld id="{5E103DF8-2401-4C7F-A34B-5A2E33BEA94D}" type="datetimeFigureOut">
              <a:rPr lang="en-US"/>
              <a:pPr>
                <a:defRPr/>
              </a:pPr>
              <a:t>6/17/2010</a:t>
            </a:fld>
            <a:endParaRPr lang="en-GB" dirty="0"/>
          </a:p>
        </p:txBody>
      </p:sp>
      <p:sp>
        <p:nvSpPr>
          <p:cNvPr id="5" name="Footer Placeholder 4"/>
          <p:cNvSpPr>
            <a:spLocks noGrp="1"/>
          </p:cNvSpPr>
          <p:nvPr>
            <p:ph type="ftr" sz="quarter" idx="3"/>
          </p:nvPr>
        </p:nvSpPr>
        <p:spPr>
          <a:xfrm>
            <a:off x="4373563" y="8899525"/>
            <a:ext cx="4054475" cy="511175"/>
          </a:xfrm>
          <a:prstGeom prst="rect">
            <a:avLst/>
          </a:prstGeom>
        </p:spPr>
        <p:txBody>
          <a:bodyPr vert="horz" lIns="128016" tIns="64008" rIns="128016" bIns="64008" rtlCol="0" anchor="ctr"/>
          <a:lstStyle>
            <a:lvl1pPr algn="ctr" defTabSz="1280160" fontAlgn="auto">
              <a:spcBef>
                <a:spcPts val="0"/>
              </a:spcBef>
              <a:spcAft>
                <a:spcPts val="0"/>
              </a:spcAft>
              <a:defRPr sz="1700" dirty="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9174163" y="8899525"/>
            <a:ext cx="2987675" cy="511175"/>
          </a:xfrm>
          <a:prstGeom prst="rect">
            <a:avLst/>
          </a:prstGeom>
        </p:spPr>
        <p:txBody>
          <a:bodyPr vert="horz" lIns="128016" tIns="64008" rIns="128016" bIns="64008" rtlCol="0" anchor="ctr"/>
          <a:lstStyle>
            <a:lvl1pPr algn="r" defTabSz="1280160" fontAlgn="auto">
              <a:spcBef>
                <a:spcPts val="0"/>
              </a:spcBef>
              <a:spcAft>
                <a:spcPts val="0"/>
              </a:spcAft>
              <a:defRPr sz="1700" smtClean="0">
                <a:solidFill>
                  <a:schemeClr val="tx1">
                    <a:tint val="75000"/>
                  </a:schemeClr>
                </a:solidFill>
                <a:latin typeface="+mn-lt"/>
              </a:defRPr>
            </a:lvl1pPr>
          </a:lstStyle>
          <a:p>
            <a:pPr>
              <a:defRPr/>
            </a:pPr>
            <a:fld id="{33C0F712-B45E-4792-BAB5-9E65687179AA}"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1279525" rtl="0" fontAlgn="base">
        <a:spcBef>
          <a:spcPct val="0"/>
        </a:spcBef>
        <a:spcAft>
          <a:spcPct val="0"/>
        </a:spcAft>
        <a:defRPr sz="6200" kern="1200">
          <a:solidFill>
            <a:schemeClr val="tx1"/>
          </a:solidFill>
          <a:latin typeface="+mj-lt"/>
          <a:ea typeface="+mj-ea"/>
          <a:cs typeface="+mj-cs"/>
        </a:defRPr>
      </a:lvl1pPr>
      <a:lvl2pPr algn="ctr" defTabSz="1279525" rtl="0" fontAlgn="base">
        <a:spcBef>
          <a:spcPct val="0"/>
        </a:spcBef>
        <a:spcAft>
          <a:spcPct val="0"/>
        </a:spcAft>
        <a:defRPr sz="6200">
          <a:solidFill>
            <a:schemeClr val="tx1"/>
          </a:solidFill>
          <a:latin typeface="Calibri" pitchFamily="34" charset="0"/>
        </a:defRPr>
      </a:lvl2pPr>
      <a:lvl3pPr algn="ctr" defTabSz="1279525" rtl="0" fontAlgn="base">
        <a:spcBef>
          <a:spcPct val="0"/>
        </a:spcBef>
        <a:spcAft>
          <a:spcPct val="0"/>
        </a:spcAft>
        <a:defRPr sz="6200">
          <a:solidFill>
            <a:schemeClr val="tx1"/>
          </a:solidFill>
          <a:latin typeface="Calibri" pitchFamily="34" charset="0"/>
        </a:defRPr>
      </a:lvl3pPr>
      <a:lvl4pPr algn="ctr" defTabSz="1279525" rtl="0" fontAlgn="base">
        <a:spcBef>
          <a:spcPct val="0"/>
        </a:spcBef>
        <a:spcAft>
          <a:spcPct val="0"/>
        </a:spcAft>
        <a:defRPr sz="6200">
          <a:solidFill>
            <a:schemeClr val="tx1"/>
          </a:solidFill>
          <a:latin typeface="Calibri" pitchFamily="34" charset="0"/>
        </a:defRPr>
      </a:lvl4pPr>
      <a:lvl5pPr algn="ctr" defTabSz="1279525" rtl="0" fontAlgn="base">
        <a:spcBef>
          <a:spcPct val="0"/>
        </a:spcBef>
        <a:spcAft>
          <a:spcPct val="0"/>
        </a:spcAft>
        <a:defRPr sz="6200">
          <a:solidFill>
            <a:schemeClr val="tx1"/>
          </a:solidFill>
          <a:latin typeface="Calibri" pitchFamily="34" charset="0"/>
        </a:defRPr>
      </a:lvl5pPr>
      <a:lvl6pPr marL="457200" algn="ctr" defTabSz="1279525" rtl="0" fontAlgn="base">
        <a:spcBef>
          <a:spcPct val="0"/>
        </a:spcBef>
        <a:spcAft>
          <a:spcPct val="0"/>
        </a:spcAft>
        <a:defRPr sz="6200">
          <a:solidFill>
            <a:schemeClr val="tx1"/>
          </a:solidFill>
          <a:latin typeface="Calibri" pitchFamily="34" charset="0"/>
        </a:defRPr>
      </a:lvl6pPr>
      <a:lvl7pPr marL="914400" algn="ctr" defTabSz="1279525" rtl="0" fontAlgn="base">
        <a:spcBef>
          <a:spcPct val="0"/>
        </a:spcBef>
        <a:spcAft>
          <a:spcPct val="0"/>
        </a:spcAft>
        <a:defRPr sz="6200">
          <a:solidFill>
            <a:schemeClr val="tx1"/>
          </a:solidFill>
          <a:latin typeface="Calibri" pitchFamily="34" charset="0"/>
        </a:defRPr>
      </a:lvl7pPr>
      <a:lvl8pPr marL="1371600" algn="ctr" defTabSz="1279525" rtl="0" fontAlgn="base">
        <a:spcBef>
          <a:spcPct val="0"/>
        </a:spcBef>
        <a:spcAft>
          <a:spcPct val="0"/>
        </a:spcAft>
        <a:defRPr sz="6200">
          <a:solidFill>
            <a:schemeClr val="tx1"/>
          </a:solidFill>
          <a:latin typeface="Calibri" pitchFamily="34" charset="0"/>
        </a:defRPr>
      </a:lvl8pPr>
      <a:lvl9pPr marL="1828800" algn="ctr" defTabSz="1279525" rtl="0" fontAlgn="base">
        <a:spcBef>
          <a:spcPct val="0"/>
        </a:spcBef>
        <a:spcAft>
          <a:spcPct val="0"/>
        </a:spcAft>
        <a:defRPr sz="6200">
          <a:solidFill>
            <a:schemeClr val="tx1"/>
          </a:solidFill>
          <a:latin typeface="Calibri" pitchFamily="34" charset="0"/>
        </a:defRPr>
      </a:lvl9pPr>
    </p:titleStyle>
    <p:bodyStyle>
      <a:lvl1pPr marL="479425" indent="-479425" algn="l" defTabSz="1279525" rtl="0" fontAlgn="base">
        <a:spcBef>
          <a:spcPct val="20000"/>
        </a:spcBef>
        <a:spcAft>
          <a:spcPct val="0"/>
        </a:spcAft>
        <a:buFont typeface="Arial" charset="0"/>
        <a:buChar char="•"/>
        <a:defRPr sz="4500" kern="1200">
          <a:solidFill>
            <a:schemeClr val="tx1"/>
          </a:solidFill>
          <a:latin typeface="+mn-lt"/>
          <a:ea typeface="+mn-ea"/>
          <a:cs typeface="+mn-cs"/>
        </a:defRPr>
      </a:lvl1pPr>
      <a:lvl2pPr marL="1039813" indent="-400050" algn="l" defTabSz="1279525" rtl="0" fontAlgn="base">
        <a:spcBef>
          <a:spcPct val="20000"/>
        </a:spcBef>
        <a:spcAft>
          <a:spcPct val="0"/>
        </a:spcAft>
        <a:buFont typeface="Arial" charset="0"/>
        <a:buChar char="–"/>
        <a:defRPr sz="3900" kern="1200">
          <a:solidFill>
            <a:schemeClr val="tx1"/>
          </a:solidFill>
          <a:latin typeface="+mn-lt"/>
          <a:ea typeface="+mn-ea"/>
          <a:cs typeface="+mn-cs"/>
        </a:defRPr>
      </a:lvl2pPr>
      <a:lvl3pPr marL="1600200" indent="-319088" algn="l" defTabSz="1279525" rtl="0" fontAlgn="base">
        <a:spcBef>
          <a:spcPct val="20000"/>
        </a:spcBef>
        <a:spcAft>
          <a:spcPct val="0"/>
        </a:spcAft>
        <a:buFont typeface="Arial" charset="0"/>
        <a:buChar char="•"/>
        <a:defRPr sz="3400" kern="1200">
          <a:solidFill>
            <a:schemeClr val="tx1"/>
          </a:solidFill>
          <a:latin typeface="+mn-lt"/>
          <a:ea typeface="+mn-ea"/>
          <a:cs typeface="+mn-cs"/>
        </a:defRPr>
      </a:lvl3pPr>
      <a:lvl4pPr marL="2239963" indent="-319088" algn="l" defTabSz="1279525" rtl="0" fontAlgn="base">
        <a:spcBef>
          <a:spcPct val="20000"/>
        </a:spcBef>
        <a:spcAft>
          <a:spcPct val="0"/>
        </a:spcAft>
        <a:buFont typeface="Arial" charset="0"/>
        <a:buChar char="–"/>
        <a:defRPr sz="2800" kern="1200">
          <a:solidFill>
            <a:schemeClr val="tx1"/>
          </a:solidFill>
          <a:latin typeface="+mn-lt"/>
          <a:ea typeface="+mn-ea"/>
          <a:cs typeface="+mn-cs"/>
        </a:defRPr>
      </a:lvl4pPr>
      <a:lvl5pPr marL="2879725" indent="-319088" algn="l" defTabSz="1279525" rtl="0" fontAlgn="base">
        <a:spcBef>
          <a:spcPct val="20000"/>
        </a:spcBef>
        <a:spcAft>
          <a:spcPct val="0"/>
        </a:spcAft>
        <a:buFont typeface="Arial" charset="0"/>
        <a:buChar char="»"/>
        <a:defRPr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0160" rtl="0" eaLnBrk="1" latinLnBrk="0" hangingPunct="1">
        <a:defRPr sz="2500" kern="1200">
          <a:solidFill>
            <a:schemeClr val="tx1"/>
          </a:solidFill>
          <a:latin typeface="+mn-lt"/>
          <a:ea typeface="+mn-ea"/>
          <a:cs typeface="+mn-cs"/>
        </a:defRPr>
      </a:lvl1pPr>
      <a:lvl2pPr marL="640080" algn="l" defTabSz="1280160" rtl="0" eaLnBrk="1" latinLnBrk="0" hangingPunct="1">
        <a:defRPr sz="2500" kern="1200">
          <a:solidFill>
            <a:schemeClr val="tx1"/>
          </a:solidFill>
          <a:latin typeface="+mn-lt"/>
          <a:ea typeface="+mn-ea"/>
          <a:cs typeface="+mn-cs"/>
        </a:defRPr>
      </a:lvl2pPr>
      <a:lvl3pPr marL="1280160" algn="l" defTabSz="1280160" rtl="0" eaLnBrk="1" latinLnBrk="0" hangingPunct="1">
        <a:defRPr sz="2500" kern="1200">
          <a:solidFill>
            <a:schemeClr val="tx1"/>
          </a:solidFill>
          <a:latin typeface="+mn-lt"/>
          <a:ea typeface="+mn-ea"/>
          <a:cs typeface="+mn-cs"/>
        </a:defRPr>
      </a:lvl3pPr>
      <a:lvl4pPr marL="1920240" algn="l" defTabSz="1280160" rtl="0" eaLnBrk="1" latinLnBrk="0" hangingPunct="1">
        <a:defRPr sz="2500" kern="1200">
          <a:solidFill>
            <a:schemeClr val="tx1"/>
          </a:solidFill>
          <a:latin typeface="+mn-lt"/>
          <a:ea typeface="+mn-ea"/>
          <a:cs typeface="+mn-cs"/>
        </a:defRPr>
      </a:lvl4pPr>
      <a:lvl5pPr marL="2560320" algn="l" defTabSz="1280160" rtl="0" eaLnBrk="1" latinLnBrk="0" hangingPunct="1">
        <a:defRPr sz="2500" kern="1200">
          <a:solidFill>
            <a:schemeClr val="tx1"/>
          </a:solidFill>
          <a:latin typeface="+mn-lt"/>
          <a:ea typeface="+mn-ea"/>
          <a:cs typeface="+mn-cs"/>
        </a:defRPr>
      </a:lvl5pPr>
      <a:lvl6pPr marL="3200400" algn="l" defTabSz="1280160" rtl="0" eaLnBrk="1" latinLnBrk="0" hangingPunct="1">
        <a:defRPr sz="2500" kern="1200">
          <a:solidFill>
            <a:schemeClr val="tx1"/>
          </a:solidFill>
          <a:latin typeface="+mn-lt"/>
          <a:ea typeface="+mn-ea"/>
          <a:cs typeface="+mn-cs"/>
        </a:defRPr>
      </a:lvl6pPr>
      <a:lvl7pPr marL="3840480" algn="l" defTabSz="1280160" rtl="0" eaLnBrk="1" latinLnBrk="0" hangingPunct="1">
        <a:defRPr sz="2500" kern="1200">
          <a:solidFill>
            <a:schemeClr val="tx1"/>
          </a:solidFill>
          <a:latin typeface="+mn-lt"/>
          <a:ea typeface="+mn-ea"/>
          <a:cs typeface="+mn-cs"/>
        </a:defRPr>
      </a:lvl7pPr>
      <a:lvl8pPr marL="4480560" algn="l" defTabSz="1280160" rtl="0" eaLnBrk="1" latinLnBrk="0" hangingPunct="1">
        <a:defRPr sz="2500" kern="1200">
          <a:solidFill>
            <a:schemeClr val="tx1"/>
          </a:solidFill>
          <a:latin typeface="+mn-lt"/>
          <a:ea typeface="+mn-ea"/>
          <a:cs typeface="+mn-cs"/>
        </a:defRPr>
      </a:lvl8pPr>
      <a:lvl9pPr marL="5120640" algn="l" defTabSz="1280160"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29"/>
          <p:cNvPicPr>
            <a:picLocks noChangeAspect="1" noChangeArrowheads="1"/>
          </p:cNvPicPr>
          <p:nvPr/>
        </p:nvPicPr>
        <p:blipFill>
          <a:blip r:embed="rId4"/>
          <a:srcRect/>
          <a:stretch>
            <a:fillRect/>
          </a:stretch>
        </p:blipFill>
        <p:spPr bwMode="auto">
          <a:xfrm>
            <a:off x="10044113" y="6196013"/>
            <a:ext cx="2306637" cy="2073275"/>
          </a:xfrm>
          <a:prstGeom prst="rect">
            <a:avLst/>
          </a:prstGeom>
          <a:noFill/>
          <a:ln w="9525" algn="ctr">
            <a:noFill/>
            <a:miter lim="800000"/>
            <a:headEnd/>
            <a:tailEnd/>
          </a:ln>
        </p:spPr>
      </p:pic>
      <p:sp>
        <p:nvSpPr>
          <p:cNvPr id="39" name="Rectangle 38"/>
          <p:cNvSpPr/>
          <p:nvPr/>
        </p:nvSpPr>
        <p:spPr>
          <a:xfrm>
            <a:off x="0" y="1657350"/>
            <a:ext cx="3686175" cy="79438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0160" fontAlgn="auto">
              <a:spcBef>
                <a:spcPts val="0"/>
              </a:spcBef>
              <a:spcAft>
                <a:spcPts val="0"/>
              </a:spcAft>
              <a:defRPr/>
            </a:pPr>
            <a:endParaRPr lang="en-GB" dirty="0"/>
          </a:p>
        </p:txBody>
      </p:sp>
      <p:sp>
        <p:nvSpPr>
          <p:cNvPr id="48" name="Rectangle 47"/>
          <p:cNvSpPr/>
          <p:nvPr/>
        </p:nvSpPr>
        <p:spPr>
          <a:xfrm>
            <a:off x="3757613" y="8301038"/>
            <a:ext cx="9043987" cy="13001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0160" fontAlgn="auto">
              <a:spcBef>
                <a:spcPts val="0"/>
              </a:spcBef>
              <a:spcAft>
                <a:spcPts val="0"/>
              </a:spcAft>
              <a:defRPr/>
            </a:pPr>
            <a:endParaRPr lang="en-GB" dirty="0"/>
          </a:p>
        </p:txBody>
      </p:sp>
      <p:sp>
        <p:nvSpPr>
          <p:cNvPr id="2" name="Rectangle 1"/>
          <p:cNvSpPr/>
          <p:nvPr/>
        </p:nvSpPr>
        <p:spPr>
          <a:xfrm>
            <a:off x="0" y="0"/>
            <a:ext cx="12801600" cy="16573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defTabSz="1280160" fontAlgn="auto">
              <a:spcBef>
                <a:spcPts val="0"/>
              </a:spcBef>
              <a:spcAft>
                <a:spcPts val="0"/>
              </a:spcAft>
              <a:defRPr/>
            </a:pPr>
            <a:endParaRPr lang="en-GB" dirty="0"/>
          </a:p>
        </p:txBody>
      </p:sp>
      <p:sp>
        <p:nvSpPr>
          <p:cNvPr id="2058" name="Rectangle 7"/>
          <p:cNvSpPr>
            <a:spLocks noChangeArrowheads="1"/>
          </p:cNvSpPr>
          <p:nvPr/>
        </p:nvSpPr>
        <p:spPr bwMode="auto">
          <a:xfrm>
            <a:off x="8043863" y="20638"/>
            <a:ext cx="4757737" cy="708025"/>
          </a:xfrm>
          <a:prstGeom prst="rect">
            <a:avLst/>
          </a:prstGeom>
          <a:noFill/>
          <a:ln w="9525">
            <a:noFill/>
            <a:miter lim="800000"/>
            <a:headEnd/>
            <a:tailEnd/>
          </a:ln>
        </p:spPr>
        <p:txBody>
          <a:bodyPr>
            <a:spAutoFit/>
          </a:bodyPr>
          <a:lstStyle/>
          <a:p>
            <a:pPr algn="r"/>
            <a:r>
              <a:rPr lang="en-GB" sz="2000" b="1">
                <a:solidFill>
                  <a:schemeClr val="bg1"/>
                </a:solidFill>
                <a:latin typeface="Calibri" pitchFamily="34" charset="0"/>
              </a:rPr>
              <a:t>Detection of Diesel Engine Injector </a:t>
            </a:r>
          </a:p>
          <a:p>
            <a:pPr algn="r"/>
            <a:r>
              <a:rPr lang="en-GB" sz="2000" b="1">
                <a:solidFill>
                  <a:schemeClr val="bg1"/>
                </a:solidFill>
                <a:latin typeface="Calibri" pitchFamily="34" charset="0"/>
              </a:rPr>
              <a:t>Faults Using Acoustic Emissions </a:t>
            </a:r>
          </a:p>
        </p:txBody>
      </p:sp>
      <p:sp>
        <p:nvSpPr>
          <p:cNvPr id="2059" name="Rectangle 8"/>
          <p:cNvSpPr>
            <a:spLocks noChangeArrowheads="1"/>
          </p:cNvSpPr>
          <p:nvPr/>
        </p:nvSpPr>
        <p:spPr bwMode="auto">
          <a:xfrm>
            <a:off x="9115425" y="800100"/>
            <a:ext cx="3686175" cy="738188"/>
          </a:xfrm>
          <a:prstGeom prst="rect">
            <a:avLst/>
          </a:prstGeom>
          <a:noFill/>
          <a:ln w="9525">
            <a:noFill/>
            <a:miter lim="800000"/>
            <a:headEnd/>
            <a:tailEnd/>
          </a:ln>
        </p:spPr>
        <p:txBody>
          <a:bodyPr>
            <a:spAutoFit/>
          </a:bodyPr>
          <a:lstStyle/>
          <a:p>
            <a:pPr algn="r" defTabSz="825500"/>
            <a:r>
              <a:rPr lang="en-GB" altLang="zh-CN" sz="1400">
                <a:solidFill>
                  <a:schemeClr val="bg1"/>
                </a:solidFill>
                <a:latin typeface="Calibri" pitchFamily="34" charset="0"/>
                <a:cs typeface="Arial" charset="0"/>
              </a:rPr>
              <a:t>Fathi Elamin, 2nd Year PhD </a:t>
            </a:r>
          </a:p>
          <a:p>
            <a:pPr algn="r" defTabSz="825500"/>
            <a:r>
              <a:rPr lang="en-GB" altLang="zh-CN" sz="1400">
                <a:solidFill>
                  <a:schemeClr val="bg1"/>
                </a:solidFill>
                <a:latin typeface="Calibri" pitchFamily="34" charset="0"/>
                <a:cs typeface="Arial" charset="0"/>
              </a:rPr>
              <a:t>supervised by </a:t>
            </a:r>
          </a:p>
          <a:p>
            <a:pPr algn="r" defTabSz="825500"/>
            <a:r>
              <a:rPr lang="en-GB" altLang="zh-CN" sz="1400">
                <a:solidFill>
                  <a:schemeClr val="bg1"/>
                </a:solidFill>
                <a:latin typeface="Calibri" pitchFamily="34" charset="0"/>
                <a:cs typeface="Arial" charset="0"/>
              </a:rPr>
              <a:t>Professor Andrew Ball and Dr. F.Gu</a:t>
            </a:r>
          </a:p>
        </p:txBody>
      </p:sp>
      <p:sp>
        <p:nvSpPr>
          <p:cNvPr id="7" name="Rectangle 10"/>
          <p:cNvSpPr>
            <a:spLocks noChangeArrowheads="1"/>
          </p:cNvSpPr>
          <p:nvPr/>
        </p:nvSpPr>
        <p:spPr bwMode="auto">
          <a:xfrm>
            <a:off x="0" y="1657350"/>
            <a:ext cx="3686175" cy="1822450"/>
          </a:xfrm>
          <a:prstGeom prst="rect">
            <a:avLst/>
          </a:prstGeom>
          <a:noFill/>
          <a:ln w="9525">
            <a:noFill/>
            <a:miter lim="800000"/>
            <a:headEnd/>
            <a:tailEnd/>
          </a:ln>
        </p:spPr>
        <p:txBody>
          <a:bodyPr lIns="128016" tIns="64008" rIns="128016" bIns="64008">
            <a:spAutoFit/>
          </a:bodyPr>
          <a:lstStyle/>
          <a:p>
            <a:pPr algn="just" defTabSz="1155700"/>
            <a:r>
              <a:rPr lang="en-GB" sz="1400" b="1">
                <a:solidFill>
                  <a:srgbClr val="00B0F0"/>
                </a:solidFill>
                <a:latin typeface="Calibri" pitchFamily="34" charset="0"/>
              </a:rPr>
              <a:t>AIM</a:t>
            </a:r>
          </a:p>
          <a:p>
            <a:pPr algn="just" defTabSz="1155700">
              <a:buFont typeface="Wingdings" pitchFamily="2" charset="2"/>
              <a:buChar char="Ø"/>
            </a:pPr>
            <a:r>
              <a:rPr lang="en-GB" sz="1200">
                <a:solidFill>
                  <a:schemeClr val="bg1"/>
                </a:solidFill>
                <a:latin typeface="Calibri" pitchFamily="34" charset="0"/>
              </a:rPr>
              <a:t>To record Acoustic Emission (AE) signals from engine 	cylinder head and process the signal in angular 	domain, frequency and joint angular-frequency 	domain. </a:t>
            </a:r>
          </a:p>
          <a:p>
            <a:pPr algn="just" defTabSz="1155700">
              <a:buFont typeface="Wingdings" pitchFamily="2" charset="2"/>
              <a:buChar char="Ø"/>
            </a:pPr>
            <a:r>
              <a:rPr lang="en-GB" sz="1200">
                <a:solidFill>
                  <a:schemeClr val="bg1"/>
                </a:solidFill>
                <a:latin typeface="Calibri" pitchFamily="34" charset="0"/>
              </a:rPr>
              <a:t>To investigate the potential of AE to monitor the 	combustion process of  the diesel engine.</a:t>
            </a:r>
          </a:p>
          <a:p>
            <a:pPr algn="just" defTabSz="1155700">
              <a:buFont typeface="Wingdings" pitchFamily="2" charset="2"/>
              <a:buChar char="Ø"/>
            </a:pPr>
            <a:r>
              <a:rPr lang="en-GB" sz="1200">
                <a:solidFill>
                  <a:schemeClr val="bg1"/>
                </a:solidFill>
                <a:latin typeface="Calibri" pitchFamily="34" charset="0"/>
              </a:rPr>
              <a:t>To extract features in the AE signal to identify the 	faults of 	injector during the operation of the engine.</a:t>
            </a:r>
            <a:endParaRPr lang="en-US" sz="1200">
              <a:solidFill>
                <a:schemeClr val="bg1"/>
              </a:solidFill>
              <a:latin typeface="Calibri" pitchFamily="34" charset="0"/>
              <a:cs typeface="Arial" charset="0"/>
            </a:endParaRPr>
          </a:p>
        </p:txBody>
      </p:sp>
      <p:sp>
        <p:nvSpPr>
          <p:cNvPr id="9" name="Rectangle 12"/>
          <p:cNvSpPr>
            <a:spLocks noChangeArrowheads="1"/>
          </p:cNvSpPr>
          <p:nvPr/>
        </p:nvSpPr>
        <p:spPr bwMode="auto">
          <a:xfrm>
            <a:off x="3686175" y="1657350"/>
            <a:ext cx="9115425" cy="1268413"/>
          </a:xfrm>
          <a:prstGeom prst="rect">
            <a:avLst/>
          </a:prstGeom>
          <a:noFill/>
          <a:ln w="9525">
            <a:noFill/>
            <a:miter lim="800000"/>
            <a:headEnd/>
            <a:tailEnd/>
          </a:ln>
        </p:spPr>
        <p:txBody>
          <a:bodyPr lIns="128016" tIns="64008" rIns="128016" bIns="64008">
            <a:spAutoFit/>
          </a:bodyPr>
          <a:lstStyle/>
          <a:p>
            <a:pPr algn="just" defTabSz="1155700"/>
            <a:r>
              <a:rPr lang="en-GB" sz="1400" b="1">
                <a:solidFill>
                  <a:srgbClr val="00B0F0"/>
                </a:solidFill>
                <a:latin typeface="Calibri" pitchFamily="34" charset="0"/>
              </a:rPr>
              <a:t>INTRODUCTION</a:t>
            </a:r>
          </a:p>
          <a:p>
            <a:pPr algn="just" defTabSz="1155700">
              <a:buFont typeface="Arial" charset="0"/>
              <a:buChar char="•"/>
            </a:pPr>
            <a:r>
              <a:rPr lang="en-GB" sz="1000">
                <a:solidFill>
                  <a:srgbClr val="002060"/>
                </a:solidFill>
                <a:latin typeface="Calibri" pitchFamily="34" charset="0"/>
              </a:rPr>
              <a:t>Early detection of diesel engine faults is essential in 	order to take early correction actions and avoid costly repair. </a:t>
            </a:r>
          </a:p>
          <a:p>
            <a:pPr algn="just" defTabSz="1155700">
              <a:buFont typeface="Arial" charset="0"/>
              <a:buChar char="•"/>
            </a:pPr>
            <a:r>
              <a:rPr lang="en-GB" sz="1000">
                <a:solidFill>
                  <a:srgbClr val="002060"/>
                </a:solidFill>
                <a:latin typeface="Calibri" pitchFamily="34" charset="0"/>
              </a:rPr>
              <a:t>Injection faults due to defects in a fuel pump, fuel lines 	and injectors affect the power of the engine, increase the polluting particles in the exhausted gas and reduce 	the life cycle of the engine. </a:t>
            </a:r>
          </a:p>
          <a:p>
            <a:pPr algn="just" defTabSz="1155700">
              <a:buFont typeface="Arial" charset="0"/>
              <a:buChar char="•"/>
            </a:pPr>
            <a:r>
              <a:rPr lang="en-GB" sz="1000">
                <a:solidFill>
                  <a:srgbClr val="002060"/>
                </a:solidFill>
                <a:latin typeface="Calibri" pitchFamily="34" charset="0"/>
              </a:rPr>
              <a:t>High frequency AE signal measured from engine cylinder head has a very high signal-to-noise ratio and can be used to monitor the condition of engines. </a:t>
            </a:r>
          </a:p>
          <a:p>
            <a:pPr algn="just" defTabSz="1155700">
              <a:buFont typeface="Arial" charset="0"/>
              <a:buChar char="•"/>
            </a:pPr>
            <a:r>
              <a:rPr lang="en-GB" sz="1000">
                <a:solidFill>
                  <a:srgbClr val="002060"/>
                </a:solidFill>
                <a:latin typeface="Calibri" pitchFamily="34" charset="0"/>
              </a:rPr>
              <a:t>Three injection faults were seeded (injector pressure decrease, increase and  injector blocked) in a four-stroke, four-cylinder diesel engine in the experimental study to 	investigate the potential of AE diagnostic technology.</a:t>
            </a:r>
            <a:endParaRPr lang="en-US" sz="1000">
              <a:solidFill>
                <a:srgbClr val="002060"/>
              </a:solidFill>
              <a:latin typeface="Calibri" pitchFamily="34" charset="0"/>
            </a:endParaRPr>
          </a:p>
        </p:txBody>
      </p:sp>
      <p:pic>
        <p:nvPicPr>
          <p:cNvPr id="2062" name="Picture 28"/>
          <p:cNvPicPr>
            <a:picLocks noChangeAspect="1" noChangeArrowheads="1"/>
          </p:cNvPicPr>
          <p:nvPr/>
        </p:nvPicPr>
        <p:blipFill>
          <a:blip r:embed="rId5"/>
          <a:srcRect/>
          <a:stretch>
            <a:fillRect/>
          </a:stretch>
        </p:blipFill>
        <p:spPr bwMode="auto">
          <a:xfrm>
            <a:off x="9972675" y="4579938"/>
            <a:ext cx="2571750" cy="1476375"/>
          </a:xfrm>
          <a:prstGeom prst="rect">
            <a:avLst/>
          </a:prstGeom>
          <a:noFill/>
          <a:ln w="9525" algn="ctr">
            <a:noFill/>
            <a:miter lim="800000"/>
            <a:headEnd/>
            <a:tailEnd/>
          </a:ln>
        </p:spPr>
      </p:pic>
      <p:sp>
        <p:nvSpPr>
          <p:cNvPr id="2063" name="Rectangle 17"/>
          <p:cNvSpPr>
            <a:spLocks noChangeArrowheads="1"/>
          </p:cNvSpPr>
          <p:nvPr/>
        </p:nvSpPr>
        <p:spPr bwMode="auto">
          <a:xfrm>
            <a:off x="3686175" y="2943225"/>
            <a:ext cx="1954213" cy="344488"/>
          </a:xfrm>
          <a:prstGeom prst="rect">
            <a:avLst/>
          </a:prstGeom>
          <a:noFill/>
          <a:ln w="9525">
            <a:noFill/>
            <a:miter lim="800000"/>
            <a:headEnd/>
            <a:tailEnd/>
          </a:ln>
        </p:spPr>
        <p:txBody>
          <a:bodyPr wrap="none" lIns="128016" tIns="64008" rIns="128016" bIns="64008">
            <a:spAutoFit/>
          </a:bodyPr>
          <a:lstStyle/>
          <a:p>
            <a:pPr defTabSz="1155700"/>
            <a:r>
              <a:rPr lang="en-GB" sz="1400" b="1">
                <a:solidFill>
                  <a:srgbClr val="00B0F0"/>
                </a:solidFill>
                <a:latin typeface="Calibri" pitchFamily="34" charset="0"/>
                <a:cs typeface="Arial" charset="0"/>
              </a:rPr>
              <a:t>PRELIMINARY RESULTS</a:t>
            </a:r>
          </a:p>
        </p:txBody>
      </p:sp>
      <p:pic>
        <p:nvPicPr>
          <p:cNvPr id="2064" name="Picture 30"/>
          <p:cNvPicPr>
            <a:picLocks noChangeAspect="1" noChangeArrowheads="1"/>
          </p:cNvPicPr>
          <p:nvPr/>
        </p:nvPicPr>
        <p:blipFill>
          <a:blip r:embed="rId6"/>
          <a:srcRect/>
          <a:stretch>
            <a:fillRect/>
          </a:stretch>
        </p:blipFill>
        <p:spPr bwMode="auto">
          <a:xfrm>
            <a:off x="9983788" y="2871788"/>
            <a:ext cx="2632075" cy="1668462"/>
          </a:xfrm>
          <a:prstGeom prst="rect">
            <a:avLst/>
          </a:prstGeom>
          <a:noFill/>
          <a:ln w="9525" algn="ctr">
            <a:noFill/>
            <a:miter lim="800000"/>
            <a:headEnd/>
            <a:tailEnd/>
          </a:ln>
        </p:spPr>
      </p:pic>
      <p:sp>
        <p:nvSpPr>
          <p:cNvPr id="2065" name="Rectangle 26"/>
          <p:cNvSpPr>
            <a:spLocks noChangeArrowheads="1"/>
          </p:cNvSpPr>
          <p:nvPr/>
        </p:nvSpPr>
        <p:spPr bwMode="auto">
          <a:xfrm>
            <a:off x="3757613" y="3300413"/>
            <a:ext cx="5681662" cy="1206500"/>
          </a:xfrm>
          <a:prstGeom prst="rect">
            <a:avLst/>
          </a:prstGeom>
          <a:noFill/>
          <a:ln w="9525">
            <a:noFill/>
            <a:miter lim="800000"/>
            <a:headEnd/>
            <a:tailEnd/>
          </a:ln>
        </p:spPr>
        <p:txBody>
          <a:bodyPr lIns="128016" tIns="64008" rIns="128016" bIns="64008">
            <a:spAutoFit/>
          </a:bodyPr>
          <a:lstStyle/>
          <a:p>
            <a:pPr algn="just"/>
            <a:r>
              <a:rPr lang="en-GB" sz="1000" b="1">
                <a:solidFill>
                  <a:srgbClr val="00B0F0"/>
                </a:solidFill>
                <a:latin typeface="Calibri" pitchFamily="34" charset="0"/>
              </a:rPr>
              <a:t>1 - Analysis in the Angular Domain</a:t>
            </a:r>
          </a:p>
          <a:p>
            <a:pPr algn="just"/>
            <a:r>
              <a:rPr lang="en-GB" sz="1000">
                <a:solidFill>
                  <a:srgbClr val="002060"/>
                </a:solidFill>
                <a:latin typeface="Calibri" pitchFamily="34" charset="0"/>
              </a:rPr>
              <a:t>In the angular domain, the analysis can clearly correlate AE transient events to the operation of the engine. Every signal contains 40,000 samples. It can observed from the figure 1 that clear AE bursting transients were excited when a crank angle rotation was about 15° after one of the pistons reached its top dead centre. The AE transient caused by fuel injection and combustion in the chamber one was the highest at an angle 0° and 720° because the AE sensor was positioned next to it. As seen from figure 1 the condition of the injector of cylinder one can be monitored by analysing the AE transients at angle 0° .</a:t>
            </a:r>
          </a:p>
        </p:txBody>
      </p:sp>
      <p:sp>
        <p:nvSpPr>
          <p:cNvPr id="2066" name="Rectangle 31"/>
          <p:cNvSpPr>
            <a:spLocks noChangeArrowheads="1"/>
          </p:cNvSpPr>
          <p:nvPr/>
        </p:nvSpPr>
        <p:spPr bwMode="auto">
          <a:xfrm>
            <a:off x="3757613" y="6181725"/>
            <a:ext cx="5610225" cy="1976438"/>
          </a:xfrm>
          <a:prstGeom prst="rect">
            <a:avLst/>
          </a:prstGeom>
          <a:noFill/>
          <a:ln w="9525">
            <a:noFill/>
            <a:miter lim="800000"/>
            <a:headEnd/>
            <a:tailEnd/>
          </a:ln>
        </p:spPr>
        <p:txBody>
          <a:bodyPr lIns="128016" tIns="64008" rIns="128016" bIns="64008">
            <a:spAutoFit/>
          </a:bodyPr>
          <a:lstStyle/>
          <a:p>
            <a:pPr algn="just" defTabSz="4133850"/>
            <a:r>
              <a:rPr lang="en-GB" sz="1000" b="1">
                <a:solidFill>
                  <a:srgbClr val="00B0F0"/>
                </a:solidFill>
                <a:latin typeface="Calibri" pitchFamily="34" charset="0"/>
              </a:rPr>
              <a:t>3- Analysis in the Angular-Frequency Domain</a:t>
            </a:r>
          </a:p>
          <a:p>
            <a:pPr algn="just" defTabSz="4133850"/>
            <a:r>
              <a:rPr lang="en-US" sz="1000">
                <a:solidFill>
                  <a:srgbClr val="002060"/>
                </a:solidFill>
                <a:latin typeface="Calibri" pitchFamily="34" charset="0"/>
                <a:cs typeface="Arial" charset="0"/>
              </a:rPr>
              <a:t>Large AE events occur at crank angles integer-multiple of 18</a:t>
            </a:r>
            <a:r>
              <a:rPr lang="en-GB" sz="1000">
                <a:solidFill>
                  <a:srgbClr val="002060"/>
                </a:solidFill>
                <a:latin typeface="Calibri" pitchFamily="34" charset="0"/>
              </a:rPr>
              <a:t>0°, when the piston of each cylinder reaches the top dead position and immediately afterward during combustion. The AE signals at these angles are significantly larger in the 100 kHz to 140 kHz frequency domain and last about 15 degrees especially for cylinders 3 and 4. This proved that the AE transients observed in the time domain were mainly caused by the combustion in each cylinder. The higher frequency components relating to cylinder one increased when more fuel was injected due to the reduction in injection pressure. This indicated that AE signals with higher frequency were generated when the combustion became stronger. No signal components in the frequency range from 100 kHz to 200 kHz could be clearly observed from figure 3 when the injector was completely blocked. Therefore, the motions of the pistons and other moving parts were not main AE sources within this frequency band. An injection fault is expected to be diagnosed by observing its influence on combustion.      </a:t>
            </a:r>
            <a:endParaRPr lang="en-US" sz="1000">
              <a:solidFill>
                <a:srgbClr val="002060"/>
              </a:solidFill>
              <a:latin typeface="Calibri" pitchFamily="34" charset="0"/>
              <a:cs typeface="Arial" charset="0"/>
            </a:endParaRPr>
          </a:p>
        </p:txBody>
      </p:sp>
      <p:sp>
        <p:nvSpPr>
          <p:cNvPr id="30" name="Rectangle 29"/>
          <p:cNvSpPr/>
          <p:nvPr/>
        </p:nvSpPr>
        <p:spPr>
          <a:xfrm>
            <a:off x="3757613" y="4784725"/>
            <a:ext cx="5643562" cy="1016000"/>
          </a:xfrm>
          <a:prstGeom prst="rect">
            <a:avLst/>
          </a:prstGeom>
        </p:spPr>
        <p:txBody>
          <a:bodyPr>
            <a:spAutoFit/>
          </a:bodyPr>
          <a:lstStyle/>
          <a:p>
            <a:pPr marL="514350" indent="-514350" algn="just" defTabSz="1280160" fontAlgn="auto">
              <a:spcBef>
                <a:spcPts val="0"/>
              </a:spcBef>
              <a:spcAft>
                <a:spcPts val="0"/>
              </a:spcAft>
              <a:defRPr/>
            </a:pPr>
            <a:r>
              <a:rPr lang="en-GB" sz="1000" b="1" dirty="0">
                <a:solidFill>
                  <a:srgbClr val="00B0F0"/>
                </a:solidFill>
                <a:latin typeface="+mn-lt"/>
              </a:rPr>
              <a:t>2 - Analysis in the Frequency Domain</a:t>
            </a:r>
          </a:p>
          <a:p>
            <a:pPr algn="just" defTabSz="1280160" fontAlgn="auto">
              <a:spcBef>
                <a:spcPts val="0"/>
              </a:spcBef>
              <a:spcAft>
                <a:spcPts val="0"/>
              </a:spcAft>
              <a:defRPr/>
            </a:pPr>
            <a:r>
              <a:rPr lang="en-GB" sz="1000" dirty="0">
                <a:solidFill>
                  <a:srgbClr val="002060"/>
                </a:solidFill>
                <a:latin typeface="+mn-lt"/>
              </a:rPr>
              <a:t>The </a:t>
            </a:r>
            <a:r>
              <a:rPr lang="en-GB" sz="1000" dirty="0">
                <a:solidFill>
                  <a:srgbClr val="002060"/>
                </a:solidFill>
                <a:latin typeface="+mn-lt"/>
              </a:rPr>
              <a:t>acoustic emission signals in the frequency domain </a:t>
            </a:r>
            <a:r>
              <a:rPr lang="en-GB" sz="1000" dirty="0">
                <a:solidFill>
                  <a:srgbClr val="002060"/>
                </a:solidFill>
                <a:latin typeface="+mn-lt"/>
              </a:rPr>
              <a:t>are obtained </a:t>
            </a:r>
            <a:r>
              <a:rPr lang="en-GB" sz="1000" dirty="0">
                <a:solidFill>
                  <a:srgbClr val="002060"/>
                </a:solidFill>
                <a:latin typeface="+mn-lt"/>
              </a:rPr>
              <a:t>using the Fast Fourier Transformation (FFT).</a:t>
            </a:r>
          </a:p>
          <a:p>
            <a:pPr algn="just" defTabSz="1280160" fontAlgn="auto">
              <a:spcBef>
                <a:spcPts val="0"/>
              </a:spcBef>
              <a:spcAft>
                <a:spcPts val="0"/>
              </a:spcAft>
              <a:defRPr/>
            </a:pPr>
            <a:r>
              <a:rPr lang="en-GB" sz="1000" dirty="0">
                <a:solidFill>
                  <a:srgbClr val="002060"/>
                </a:solidFill>
                <a:latin typeface="+mn-lt"/>
              </a:rPr>
              <a:t>It can be seen from </a:t>
            </a:r>
            <a:r>
              <a:rPr lang="en-GB" sz="1000" dirty="0">
                <a:solidFill>
                  <a:srgbClr val="002060"/>
                </a:solidFill>
                <a:latin typeface="+mn-lt"/>
              </a:rPr>
              <a:t>figure 2 that </a:t>
            </a:r>
            <a:r>
              <a:rPr lang="en-GB" sz="1000" dirty="0">
                <a:solidFill>
                  <a:srgbClr val="002060"/>
                </a:solidFill>
                <a:latin typeface="+mn-lt"/>
              </a:rPr>
              <a:t>high acoustic emission energy can be observed between 100 and 140 KHz. </a:t>
            </a:r>
            <a:r>
              <a:rPr lang="en-GB" sz="1000" dirty="0">
                <a:solidFill>
                  <a:srgbClr val="002060"/>
                </a:solidFill>
                <a:latin typeface="+mn-lt"/>
              </a:rPr>
              <a:t>However, one </a:t>
            </a:r>
            <a:r>
              <a:rPr lang="en-GB" sz="1000" dirty="0">
                <a:solidFill>
                  <a:srgbClr val="002060"/>
                </a:solidFill>
                <a:latin typeface="+mn-lt"/>
              </a:rPr>
              <a:t>clear change could be observed in the spectra even when the injector was completely blocked (blue is </a:t>
            </a:r>
            <a:r>
              <a:rPr lang="en-GB" sz="1000" dirty="0">
                <a:solidFill>
                  <a:srgbClr val="002060"/>
                </a:solidFill>
                <a:latin typeface="+mn-lt"/>
              </a:rPr>
              <a:t>healthy </a:t>
            </a:r>
            <a:r>
              <a:rPr lang="en-GB" sz="1000" dirty="0">
                <a:solidFill>
                  <a:srgbClr val="002060"/>
                </a:solidFill>
                <a:latin typeface="+mn-lt"/>
              </a:rPr>
              <a:t>and red is </a:t>
            </a:r>
            <a:r>
              <a:rPr lang="en-GB" sz="1000" dirty="0">
                <a:solidFill>
                  <a:srgbClr val="002060"/>
                </a:solidFill>
                <a:latin typeface="+mn-lt"/>
              </a:rPr>
              <a:t>faulty</a:t>
            </a:r>
            <a:r>
              <a:rPr lang="en-GB" sz="1000" dirty="0">
                <a:solidFill>
                  <a:srgbClr val="002060"/>
                </a:solidFill>
                <a:latin typeface="+mn-lt"/>
              </a:rPr>
              <a:t>).</a:t>
            </a:r>
          </a:p>
        </p:txBody>
      </p:sp>
      <p:sp>
        <p:nvSpPr>
          <p:cNvPr id="2068" name="Rectangle 21"/>
          <p:cNvSpPr>
            <a:spLocks noChangeArrowheads="1"/>
          </p:cNvSpPr>
          <p:nvPr/>
        </p:nvSpPr>
        <p:spPr bwMode="auto">
          <a:xfrm>
            <a:off x="3762375" y="8356600"/>
            <a:ext cx="9039225" cy="1230313"/>
          </a:xfrm>
          <a:prstGeom prst="rect">
            <a:avLst/>
          </a:prstGeom>
          <a:noFill/>
          <a:ln w="9525" algn="ctr">
            <a:noFill/>
            <a:miter lim="800000"/>
            <a:headEnd/>
            <a:tailEnd/>
          </a:ln>
        </p:spPr>
        <p:txBody>
          <a:bodyPr anchor="ctr">
            <a:spAutoFit/>
          </a:bodyPr>
          <a:lstStyle/>
          <a:p>
            <a:pPr algn="just" eaLnBrk="0" hangingPunct="0"/>
            <a:r>
              <a:rPr lang="en-GB" sz="1400" b="1">
                <a:solidFill>
                  <a:srgbClr val="00B0F0"/>
                </a:solidFill>
                <a:latin typeface="Calibri" pitchFamily="34" charset="0"/>
                <a:ea typeface="Calibri" pitchFamily="34" charset="0"/>
                <a:cs typeface="Times New Roman" pitchFamily="18" charset="0"/>
              </a:rPr>
              <a:t>INTERIM CONCLUSION</a:t>
            </a:r>
          </a:p>
          <a:p>
            <a:pPr algn="just" eaLnBrk="0" hangingPunct="0"/>
            <a:r>
              <a:rPr lang="en-GB" sz="1200">
                <a:solidFill>
                  <a:schemeClr val="bg1"/>
                </a:solidFill>
                <a:latin typeface="Calibri" pitchFamily="34" charset="0"/>
                <a:ea typeface="Calibri" pitchFamily="34" charset="0"/>
                <a:cs typeface="Times New Roman" pitchFamily="18" charset="0"/>
              </a:rPr>
              <a:t>Angle domain representation of the acoustic emission signal measured on the cylinder head are shown to be effective for the detection of injector faults. The analysis in the angular domain provides a straightforward method to identify the malfunction of the injectors. Analysis in the angular-frequency domain has the potential of separating several AE sources occurring at the same time but having different frequency content. It was found that the main AE transients were generated by the combustion in each cylinder and the faults of injection can be reflected in these main AE through their influence on the combustions.</a:t>
            </a:r>
          </a:p>
        </p:txBody>
      </p:sp>
      <p:sp>
        <p:nvSpPr>
          <p:cNvPr id="2069" name="Rectangle 13"/>
          <p:cNvSpPr>
            <a:spLocks noChangeArrowheads="1"/>
          </p:cNvSpPr>
          <p:nvPr/>
        </p:nvSpPr>
        <p:spPr bwMode="auto">
          <a:xfrm>
            <a:off x="0" y="3813175"/>
            <a:ext cx="2911475" cy="344488"/>
          </a:xfrm>
          <a:prstGeom prst="rect">
            <a:avLst/>
          </a:prstGeom>
          <a:noFill/>
          <a:ln w="9525">
            <a:noFill/>
            <a:miter lim="800000"/>
            <a:headEnd/>
            <a:tailEnd/>
          </a:ln>
        </p:spPr>
        <p:txBody>
          <a:bodyPr lIns="128016" tIns="64008" rIns="128016" bIns="64008">
            <a:spAutoFit/>
          </a:bodyPr>
          <a:lstStyle/>
          <a:p>
            <a:pPr defTabSz="1155700"/>
            <a:r>
              <a:rPr lang="en-GB" sz="1400" b="1">
                <a:solidFill>
                  <a:srgbClr val="00B0F0"/>
                </a:solidFill>
                <a:latin typeface="Calibri" pitchFamily="34" charset="0"/>
                <a:cs typeface="Arial" charset="0"/>
              </a:rPr>
              <a:t>TEST RIG AND INSTRUMENTATIONS</a:t>
            </a:r>
          </a:p>
        </p:txBody>
      </p:sp>
      <p:graphicFrame>
        <p:nvGraphicFramePr>
          <p:cNvPr id="2052" name="Object 183"/>
          <p:cNvGraphicFramePr>
            <a:graphicFrameLocks noChangeAspect="1"/>
          </p:cNvGraphicFramePr>
          <p:nvPr/>
        </p:nvGraphicFramePr>
        <p:xfrm>
          <a:off x="542925" y="4140200"/>
          <a:ext cx="2571750" cy="2089150"/>
        </p:xfrm>
        <a:graphic>
          <a:graphicData uri="http://schemas.openxmlformats.org/presentationml/2006/ole">
            <p:oleObj spid="_x0000_s2052" name="Photo Editor Photo" r:id="rId7" imgW="24533333" imgH="18404869" progId="MSPhotoEd.3">
              <p:embed/>
            </p:oleObj>
          </a:graphicData>
        </a:graphic>
      </p:graphicFrame>
      <p:sp>
        <p:nvSpPr>
          <p:cNvPr id="2070" name="Rectangle 195"/>
          <p:cNvSpPr>
            <a:spLocks noChangeArrowheads="1"/>
          </p:cNvSpPr>
          <p:nvPr/>
        </p:nvSpPr>
        <p:spPr bwMode="auto">
          <a:xfrm>
            <a:off x="134938" y="6323013"/>
            <a:ext cx="1874837" cy="744537"/>
          </a:xfrm>
          <a:prstGeom prst="rect">
            <a:avLst/>
          </a:prstGeom>
          <a:noFill/>
          <a:ln w="9525">
            <a:noFill/>
            <a:miter lim="800000"/>
            <a:headEnd/>
            <a:tailEnd/>
          </a:ln>
        </p:spPr>
        <p:txBody>
          <a:bodyPr lIns="128016" tIns="64008" rIns="128016" bIns="64008">
            <a:spAutoFit/>
          </a:bodyPr>
          <a:lstStyle/>
          <a:p>
            <a:pPr algn="just" defTabSz="1155700" eaLnBrk="0" hangingPunct="0"/>
            <a:r>
              <a:rPr lang="en-GB" sz="1000">
                <a:solidFill>
                  <a:schemeClr val="bg1"/>
                </a:solidFill>
                <a:latin typeface="Calibri" pitchFamily="34" charset="0"/>
              </a:rPr>
              <a:t>A host computer is used to analyse the raw AE data collected from the engine test rig using MATLAB software.</a:t>
            </a:r>
          </a:p>
        </p:txBody>
      </p:sp>
      <p:graphicFrame>
        <p:nvGraphicFramePr>
          <p:cNvPr id="2053" name="Object 20"/>
          <p:cNvGraphicFramePr>
            <a:graphicFrameLocks noChangeAspect="1"/>
          </p:cNvGraphicFramePr>
          <p:nvPr/>
        </p:nvGraphicFramePr>
        <p:xfrm>
          <a:off x="2079625" y="6627813"/>
          <a:ext cx="1320800" cy="1306512"/>
        </p:xfrm>
        <a:graphic>
          <a:graphicData uri="http://schemas.openxmlformats.org/presentationml/2006/ole">
            <p:oleObj spid="_x0000_s2053" r:id="rId8" imgW="1398600" imgH="1114560" progId="">
              <p:embed/>
            </p:oleObj>
          </a:graphicData>
        </a:graphic>
      </p:graphicFrame>
      <p:sp>
        <p:nvSpPr>
          <p:cNvPr id="2071" name="Rectangle 197"/>
          <p:cNvSpPr>
            <a:spLocks noChangeArrowheads="1"/>
          </p:cNvSpPr>
          <p:nvPr/>
        </p:nvSpPr>
        <p:spPr bwMode="auto">
          <a:xfrm>
            <a:off x="134938" y="7466013"/>
            <a:ext cx="1812925" cy="590550"/>
          </a:xfrm>
          <a:prstGeom prst="rect">
            <a:avLst/>
          </a:prstGeom>
          <a:noFill/>
          <a:ln w="9525">
            <a:noFill/>
            <a:miter lim="800000"/>
            <a:headEnd/>
            <a:tailEnd/>
          </a:ln>
        </p:spPr>
        <p:txBody>
          <a:bodyPr lIns="128016" tIns="64008" rIns="128016" bIns="64008">
            <a:spAutoFit/>
          </a:bodyPr>
          <a:lstStyle/>
          <a:p>
            <a:pPr algn="just" defTabSz="1155700"/>
            <a:r>
              <a:rPr lang="en-GB" sz="1000">
                <a:solidFill>
                  <a:schemeClr val="bg1"/>
                </a:solidFill>
                <a:latin typeface="Calibri" pitchFamily="34" charset="0"/>
              </a:rPr>
              <a:t>The output of the AE sensor  is amplified by </a:t>
            </a:r>
          </a:p>
          <a:p>
            <a:pPr algn="just" defTabSz="1155700"/>
            <a:r>
              <a:rPr lang="en-GB" sz="1000">
                <a:solidFill>
                  <a:schemeClr val="bg1"/>
                </a:solidFill>
                <a:latin typeface="Calibri" pitchFamily="34" charset="0"/>
              </a:rPr>
              <a:t>pre-amplifier.</a:t>
            </a:r>
          </a:p>
        </p:txBody>
      </p:sp>
      <p:sp>
        <p:nvSpPr>
          <p:cNvPr id="37" name="Rectangle 36"/>
          <p:cNvSpPr/>
          <p:nvPr/>
        </p:nvSpPr>
        <p:spPr>
          <a:xfrm>
            <a:off x="0" y="1585913"/>
            <a:ext cx="12801600" cy="714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0160" fontAlgn="auto">
              <a:spcBef>
                <a:spcPts val="0"/>
              </a:spcBef>
              <a:spcAft>
                <a:spcPts val="0"/>
              </a:spcAft>
              <a:defRPr/>
            </a:pPr>
            <a:endParaRPr lang="en-GB" dirty="0"/>
          </a:p>
        </p:txBody>
      </p:sp>
      <p:pic>
        <p:nvPicPr>
          <p:cNvPr id="2073" name="Picture 43" descr="hudd uni landscape marque with strap Mono white.eps"/>
          <p:cNvPicPr>
            <a:picLocks noChangeAspect="1"/>
          </p:cNvPicPr>
          <p:nvPr/>
        </p:nvPicPr>
        <p:blipFill>
          <a:blip r:embed="rId9"/>
          <a:srcRect/>
          <a:stretch>
            <a:fillRect/>
          </a:stretch>
        </p:blipFill>
        <p:spPr bwMode="auto">
          <a:xfrm>
            <a:off x="185738" y="228600"/>
            <a:ext cx="1785937" cy="996950"/>
          </a:xfrm>
          <a:prstGeom prst="rect">
            <a:avLst/>
          </a:prstGeom>
          <a:noFill/>
          <a:ln w="9525">
            <a:noFill/>
            <a:miter lim="800000"/>
            <a:headEnd/>
            <a:tailEnd/>
          </a:ln>
        </p:spPr>
      </p:pic>
      <p:sp>
        <p:nvSpPr>
          <p:cNvPr id="47" name="Rectangle 46"/>
          <p:cNvSpPr/>
          <p:nvPr/>
        </p:nvSpPr>
        <p:spPr>
          <a:xfrm>
            <a:off x="3686175" y="1585913"/>
            <a:ext cx="71438" cy="80152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0160" fontAlgn="auto">
              <a:spcBef>
                <a:spcPts val="0"/>
              </a:spcBef>
              <a:spcAft>
                <a:spcPts val="0"/>
              </a:spcAft>
              <a:defRPr/>
            </a:pPr>
            <a:endParaRPr lang="en-GB" dirty="0"/>
          </a:p>
        </p:txBody>
      </p:sp>
      <p:sp>
        <p:nvSpPr>
          <p:cNvPr id="49" name="Rectangle 48"/>
          <p:cNvSpPr/>
          <p:nvPr/>
        </p:nvSpPr>
        <p:spPr>
          <a:xfrm>
            <a:off x="3686175" y="8301038"/>
            <a:ext cx="9115425" cy="714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0160" fontAlgn="auto">
              <a:spcBef>
                <a:spcPts val="0"/>
              </a:spcBef>
              <a:spcAft>
                <a:spcPts val="0"/>
              </a:spcAft>
              <a:defRPr/>
            </a:pPr>
            <a:endParaRPr lang="en-GB" dirty="0"/>
          </a:p>
        </p:txBody>
      </p:sp>
      <p:sp>
        <p:nvSpPr>
          <p:cNvPr id="2076" name="Rectangle 16"/>
          <p:cNvSpPr>
            <a:spLocks noChangeArrowheads="1"/>
          </p:cNvSpPr>
          <p:nvPr/>
        </p:nvSpPr>
        <p:spPr bwMode="auto">
          <a:xfrm>
            <a:off x="134938" y="8191500"/>
            <a:ext cx="3471862" cy="1323975"/>
          </a:xfrm>
          <a:prstGeom prst="rect">
            <a:avLst/>
          </a:prstGeom>
          <a:noFill/>
          <a:ln w="9525">
            <a:noFill/>
            <a:miter lim="800000"/>
            <a:headEnd/>
            <a:tailEnd/>
          </a:ln>
        </p:spPr>
        <p:txBody>
          <a:bodyPr>
            <a:spAutoFit/>
          </a:bodyPr>
          <a:lstStyle/>
          <a:p>
            <a:pPr algn="just" eaLnBrk="0" hangingPunct="0"/>
            <a:r>
              <a:rPr lang="en-GB" sz="1000">
                <a:solidFill>
                  <a:schemeClr val="bg1"/>
                </a:solidFill>
                <a:latin typeface="Calibri" pitchFamily="34" charset="0"/>
                <a:cs typeface="Arial" charset="0"/>
              </a:rPr>
              <a:t>The experimental study employed JCB engine test rig available in the Automotive Laboratory. It is a four-cylinder four-stroke, turbocharged, in-line OHV, direct injection engine with a displacement of 4.4 litres. The fuel is injected directly into the combustion chambers at pressure of 270 bars in the firing order of 1-3-4-2. AE sensor was placed on the front side of the cylinder head and AE data is acquired using high speed AE data acquisition system (PCA PCI-2).</a:t>
            </a:r>
          </a:p>
        </p:txBody>
      </p:sp>
      <p:sp>
        <p:nvSpPr>
          <p:cNvPr id="51" name="Right Arrow 50"/>
          <p:cNvSpPr/>
          <p:nvPr/>
        </p:nvSpPr>
        <p:spPr>
          <a:xfrm>
            <a:off x="328613" y="7180263"/>
            <a:ext cx="1857375" cy="214312"/>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0160" fontAlgn="auto">
              <a:spcBef>
                <a:spcPts val="0"/>
              </a:spcBef>
              <a:spcAft>
                <a:spcPts val="0"/>
              </a:spcAft>
              <a:defRPr/>
            </a:pPr>
            <a:endParaRPr lang="en-GB"/>
          </a:p>
        </p:txBody>
      </p:sp>
      <p:sp>
        <p:nvSpPr>
          <p:cNvPr id="2078" name="TextBox 51"/>
          <p:cNvSpPr txBox="1">
            <a:spLocks noChangeArrowheads="1"/>
          </p:cNvSpPr>
          <p:nvPr/>
        </p:nvSpPr>
        <p:spPr bwMode="auto">
          <a:xfrm>
            <a:off x="12284075" y="4437063"/>
            <a:ext cx="436563" cy="184150"/>
          </a:xfrm>
          <a:prstGeom prst="rect">
            <a:avLst/>
          </a:prstGeom>
          <a:noFill/>
          <a:ln w="9525">
            <a:noFill/>
            <a:miter lim="800000"/>
            <a:headEnd/>
            <a:tailEnd/>
          </a:ln>
        </p:spPr>
        <p:txBody>
          <a:bodyPr wrap="none">
            <a:spAutoFit/>
          </a:bodyPr>
          <a:lstStyle/>
          <a:p>
            <a:r>
              <a:rPr lang="en-GB" sz="600">
                <a:solidFill>
                  <a:srgbClr val="002060"/>
                </a:solidFill>
                <a:latin typeface="Calibri" pitchFamily="34" charset="0"/>
              </a:rPr>
              <a:t>Figure 1</a:t>
            </a:r>
          </a:p>
        </p:txBody>
      </p:sp>
      <p:sp>
        <p:nvSpPr>
          <p:cNvPr id="2079" name="TextBox 52"/>
          <p:cNvSpPr txBox="1">
            <a:spLocks noChangeArrowheads="1"/>
          </p:cNvSpPr>
          <p:nvPr/>
        </p:nvSpPr>
        <p:spPr bwMode="auto">
          <a:xfrm>
            <a:off x="12284075" y="5943600"/>
            <a:ext cx="436563" cy="184150"/>
          </a:xfrm>
          <a:prstGeom prst="rect">
            <a:avLst/>
          </a:prstGeom>
          <a:noFill/>
          <a:ln w="9525">
            <a:noFill/>
            <a:miter lim="800000"/>
            <a:headEnd/>
            <a:tailEnd/>
          </a:ln>
        </p:spPr>
        <p:txBody>
          <a:bodyPr wrap="none">
            <a:spAutoFit/>
          </a:bodyPr>
          <a:lstStyle/>
          <a:p>
            <a:r>
              <a:rPr lang="en-GB" sz="600">
                <a:solidFill>
                  <a:srgbClr val="002060"/>
                </a:solidFill>
                <a:latin typeface="Calibri" pitchFamily="34" charset="0"/>
              </a:rPr>
              <a:t>Figure 2</a:t>
            </a:r>
          </a:p>
        </p:txBody>
      </p:sp>
      <p:sp>
        <p:nvSpPr>
          <p:cNvPr id="2080" name="TextBox 53"/>
          <p:cNvSpPr txBox="1">
            <a:spLocks noChangeArrowheads="1"/>
          </p:cNvSpPr>
          <p:nvPr/>
        </p:nvSpPr>
        <p:spPr bwMode="auto">
          <a:xfrm>
            <a:off x="12115800" y="8124825"/>
            <a:ext cx="436563" cy="184150"/>
          </a:xfrm>
          <a:prstGeom prst="rect">
            <a:avLst/>
          </a:prstGeom>
          <a:noFill/>
          <a:ln w="9525">
            <a:noFill/>
            <a:miter lim="800000"/>
            <a:headEnd/>
            <a:tailEnd/>
          </a:ln>
        </p:spPr>
        <p:txBody>
          <a:bodyPr wrap="none">
            <a:spAutoFit/>
          </a:bodyPr>
          <a:lstStyle/>
          <a:p>
            <a:r>
              <a:rPr lang="en-GB" sz="600">
                <a:solidFill>
                  <a:srgbClr val="002060"/>
                </a:solidFill>
                <a:latin typeface="Calibri" pitchFamily="34" charset="0"/>
              </a:rPr>
              <a:t>Figure 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767</Words>
  <Application>Microsoft Office PowerPoint</Application>
  <PresentationFormat>A3 Paper (297x420 mm)</PresentationFormat>
  <Paragraphs>33</Paragraphs>
  <Slides>1</Slides>
  <Notes>1</Notes>
  <HiddenSlides>0</HiddenSlides>
  <MMClips>0</MMClips>
  <ScaleCrop>false</ScaleCrop>
  <HeadingPairs>
    <vt:vector size="8" baseType="variant">
      <vt:variant>
        <vt:lpstr>Fonts Used</vt:lpstr>
      </vt:variant>
      <vt:variant>
        <vt:i4>5</vt:i4>
      </vt:variant>
      <vt:variant>
        <vt:lpstr>Design Template</vt:lpstr>
      </vt:variant>
      <vt:variant>
        <vt:i4>1</vt:i4>
      </vt:variant>
      <vt:variant>
        <vt:lpstr>Embedded OLE Servers</vt:lpstr>
      </vt:variant>
      <vt:variant>
        <vt:i4>1</vt:i4>
      </vt:variant>
      <vt:variant>
        <vt:lpstr>Slide Titles</vt:lpstr>
      </vt:variant>
      <vt:variant>
        <vt:i4>1</vt:i4>
      </vt:variant>
    </vt:vector>
  </HeadingPairs>
  <TitlesOfParts>
    <vt:vector size="8" baseType="lpstr">
      <vt:lpstr>Calibri</vt:lpstr>
      <vt:lpstr>Arial</vt:lpstr>
      <vt:lpstr>宋体</vt:lpstr>
      <vt:lpstr>Wingdings</vt:lpstr>
      <vt:lpstr>Times New Roman</vt:lpstr>
      <vt:lpstr>Office Theme</vt:lpstr>
      <vt:lpstr>Photo Editor Photo</vt:lpstr>
      <vt:lpstr>Slide 1</vt:lpstr>
    </vt:vector>
  </TitlesOfParts>
  <Company>University of Huddersfield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entrket</dc:creator>
  <cp:lastModifiedBy>Cherry Edmunds (librce)</cp:lastModifiedBy>
  <cp:revision>10</cp:revision>
  <dcterms:created xsi:type="dcterms:W3CDTF">2010-02-26T17:19:41Z</dcterms:created>
  <dcterms:modified xsi:type="dcterms:W3CDTF">2010-06-17T09:34:09Z</dcterms:modified>
</cp:coreProperties>
</file>