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 id="2147483732" r:id="rId7"/>
    <p:sldMasterId id="2147483696" r:id="rId8"/>
    <p:sldMasterId id="2147483744" r:id="rId9"/>
  </p:sldMasterIdLst>
  <p:notesMasterIdLst>
    <p:notesMasterId r:id="rId30"/>
  </p:notesMasterIdLst>
  <p:handoutMasterIdLst>
    <p:handoutMasterId r:id="rId31"/>
  </p:handoutMasterIdLst>
  <p:sldIdLst>
    <p:sldId id="256" r:id="rId10"/>
    <p:sldId id="276" r:id="rId11"/>
    <p:sldId id="264" r:id="rId12"/>
    <p:sldId id="281" r:id="rId13"/>
    <p:sldId id="272" r:id="rId14"/>
    <p:sldId id="291" r:id="rId15"/>
    <p:sldId id="279" r:id="rId16"/>
    <p:sldId id="273" r:id="rId17"/>
    <p:sldId id="275" r:id="rId18"/>
    <p:sldId id="292" r:id="rId19"/>
    <p:sldId id="259" r:id="rId20"/>
    <p:sldId id="262" r:id="rId21"/>
    <p:sldId id="280" r:id="rId22"/>
    <p:sldId id="282" r:id="rId23"/>
    <p:sldId id="286" r:id="rId24"/>
    <p:sldId id="261" r:id="rId25"/>
    <p:sldId id="260" r:id="rId26"/>
    <p:sldId id="289" r:id="rId27"/>
    <p:sldId id="288" r:id="rId28"/>
    <p:sldId id="290"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61AC"/>
    <a:srgbClr val="00AEEF"/>
    <a:srgbClr val="8CC63F"/>
    <a:srgbClr val="EBE729"/>
    <a:srgbClr val="E31937"/>
    <a:srgbClr val="F89828"/>
    <a:srgbClr val="EC008C"/>
    <a:srgbClr val="00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6" autoAdjust="0"/>
    <p:restoredTop sz="68182" autoAdjust="0"/>
  </p:normalViewPr>
  <p:slideViewPr>
    <p:cSldViewPr>
      <p:cViewPr varScale="1">
        <p:scale>
          <a:sx n="60" d="100"/>
          <a:sy n="60" d="100"/>
        </p:scale>
        <p:origin x="1958" y="38"/>
      </p:cViewPr>
      <p:guideLst>
        <p:guide orient="horz" pos="2160"/>
        <p:guide pos="2880"/>
      </p:guideLst>
    </p:cSldViewPr>
  </p:slideViewPr>
  <p:outlineViewPr>
    <p:cViewPr>
      <p:scale>
        <a:sx n="33" d="100"/>
        <a:sy n="33" d="100"/>
      </p:scale>
      <p:origin x="0" y="-8544"/>
    </p:cViewPr>
  </p:outlineViewPr>
  <p:notesTextViewPr>
    <p:cViewPr>
      <p:scale>
        <a:sx n="1" d="1"/>
        <a:sy n="1" d="1"/>
      </p:scale>
      <p:origin x="0" y="0"/>
    </p:cViewPr>
  </p:notesTextViewPr>
  <p:sorterViewPr>
    <p:cViewPr>
      <p:scale>
        <a:sx n="100" d="100"/>
        <a:sy n="100" d="100"/>
      </p:scale>
      <p:origin x="0" y="-3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5F66074-858B-4577-BC3A-FE095196F0A5}" type="datetimeFigureOut">
              <a:rPr lang="en-GB" smtClean="0"/>
              <a:t>22/05/2018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9E78268-5FE1-495E-B94B-5F5E854CF42D}" type="slidenum">
              <a:rPr lang="en-GB" smtClean="0"/>
              <a:t>‹#›</a:t>
            </a:fld>
            <a:endParaRPr lang="en-GB"/>
          </a:p>
        </p:txBody>
      </p:sp>
    </p:spTree>
    <p:extLst>
      <p:ext uri="{BB962C8B-B14F-4D97-AF65-F5344CB8AC3E}">
        <p14:creationId xmlns:p14="http://schemas.microsoft.com/office/powerpoint/2010/main" val="2197602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391BDD8-B4B4-43DA-9C51-5D848F6D6E2E}" type="datetimeFigureOut">
              <a:rPr lang="en-GB" smtClean="0"/>
              <a:t>22/05/2018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EBF028-0841-4ADC-933F-70A0157580B3}" type="slidenum">
              <a:rPr lang="en-GB" smtClean="0"/>
              <a:t>‹#›</a:t>
            </a:fld>
            <a:endParaRPr lang="en-GB"/>
          </a:p>
        </p:txBody>
      </p:sp>
    </p:spTree>
    <p:extLst>
      <p:ext uri="{BB962C8B-B14F-4D97-AF65-F5344CB8AC3E}">
        <p14:creationId xmlns:p14="http://schemas.microsoft.com/office/powerpoint/2010/main" val="76372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EBF028-0841-4ADC-933F-70A0157580B3}" type="slidenum">
              <a:rPr lang="en-GB" smtClean="0"/>
              <a:t>1</a:t>
            </a:fld>
            <a:endParaRPr lang="en-GB"/>
          </a:p>
        </p:txBody>
      </p:sp>
    </p:spTree>
    <p:extLst>
      <p:ext uri="{BB962C8B-B14F-4D97-AF65-F5344CB8AC3E}">
        <p14:creationId xmlns:p14="http://schemas.microsoft.com/office/powerpoint/2010/main" val="2396962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51EBF028-0841-4ADC-933F-70A0157580B3}" type="slidenum">
              <a:rPr lang="en-GB" smtClean="0"/>
              <a:t>12</a:t>
            </a:fld>
            <a:endParaRPr lang="en-GB"/>
          </a:p>
        </p:txBody>
      </p:sp>
    </p:spTree>
    <p:extLst>
      <p:ext uri="{BB962C8B-B14F-4D97-AF65-F5344CB8AC3E}">
        <p14:creationId xmlns:p14="http://schemas.microsoft.com/office/powerpoint/2010/main" val="2569424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EBF028-0841-4ADC-933F-70A0157580B3}" type="slidenum">
              <a:rPr lang="en-GB" smtClean="0"/>
              <a:t>13</a:t>
            </a:fld>
            <a:endParaRPr lang="en-GB"/>
          </a:p>
        </p:txBody>
      </p:sp>
    </p:spTree>
    <p:extLst>
      <p:ext uri="{BB962C8B-B14F-4D97-AF65-F5344CB8AC3E}">
        <p14:creationId xmlns:p14="http://schemas.microsoft.com/office/powerpoint/2010/main" val="132043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EBF028-0841-4ADC-933F-70A0157580B3}" type="slidenum">
              <a:rPr lang="en-GB" smtClean="0"/>
              <a:t>15</a:t>
            </a:fld>
            <a:endParaRPr lang="en-GB"/>
          </a:p>
        </p:txBody>
      </p:sp>
    </p:spTree>
    <p:extLst>
      <p:ext uri="{BB962C8B-B14F-4D97-AF65-F5344CB8AC3E}">
        <p14:creationId xmlns:p14="http://schemas.microsoft.com/office/powerpoint/2010/main" val="397614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1D621A-0614-4DA8-B44B-FD5E05DB3E05}" type="slidenum">
              <a:rPr lang="en-GB" smtClean="0"/>
              <a:pPr>
                <a:defRPr/>
              </a:pPr>
              <a:t>16</a:t>
            </a:fld>
            <a:endParaRPr lang="en-GB"/>
          </a:p>
        </p:txBody>
      </p:sp>
    </p:spTree>
    <p:extLst>
      <p:ext uri="{BB962C8B-B14F-4D97-AF65-F5344CB8AC3E}">
        <p14:creationId xmlns:p14="http://schemas.microsoft.com/office/powerpoint/2010/main" val="3359925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1D621A-0614-4DA8-B44B-FD5E05DB3E05}" type="slidenum">
              <a:rPr lang="en-GB" smtClean="0"/>
              <a:pPr>
                <a:defRPr/>
              </a:pPr>
              <a:t>17</a:t>
            </a:fld>
            <a:endParaRPr lang="en-GB"/>
          </a:p>
        </p:txBody>
      </p:sp>
    </p:spTree>
    <p:extLst>
      <p:ext uri="{BB962C8B-B14F-4D97-AF65-F5344CB8AC3E}">
        <p14:creationId xmlns:p14="http://schemas.microsoft.com/office/powerpoint/2010/main" val="1320026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1EBF028-0841-4ADC-933F-70A0157580B3}" type="slidenum">
              <a:rPr lang="en-GB" smtClean="0"/>
              <a:t>18</a:t>
            </a:fld>
            <a:endParaRPr lang="en-GB"/>
          </a:p>
        </p:txBody>
      </p:sp>
    </p:spTree>
    <p:extLst>
      <p:ext uri="{BB962C8B-B14F-4D97-AF65-F5344CB8AC3E}">
        <p14:creationId xmlns:p14="http://schemas.microsoft.com/office/powerpoint/2010/main" val="2431027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EBF028-0841-4ADC-933F-70A0157580B3}" type="slidenum">
              <a:rPr lang="en-GB" smtClean="0"/>
              <a:t>19</a:t>
            </a:fld>
            <a:endParaRPr lang="en-GB"/>
          </a:p>
        </p:txBody>
      </p:sp>
    </p:spTree>
    <p:extLst>
      <p:ext uri="{BB962C8B-B14F-4D97-AF65-F5344CB8AC3E}">
        <p14:creationId xmlns:p14="http://schemas.microsoft.com/office/powerpoint/2010/main" val="8884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EBF028-0841-4ADC-933F-70A0157580B3}" type="slidenum">
              <a:rPr lang="en-GB" smtClean="0"/>
              <a:t>2</a:t>
            </a:fld>
            <a:endParaRPr lang="en-GB"/>
          </a:p>
        </p:txBody>
      </p:sp>
    </p:spTree>
    <p:extLst>
      <p:ext uri="{BB962C8B-B14F-4D97-AF65-F5344CB8AC3E}">
        <p14:creationId xmlns:p14="http://schemas.microsoft.com/office/powerpoint/2010/main" val="84294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1EBF028-0841-4ADC-933F-70A0157580B3}" type="slidenum">
              <a:rPr lang="en-GB" smtClean="0"/>
              <a:t>3</a:t>
            </a:fld>
            <a:endParaRPr lang="en-GB"/>
          </a:p>
        </p:txBody>
      </p:sp>
    </p:spTree>
    <p:extLst>
      <p:ext uri="{BB962C8B-B14F-4D97-AF65-F5344CB8AC3E}">
        <p14:creationId xmlns:p14="http://schemas.microsoft.com/office/powerpoint/2010/main" val="387407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51EBF028-0841-4ADC-933F-70A0157580B3}" type="slidenum">
              <a:rPr lang="en-GB" smtClean="0"/>
              <a:t>4</a:t>
            </a:fld>
            <a:endParaRPr lang="en-GB"/>
          </a:p>
        </p:txBody>
      </p:sp>
    </p:spTree>
    <p:extLst>
      <p:ext uri="{BB962C8B-B14F-4D97-AF65-F5344CB8AC3E}">
        <p14:creationId xmlns:p14="http://schemas.microsoft.com/office/powerpoint/2010/main" val="209225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870395-B039-4981-B2AF-D70BE9B7B0A4}" type="slidenum">
              <a:rPr lang="en-GB" altLang="en-US" smtClean="0"/>
              <a:pPr fontAlgn="base">
                <a:spcBef>
                  <a:spcPct val="0"/>
                </a:spcBef>
                <a:spcAft>
                  <a:spcPct val="0"/>
                </a:spcAft>
              </a:pPr>
              <a:t>5</a:t>
            </a:fld>
            <a:endParaRPr lang="en-GB" altLang="en-US" smtClean="0"/>
          </a:p>
        </p:txBody>
      </p:sp>
    </p:spTree>
    <p:extLst>
      <p:ext uri="{BB962C8B-B14F-4D97-AF65-F5344CB8AC3E}">
        <p14:creationId xmlns:p14="http://schemas.microsoft.com/office/powerpoint/2010/main" val="283567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EBF028-0841-4ADC-933F-70A0157580B3}" type="slidenum">
              <a:rPr lang="en-GB" smtClean="0"/>
              <a:t>6</a:t>
            </a:fld>
            <a:endParaRPr lang="en-GB"/>
          </a:p>
        </p:txBody>
      </p:sp>
    </p:spTree>
    <p:extLst>
      <p:ext uri="{BB962C8B-B14F-4D97-AF65-F5344CB8AC3E}">
        <p14:creationId xmlns:p14="http://schemas.microsoft.com/office/powerpoint/2010/main" val="101650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11D621A-0614-4DA8-B44B-FD5E05DB3E05}" type="slidenum">
              <a:rPr lang="en-GB" smtClean="0"/>
              <a:pPr>
                <a:defRPr/>
              </a:pPr>
              <a:t>7</a:t>
            </a:fld>
            <a:endParaRPr lang="en-GB"/>
          </a:p>
        </p:txBody>
      </p:sp>
    </p:spTree>
    <p:extLst>
      <p:ext uri="{BB962C8B-B14F-4D97-AF65-F5344CB8AC3E}">
        <p14:creationId xmlns:p14="http://schemas.microsoft.com/office/powerpoint/2010/main" val="223049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1D621A-0614-4DA8-B44B-FD5E05DB3E05}" type="slidenum">
              <a:rPr lang="en-GB" smtClean="0"/>
              <a:pPr>
                <a:defRPr/>
              </a:pPr>
              <a:t>9</a:t>
            </a:fld>
            <a:endParaRPr lang="en-GB"/>
          </a:p>
        </p:txBody>
      </p:sp>
    </p:spTree>
    <p:extLst>
      <p:ext uri="{BB962C8B-B14F-4D97-AF65-F5344CB8AC3E}">
        <p14:creationId xmlns:p14="http://schemas.microsoft.com/office/powerpoint/2010/main" val="4264536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1D621A-0614-4DA8-B44B-FD5E05DB3E05}" type="slidenum">
              <a:rPr lang="en-GB" smtClean="0"/>
              <a:pPr>
                <a:defRPr/>
              </a:pPr>
              <a:t>11</a:t>
            </a:fld>
            <a:endParaRPr lang="en-GB"/>
          </a:p>
        </p:txBody>
      </p:sp>
    </p:spTree>
    <p:extLst>
      <p:ext uri="{BB962C8B-B14F-4D97-AF65-F5344CB8AC3E}">
        <p14:creationId xmlns:p14="http://schemas.microsoft.com/office/powerpoint/2010/main" val="204777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70840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87374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649741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2743E9E5-762A-4299-B1B2-2657F90B3A26}" type="slidenum">
              <a:rPr/>
              <a:pPr>
                <a:defRPr/>
              </a:pPr>
              <a:t>‹#›</a:t>
            </a:fld>
            <a:endParaRPr dirty="0"/>
          </a:p>
        </p:txBody>
      </p:sp>
      <p:sp>
        <p:nvSpPr>
          <p:cNvPr id="3" name="Footer Placeholder 2"/>
          <p:cNvSpPr>
            <a:spLocks noGrp="1"/>
          </p:cNvSpPr>
          <p:nvPr>
            <p:ph type="ftr" sz="quarter" idx="11"/>
          </p:nvPr>
        </p:nvSpPr>
        <p:spPr/>
        <p:txBody>
          <a:bodyPr/>
          <a:lstStyle>
            <a:lvl1pPr>
              <a:defRPr/>
            </a:lvl1pPr>
          </a:lstStyle>
          <a:p>
            <a:pPr>
              <a:defRPr/>
            </a:pPr>
            <a:endParaRPr/>
          </a:p>
        </p:txBody>
      </p:sp>
      <p:sp>
        <p:nvSpPr>
          <p:cNvPr id="4" name="Date Placeholder 3"/>
          <p:cNvSpPr>
            <a:spLocks noGrp="1"/>
          </p:cNvSpPr>
          <p:nvPr>
            <p:ph type="dt" sz="half" idx="12"/>
          </p:nvPr>
        </p:nvSpPr>
        <p:spPr/>
        <p:txBody>
          <a:bodyPr/>
          <a:lstStyle>
            <a:lvl1pPr>
              <a:defRPr/>
            </a:lvl1pPr>
          </a:lstStyle>
          <a:p>
            <a:pPr>
              <a:defRPr/>
            </a:pPr>
            <a:fld id="{806AFBB7-982B-4DC1-B19C-C5E67123B7A8}" type="datetimeFigureOut">
              <a:rPr lang="en-US"/>
              <a:pPr>
                <a:defRPr/>
              </a:pPr>
              <a:t>5/22/2018</a:t>
            </a:fld>
            <a:endParaRPr dirty="0"/>
          </a:p>
        </p:txBody>
      </p:sp>
    </p:spTree>
    <p:extLst>
      <p:ext uri="{BB962C8B-B14F-4D97-AF65-F5344CB8AC3E}">
        <p14:creationId xmlns:p14="http://schemas.microsoft.com/office/powerpoint/2010/main" val="70858700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4923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6347048" cy="63408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555452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679292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
        <p:nvSpPr>
          <p:cNvPr id="8" name="Title 1">
            <a:extLst>
              <a:ext uri="{FF2B5EF4-FFF2-40B4-BE49-F238E27FC236}">
                <a16:creationId xmlns:a16="http://schemas.microsoft.com/office/drawing/2014/main" id="{D843EB9D-DE8E-5B4F-B152-00390DA0FA2A}"/>
              </a:ext>
            </a:extLst>
          </p:cNvPr>
          <p:cNvSpPr>
            <a:spLocks noGrp="1"/>
          </p:cNvSpPr>
          <p:nvPr>
            <p:ph type="title"/>
          </p:nvPr>
        </p:nvSpPr>
        <p:spPr>
          <a:xfrm>
            <a:off x="457200" y="130622"/>
            <a:ext cx="6347048" cy="634082"/>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172940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
        <p:nvSpPr>
          <p:cNvPr id="10" name="Title 1">
            <a:extLst>
              <a:ext uri="{FF2B5EF4-FFF2-40B4-BE49-F238E27FC236}">
                <a16:creationId xmlns:a16="http://schemas.microsoft.com/office/drawing/2014/main" id="{340DB9AD-DBFE-864D-ADA9-18B1C899965D}"/>
              </a:ext>
            </a:extLst>
          </p:cNvPr>
          <p:cNvSpPr>
            <a:spLocks noGrp="1"/>
          </p:cNvSpPr>
          <p:nvPr>
            <p:ph type="title"/>
          </p:nvPr>
        </p:nvSpPr>
        <p:spPr>
          <a:xfrm>
            <a:off x="457200" y="130622"/>
            <a:ext cx="6347048" cy="634082"/>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652609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6347048" cy="634082"/>
          </a:xfrm>
          <a:prstGeom prst="rect">
            <a:avLst/>
          </a:prstGeo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F0E7A2AA-100F-4D4D-8C65-3354E468C038}" type="datetimeFigureOut">
              <a:rPr lang="en-GB" smtClean="0"/>
              <a:t>22/05/2018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566112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49644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856309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705255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946282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1">
            <a:extLst>
              <a:ext uri="{FF2B5EF4-FFF2-40B4-BE49-F238E27FC236}">
                <a16:creationId xmlns:a16="http://schemas.microsoft.com/office/drawing/2014/main" id="{E42B79A0-AC8B-EC45-933B-B72C4E111F31}"/>
              </a:ext>
            </a:extLst>
          </p:cNvPr>
          <p:cNvSpPr>
            <a:spLocks noGrp="1"/>
          </p:cNvSpPr>
          <p:nvPr>
            <p:ph type="title"/>
          </p:nvPr>
        </p:nvSpPr>
        <p:spPr>
          <a:xfrm>
            <a:off x="457200" y="130622"/>
            <a:ext cx="6347048" cy="634082"/>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696958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792464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814779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43AC9CE3-AC9E-DA4E-A028-04E755003066}"/>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44044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251712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
        <p:nvSpPr>
          <p:cNvPr id="8" name="Title Placeholder 1">
            <a:extLst>
              <a:ext uri="{FF2B5EF4-FFF2-40B4-BE49-F238E27FC236}">
                <a16:creationId xmlns:a16="http://schemas.microsoft.com/office/drawing/2014/main" id="{9D547BF5-62A4-6B4D-A54A-5EAA23D7DCB5}"/>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733426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
        <p:nvSpPr>
          <p:cNvPr id="10" name="Title Placeholder 1">
            <a:extLst>
              <a:ext uri="{FF2B5EF4-FFF2-40B4-BE49-F238E27FC236}">
                <a16:creationId xmlns:a16="http://schemas.microsoft.com/office/drawing/2014/main" id="{15F819E4-A2BC-6349-A398-68A1017C1A37}"/>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372036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22/05/2018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
        <p:nvSpPr>
          <p:cNvPr id="6" name="Title Placeholder 1">
            <a:extLst>
              <a:ext uri="{FF2B5EF4-FFF2-40B4-BE49-F238E27FC236}">
                <a16:creationId xmlns:a16="http://schemas.microsoft.com/office/drawing/2014/main" id="{20C51D3F-ABC7-264A-A397-F5FC902AB9C3}"/>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906064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831613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561321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262850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4187793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E7424BA8-E499-E844-B6B1-5C6A0C357039}"/>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744224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647529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07486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ED419508-A173-9D46-9CD2-C5ECB157BA54}"/>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3485314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296709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
        <p:nvSpPr>
          <p:cNvPr id="8" name="Title Placeholder 1">
            <a:extLst>
              <a:ext uri="{FF2B5EF4-FFF2-40B4-BE49-F238E27FC236}">
                <a16:creationId xmlns:a16="http://schemas.microsoft.com/office/drawing/2014/main" id="{CE9FF6A0-6228-324B-840E-2820A5B8A6DC}"/>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433454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
        <p:nvSpPr>
          <p:cNvPr id="10" name="Title Placeholder 1">
            <a:extLst>
              <a:ext uri="{FF2B5EF4-FFF2-40B4-BE49-F238E27FC236}">
                <a16:creationId xmlns:a16="http://schemas.microsoft.com/office/drawing/2014/main" id="{48EFAB1B-4E0B-0548-B432-C48A2A0CBC9F}"/>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7422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923876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6347048" cy="634082"/>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E7A2AA-100F-4D4D-8C65-3354E468C038}" type="datetimeFigureOut">
              <a:rPr lang="en-GB" smtClean="0"/>
              <a:t>22/05/2018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661717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5402592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701025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123403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3DBFCBFC-4D57-BC48-BE4B-1B1915EC4BB5}"/>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791169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475834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982885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9752" y="130622"/>
            <a:ext cx="6347048" cy="63408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110741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912969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
        <p:nvSpPr>
          <p:cNvPr id="8" name="Title Placeholder 1">
            <a:extLst>
              <a:ext uri="{FF2B5EF4-FFF2-40B4-BE49-F238E27FC236}">
                <a16:creationId xmlns:a16="http://schemas.microsoft.com/office/drawing/2014/main" id="{6BCAAE72-D2C9-9842-BD78-156687FFCFEF}"/>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89647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309111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
        <p:nvSpPr>
          <p:cNvPr id="10" name="Title Placeholder 1">
            <a:extLst>
              <a:ext uri="{FF2B5EF4-FFF2-40B4-BE49-F238E27FC236}">
                <a16:creationId xmlns:a16="http://schemas.microsoft.com/office/drawing/2014/main" id="{C8223B14-1318-0148-A566-C1188B1B5923}"/>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4851720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22/05/2018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
        <p:nvSpPr>
          <p:cNvPr id="6" name="Title Placeholder 1">
            <a:extLst>
              <a:ext uri="{FF2B5EF4-FFF2-40B4-BE49-F238E27FC236}">
                <a16:creationId xmlns:a16="http://schemas.microsoft.com/office/drawing/2014/main" id="{8F63CA9D-8328-F14D-B9D9-98F0E6D2A550}"/>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5178659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4479019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124242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4094908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89A2DB7C-6579-E342-88D6-8C38618E0A25}"/>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917557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522696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018190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6E0FFB2F-C7E7-3146-BE77-B60A9C23EE28}"/>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8504564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346795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E7A2AA-100F-4D4D-8C65-3354E468C038}" type="datetimeFigureOut">
              <a:rPr lang="en-GB" smtClean="0"/>
              <a:t>22/05/2018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511255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
        <p:nvSpPr>
          <p:cNvPr id="8" name="Title Placeholder 1">
            <a:extLst>
              <a:ext uri="{FF2B5EF4-FFF2-40B4-BE49-F238E27FC236}">
                <a16:creationId xmlns:a16="http://schemas.microsoft.com/office/drawing/2014/main" id="{06037518-70D6-EA48-9F54-EE7E2358E490}"/>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5890673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
        <p:nvSpPr>
          <p:cNvPr id="10" name="Title Placeholder 1">
            <a:extLst>
              <a:ext uri="{FF2B5EF4-FFF2-40B4-BE49-F238E27FC236}">
                <a16:creationId xmlns:a16="http://schemas.microsoft.com/office/drawing/2014/main" id="{FE115BB4-6B0E-2A4D-BDEB-0FAA980D84C1}"/>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994411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22/05/2018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
        <p:nvSpPr>
          <p:cNvPr id="6" name="Title Placeholder 1">
            <a:extLst>
              <a:ext uri="{FF2B5EF4-FFF2-40B4-BE49-F238E27FC236}">
                <a16:creationId xmlns:a16="http://schemas.microsoft.com/office/drawing/2014/main" id="{1BEB1937-35D7-9243-B8AE-E578326811A9}"/>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265333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760820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8837126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0043799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5CEBCA2A-72EA-C64A-AB81-AAE35B630B53}"/>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612553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2528342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40437374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6DD0DF87-7525-7F48-8C09-5914CB62FA75}"/>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18456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676860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9920276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
        <p:nvSpPr>
          <p:cNvPr id="8" name="Title Placeholder 1">
            <a:extLst>
              <a:ext uri="{FF2B5EF4-FFF2-40B4-BE49-F238E27FC236}">
                <a16:creationId xmlns:a16="http://schemas.microsoft.com/office/drawing/2014/main" id="{87F0AD9A-D6AB-F947-9DA3-90283F8B0205}"/>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3906465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
        <p:nvSpPr>
          <p:cNvPr id="10" name="Title Placeholder 1">
            <a:extLst>
              <a:ext uri="{FF2B5EF4-FFF2-40B4-BE49-F238E27FC236}">
                <a16:creationId xmlns:a16="http://schemas.microsoft.com/office/drawing/2014/main" id="{9BD23A9D-77F7-8F4C-8EF1-ECA88FAAA46A}"/>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7160724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22/05/2018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
        <p:nvSpPr>
          <p:cNvPr id="6" name="Title Placeholder 1">
            <a:extLst>
              <a:ext uri="{FF2B5EF4-FFF2-40B4-BE49-F238E27FC236}">
                <a16:creationId xmlns:a16="http://schemas.microsoft.com/office/drawing/2014/main" id="{30D6F584-40F9-BE4D-A8E9-ED82E3FDE684}"/>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3043213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3091913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8208918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6685294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
        <p:nvSpPr>
          <p:cNvPr id="7" name="Title Placeholder 1">
            <a:extLst>
              <a:ext uri="{FF2B5EF4-FFF2-40B4-BE49-F238E27FC236}">
                <a16:creationId xmlns:a16="http://schemas.microsoft.com/office/drawing/2014/main" id="{E7156DE6-388B-6D48-8FE3-DE904A8B1DE2}"/>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9402840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43917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44439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433618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2607402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2028631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4095513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523245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E7A2AA-100F-4D4D-8C65-3354E468C038}" type="datetimeFigureOut">
              <a:rPr lang="en-GB" smtClean="0"/>
              <a:t>22/05/2018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825084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8212060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311675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2854727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266072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168046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a:p>
        </p:txBody>
      </p:sp>
    </p:spTree>
    <p:extLst>
      <p:ext uri="{BB962C8B-B14F-4D97-AF65-F5344CB8AC3E}">
        <p14:creationId xmlns:p14="http://schemas.microsoft.com/office/powerpoint/2010/main" val="38724248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13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3.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3.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4.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90.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36512" y="2523"/>
            <a:ext cx="9144000" cy="906197"/>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 name="Title Placeholder 1"/>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22/05/2018</a:t>
            </a:fld>
            <a:endParaRPr lang="en-GB"/>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6237312"/>
            <a:ext cx="9144000" cy="0"/>
          </a:xfrm>
          <a:prstGeom prst="line">
            <a:avLst/>
          </a:prstGeom>
          <a:ln w="28575">
            <a:solidFill>
              <a:srgbClr val="003E7E">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pic>
        <p:nvPicPr>
          <p:cNvPr id="14" name="Picture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201725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2" r:id="rId12"/>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2523"/>
            <a:ext cx="9144000" cy="906197"/>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22/05/2018</a:t>
            </a:fld>
            <a:endParaRPr lang="en-GB"/>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6237312"/>
            <a:ext cx="9144000" cy="0"/>
          </a:xfrm>
          <a:prstGeom prst="line">
            <a:avLst/>
          </a:prstGeom>
          <a:ln w="28575">
            <a:solidFill>
              <a:srgbClr val="EC008C">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sp>
        <p:nvSpPr>
          <p:cNvPr id="13" name="Title Placeholder 1">
            <a:extLst>
              <a:ext uri="{FF2B5EF4-FFF2-40B4-BE49-F238E27FC236}">
                <a16:creationId xmlns:a16="http://schemas.microsoft.com/office/drawing/2014/main" id="{37A33962-31B9-184C-BD8B-ADFA5BB805A8}"/>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4EDD302A-63C3-944B-AAFF-6530E59D96D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835570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2523"/>
            <a:ext cx="9144000" cy="906197"/>
          </a:xfrm>
          <a:prstGeom prst="rect">
            <a:avLst/>
          </a:prstGeom>
          <a:solidFill>
            <a:srgbClr val="F89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22/05/2018</a:t>
            </a:fld>
            <a:endParaRPr lang="en-GB"/>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6237312"/>
            <a:ext cx="9144000" cy="0"/>
          </a:xfrm>
          <a:prstGeom prst="line">
            <a:avLst/>
          </a:prstGeom>
          <a:ln w="28575">
            <a:solidFill>
              <a:srgbClr val="F89828">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sp>
        <p:nvSpPr>
          <p:cNvPr id="13" name="Title Placeholder 1">
            <a:extLst>
              <a:ext uri="{FF2B5EF4-FFF2-40B4-BE49-F238E27FC236}">
                <a16:creationId xmlns:a16="http://schemas.microsoft.com/office/drawing/2014/main" id="{164394F4-DFE7-754E-ADBF-0FE58C818C9C}"/>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7DE98F10-E7A4-8B49-8C61-1AC87F96A5E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2398987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2523"/>
            <a:ext cx="9144000" cy="906197"/>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22/05/2018</a:t>
            </a:fld>
            <a:endParaRPr lang="en-GB"/>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6237312"/>
            <a:ext cx="9144000" cy="0"/>
          </a:xfrm>
          <a:prstGeom prst="line">
            <a:avLst/>
          </a:prstGeom>
          <a:ln w="28575">
            <a:solidFill>
              <a:srgbClr val="E31937">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sp>
        <p:nvSpPr>
          <p:cNvPr id="13" name="Title Placeholder 1">
            <a:extLst>
              <a:ext uri="{FF2B5EF4-FFF2-40B4-BE49-F238E27FC236}">
                <a16:creationId xmlns:a16="http://schemas.microsoft.com/office/drawing/2014/main" id="{B9DC2AC7-4D28-DA40-8AC6-A10F788F268D}"/>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9F9262BF-2F0C-1A48-92AD-BB7A243B1FC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40507522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2523"/>
            <a:ext cx="9144000" cy="906197"/>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22/05/2018</a:t>
            </a:fld>
            <a:endParaRPr lang="en-GB"/>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6237312"/>
            <a:ext cx="9144000" cy="0"/>
          </a:xfrm>
          <a:prstGeom prst="line">
            <a:avLst/>
          </a:prstGeom>
          <a:ln w="28575">
            <a:solidFill>
              <a:srgbClr val="8CC63F">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sp>
        <p:nvSpPr>
          <p:cNvPr id="13" name="Title Placeholder 1">
            <a:extLst>
              <a:ext uri="{FF2B5EF4-FFF2-40B4-BE49-F238E27FC236}">
                <a16:creationId xmlns:a16="http://schemas.microsoft.com/office/drawing/2014/main" id="{04292A9C-DC1B-AF43-A10A-6B40029D3C07}"/>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21DE3A34-C299-5847-99A9-AD123FD88BA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30825183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2523"/>
            <a:ext cx="9144000" cy="90619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22/05/2018</a:t>
            </a:fld>
            <a:endParaRPr lang="en-GB"/>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6237312"/>
            <a:ext cx="9144000" cy="0"/>
          </a:xfrm>
          <a:prstGeom prst="line">
            <a:avLst/>
          </a:prstGeom>
          <a:ln w="28575">
            <a:solidFill>
              <a:srgbClr val="00AEEF">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sp>
        <p:nvSpPr>
          <p:cNvPr id="13" name="Title Placeholder 1">
            <a:extLst>
              <a:ext uri="{FF2B5EF4-FFF2-40B4-BE49-F238E27FC236}">
                <a16:creationId xmlns:a16="http://schemas.microsoft.com/office/drawing/2014/main" id="{BE739F6E-8D2B-9345-B065-FF86CA75F7DF}"/>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7B0F6F04-4E06-DC49-A751-BD43DFF69C1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4946248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2523"/>
            <a:ext cx="9144000" cy="906197"/>
          </a:xfrm>
          <a:prstGeom prst="rect">
            <a:avLst/>
          </a:prstGeom>
          <a:solidFill>
            <a:srgbClr val="52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22/05/2018</a:t>
            </a:fld>
            <a:endParaRPr lang="en-GB"/>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6237312"/>
            <a:ext cx="9144000" cy="0"/>
          </a:xfrm>
          <a:prstGeom prst="line">
            <a:avLst/>
          </a:prstGeom>
          <a:ln w="28575">
            <a:solidFill>
              <a:srgbClr val="5261AC">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sp>
        <p:nvSpPr>
          <p:cNvPr id="13" name="Title Placeholder 1">
            <a:extLst>
              <a:ext uri="{FF2B5EF4-FFF2-40B4-BE49-F238E27FC236}">
                <a16:creationId xmlns:a16="http://schemas.microsoft.com/office/drawing/2014/main" id="{248DFBBD-80D4-9746-B9EB-AE4EEC06F440}"/>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FD7372EE-0E6E-6B4A-803A-EDA5D2B07C2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40203776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2523"/>
            <a:ext cx="9144000" cy="906197"/>
          </a:xfrm>
          <a:prstGeom prst="rect">
            <a:avLst/>
          </a:prstGeom>
          <a:solidFill>
            <a:srgbClr val="EBE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 name="Title Placeholder 1"/>
          <p:cNvSpPr>
            <a:spLocks noGrp="1"/>
          </p:cNvSpPr>
          <p:nvPr>
            <p:ph type="title"/>
          </p:nvPr>
        </p:nvSpPr>
        <p:spPr>
          <a:xfrm>
            <a:off x="467544"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22/05/2018</a:t>
            </a:fld>
            <a:endParaRPr lang="en-GB"/>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0" y="6237312"/>
            <a:ext cx="9144000" cy="0"/>
          </a:xfrm>
          <a:prstGeom prst="line">
            <a:avLst/>
          </a:prstGeom>
          <a:ln w="28575">
            <a:solidFill>
              <a:srgbClr val="EBE729">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3895" y="198221"/>
            <a:ext cx="1512561" cy="514800"/>
          </a:xfrm>
          <a:prstGeom prst="rect">
            <a:avLst/>
          </a:prstGeom>
        </p:spPr>
      </p:pic>
    </p:spTree>
    <p:extLst>
      <p:ext uri="{BB962C8B-B14F-4D97-AF65-F5344CB8AC3E}">
        <p14:creationId xmlns:p14="http://schemas.microsoft.com/office/powerpoint/2010/main" val="20377755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091A471-E658-364A-91A6-89B1DDE2885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3323514D-9423-474A-9F2C-8F5A90B374D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A72D7EF8-2E7B-6546-B104-464F791C8BF4}"/>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26438D0-A28F-C442-A6F2-942F4930B31C}" type="datetimeFigureOut">
              <a:rPr lang="en-US" smtClean="0"/>
              <a:t>5/22/2018</a:t>
            </a:fld>
            <a:endParaRPr lang="en-US"/>
          </a:p>
        </p:txBody>
      </p:sp>
      <p:sp>
        <p:nvSpPr>
          <p:cNvPr id="10" name="Footer Placeholder 4">
            <a:extLst>
              <a:ext uri="{FF2B5EF4-FFF2-40B4-BE49-F238E27FC236}">
                <a16:creationId xmlns:a16="http://schemas.microsoft.com/office/drawing/2014/main" id="{590BC487-91A2-374D-B254-A1082ADD2A4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1" name="Slide Number Placeholder 5">
            <a:extLst>
              <a:ext uri="{FF2B5EF4-FFF2-40B4-BE49-F238E27FC236}">
                <a16:creationId xmlns:a16="http://schemas.microsoft.com/office/drawing/2014/main" id="{81D9233F-4730-AB4D-BDF0-DC6C68EA869D}"/>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35532E6-B991-9F43-B380-07AC97AFE3F4}" type="slidenum">
              <a:rPr lang="en-US" smtClean="0"/>
              <a:t>‹#›</a:t>
            </a:fld>
            <a:endParaRPr lang="en-US"/>
          </a:p>
        </p:txBody>
      </p:sp>
      <p:pic>
        <p:nvPicPr>
          <p:cNvPr id="12" name="Picture 11">
            <a:extLst>
              <a:ext uri="{FF2B5EF4-FFF2-40B4-BE49-F238E27FC236}">
                <a16:creationId xmlns:a16="http://schemas.microsoft.com/office/drawing/2014/main" id="{3F24A75E-D9E2-D240-8CD2-513E9BE8D7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9147600" cy="5149761"/>
          </a:xfrm>
          <a:prstGeom prst="rect">
            <a:avLst/>
          </a:prstGeom>
        </p:spPr>
      </p:pic>
      <p:pic>
        <p:nvPicPr>
          <p:cNvPr id="13" name="Picture 12">
            <a:extLst>
              <a:ext uri="{FF2B5EF4-FFF2-40B4-BE49-F238E27FC236}">
                <a16:creationId xmlns:a16="http://schemas.microsoft.com/office/drawing/2014/main" id="{84390D60-2BB2-2E4E-B8E8-36B01B0A02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927690"/>
            <a:ext cx="1247226" cy="1717334"/>
          </a:xfrm>
          <a:prstGeom prst="rect">
            <a:avLst/>
          </a:prstGeom>
        </p:spPr>
      </p:pic>
      <p:pic>
        <p:nvPicPr>
          <p:cNvPr id="14" name="Picture 13">
            <a:extLst>
              <a:ext uri="{FF2B5EF4-FFF2-40B4-BE49-F238E27FC236}">
                <a16:creationId xmlns:a16="http://schemas.microsoft.com/office/drawing/2014/main" id="{7FE11AD4-BB94-0B4B-9B97-F0F7FDFAFB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24128" y="1916832"/>
            <a:ext cx="1065370" cy="1728192"/>
          </a:xfrm>
          <a:prstGeom prst="rect">
            <a:avLst/>
          </a:prstGeom>
        </p:spPr>
      </p:pic>
      <p:pic>
        <p:nvPicPr>
          <p:cNvPr id="15" name="Picture 14">
            <a:extLst>
              <a:ext uri="{FF2B5EF4-FFF2-40B4-BE49-F238E27FC236}">
                <a16:creationId xmlns:a16="http://schemas.microsoft.com/office/drawing/2014/main" id="{308705DB-A65C-1543-A087-9D51D189B5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528" y="2006881"/>
            <a:ext cx="2463800" cy="1511300"/>
          </a:xfrm>
          <a:prstGeom prst="rect">
            <a:avLst/>
          </a:prstGeom>
        </p:spPr>
      </p:pic>
      <p:sp>
        <p:nvSpPr>
          <p:cNvPr id="16" name="Rectangle 15">
            <a:extLst>
              <a:ext uri="{FF2B5EF4-FFF2-40B4-BE49-F238E27FC236}">
                <a16:creationId xmlns:a16="http://schemas.microsoft.com/office/drawing/2014/main" id="{ABB86C5E-EDE6-CF4A-A0CE-A2F052CE9C10}"/>
              </a:ext>
            </a:extLst>
          </p:cNvPr>
          <p:cNvSpPr/>
          <p:nvPr userDrawn="1"/>
        </p:nvSpPr>
        <p:spPr>
          <a:xfrm>
            <a:off x="0" y="3579359"/>
            <a:ext cx="9144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Uni-of-the-year.png">
            <a:extLst>
              <a:ext uri="{FF2B5EF4-FFF2-40B4-BE49-F238E27FC236}">
                <a16:creationId xmlns:a16="http://schemas.microsoft.com/office/drawing/2014/main" id="{776444D7-42B1-AF44-954A-89367773500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23728" y="4509120"/>
            <a:ext cx="1864166" cy="1224136"/>
          </a:xfrm>
          <a:prstGeom prst="rect">
            <a:avLst/>
          </a:prstGeom>
        </p:spPr>
      </p:pic>
      <p:pic>
        <p:nvPicPr>
          <p:cNvPr id="18" name="Picture 17">
            <a:extLst>
              <a:ext uri="{FF2B5EF4-FFF2-40B4-BE49-F238E27FC236}">
                <a16:creationId xmlns:a16="http://schemas.microsoft.com/office/drawing/2014/main" id="{15EAF08D-62EA-C04D-A4BA-CA0613D9D2F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792" y="2258765"/>
            <a:ext cx="1840264" cy="954211"/>
          </a:xfrm>
          <a:prstGeom prst="rect">
            <a:avLst/>
          </a:prstGeom>
        </p:spPr>
      </p:pic>
      <p:pic>
        <p:nvPicPr>
          <p:cNvPr id="19" name="Picture 18">
            <a:extLst>
              <a:ext uri="{FF2B5EF4-FFF2-40B4-BE49-F238E27FC236}">
                <a16:creationId xmlns:a16="http://schemas.microsoft.com/office/drawing/2014/main" id="{814B85B6-E86D-C74F-8549-7429102843E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932040" y="4532672"/>
            <a:ext cx="1807441" cy="1128576"/>
          </a:xfrm>
          <a:prstGeom prst="rect">
            <a:avLst/>
          </a:prstGeom>
        </p:spPr>
      </p:pic>
    </p:spTree>
    <p:extLst>
      <p:ext uri="{BB962C8B-B14F-4D97-AF65-F5344CB8AC3E}">
        <p14:creationId xmlns:p14="http://schemas.microsoft.com/office/powerpoint/2010/main" val="2363746972"/>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nnovativelibraries.org.uk/"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c.s.parker@hud.ac.uk"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hyperlink" Target="https://staff.hud.ac.uk/portal/informationforresearchers/openaces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osc.cam.ac.uk/open-access/faq-about-open-access/open-access-glossar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The Game of Open Access – making mandates more memorable</a:t>
            </a:r>
            <a:endParaRPr lang="en-GB" dirty="0"/>
          </a:p>
        </p:txBody>
      </p:sp>
      <p:sp>
        <p:nvSpPr>
          <p:cNvPr id="7" name="Subtitle 6"/>
          <p:cNvSpPr>
            <a:spLocks noGrp="1"/>
          </p:cNvSpPr>
          <p:nvPr>
            <p:ph type="subTitle" idx="1"/>
          </p:nvPr>
        </p:nvSpPr>
        <p:spPr>
          <a:xfrm>
            <a:off x="-324544" y="3569444"/>
            <a:ext cx="6400800" cy="1752600"/>
          </a:xfrm>
        </p:spPr>
        <p:txBody>
          <a:bodyPr>
            <a:normAutofit fontScale="77500" lnSpcReduction="20000"/>
          </a:bodyPr>
          <a:lstStyle/>
          <a:p>
            <a:r>
              <a:rPr lang="en-GB" sz="2400" dirty="0" smtClean="0">
                <a:solidFill>
                  <a:srgbClr val="0070C0"/>
                </a:solidFill>
              </a:rPr>
              <a:t>Catherine Parker</a:t>
            </a:r>
          </a:p>
          <a:p>
            <a:r>
              <a:rPr lang="en-GB" sz="2400" dirty="0" smtClean="0"/>
              <a:t>Collections &amp; Scholarly Communications </a:t>
            </a:r>
          </a:p>
          <a:p>
            <a:r>
              <a:rPr lang="en-GB" sz="2400" dirty="0" smtClean="0"/>
              <a:t>Librarian</a:t>
            </a:r>
          </a:p>
          <a:p>
            <a:r>
              <a:rPr lang="en-GB" dirty="0" smtClean="0">
                <a:solidFill>
                  <a:srgbClr val="0070C0"/>
                </a:solidFill>
              </a:rPr>
              <a:t>@</a:t>
            </a:r>
            <a:r>
              <a:rPr lang="en-GB" dirty="0" err="1" smtClean="0">
                <a:solidFill>
                  <a:srgbClr val="0070C0"/>
                </a:solidFill>
              </a:rPr>
              <a:t>ScholComsLib</a:t>
            </a:r>
            <a:endParaRPr lang="en-GB" dirty="0" smtClean="0">
              <a:solidFill>
                <a:srgbClr val="0070C0"/>
              </a:solidFill>
            </a:endParaRPr>
          </a:p>
          <a:p>
            <a:r>
              <a:rPr lang="en-GB" dirty="0" smtClean="0">
                <a:solidFill>
                  <a:srgbClr val="0070C0"/>
                </a:solidFill>
              </a:rPr>
              <a:t>DARTS6 May 2018</a:t>
            </a:r>
          </a:p>
          <a:p>
            <a:endParaRPr lang="en-GB"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924944"/>
            <a:ext cx="3600400" cy="2736304"/>
          </a:xfrm>
          <a:prstGeom prst="rect">
            <a:avLst/>
          </a:prstGeom>
        </p:spPr>
      </p:pic>
      <p:pic>
        <p:nvPicPr>
          <p:cNvPr id="10" name="Picture 9"/>
          <p:cNvPicPr>
            <a:picLocks noChangeAspect="1"/>
          </p:cNvPicPr>
          <p:nvPr/>
        </p:nvPicPr>
        <p:blipFill>
          <a:blip r:embed="rId4"/>
          <a:stretch>
            <a:fillRect/>
          </a:stretch>
        </p:blipFill>
        <p:spPr>
          <a:xfrm>
            <a:off x="429444" y="4149080"/>
            <a:ext cx="1296144" cy="1008112"/>
          </a:xfrm>
          <a:prstGeom prst="rect">
            <a:avLst/>
          </a:prstGeom>
        </p:spPr>
      </p:pic>
    </p:spTree>
    <p:extLst>
      <p:ext uri="{BB962C8B-B14F-4D97-AF65-F5344CB8AC3E}">
        <p14:creationId xmlns:p14="http://schemas.microsoft.com/office/powerpoint/2010/main" val="1738888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on engagement &amp; publicity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052513"/>
            <a:ext cx="8712968" cy="5040783"/>
          </a:xfrm>
        </p:spPr>
      </p:pic>
    </p:spTree>
    <p:extLst>
      <p:ext uri="{BB962C8B-B14F-4D97-AF65-F5344CB8AC3E}">
        <p14:creationId xmlns:p14="http://schemas.microsoft.com/office/powerpoint/2010/main" val="4122692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Game of Open Access</a:t>
            </a:r>
            <a:endParaRPr lang="en-GB" dirty="0"/>
          </a:p>
        </p:txBody>
      </p:sp>
      <p:sp>
        <p:nvSpPr>
          <p:cNvPr id="3" name="Content Placeholder 2"/>
          <p:cNvSpPr>
            <a:spLocks noGrp="1"/>
          </p:cNvSpPr>
          <p:nvPr>
            <p:ph idx="1"/>
          </p:nvPr>
        </p:nvSpPr>
        <p:spPr>
          <a:xfrm>
            <a:off x="457200" y="1052736"/>
            <a:ext cx="8229600" cy="5040560"/>
          </a:xfrm>
        </p:spPr>
        <p:txBody>
          <a:bodyPr/>
          <a:lstStyle/>
          <a:p>
            <a:pPr marL="0" indent="0">
              <a:buNone/>
            </a:pPr>
            <a:endParaRPr lang="en-GB" sz="2700" dirty="0" smtClean="0"/>
          </a:p>
          <a:p>
            <a:r>
              <a:rPr lang="en-GB" sz="2700" dirty="0" smtClean="0"/>
              <a:t>Why?</a:t>
            </a:r>
            <a:endParaRPr lang="en-GB" sz="2700" dirty="0"/>
          </a:p>
          <a:p>
            <a:r>
              <a:rPr lang="en-GB" sz="2700" dirty="0" smtClean="0"/>
              <a:t>Who?</a:t>
            </a:r>
            <a:endParaRPr lang="en-GB" sz="2700" dirty="0"/>
          </a:p>
          <a:p>
            <a:r>
              <a:rPr lang="en-GB" sz="2700" dirty="0" smtClean="0"/>
              <a:t>How?</a:t>
            </a:r>
          </a:p>
          <a:p>
            <a:r>
              <a:rPr lang="en-GB" sz="2700" dirty="0" smtClean="0"/>
              <a:t>When?</a:t>
            </a:r>
            <a:endParaRPr lang="en-GB" sz="2700" dirty="0"/>
          </a:p>
          <a:p>
            <a:r>
              <a:rPr lang="en-GB" sz="2700" dirty="0"/>
              <a:t>So what?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1061120"/>
            <a:ext cx="5417716" cy="3832964"/>
          </a:xfrm>
          <a:prstGeom prst="rect">
            <a:avLst/>
          </a:prstGeom>
        </p:spPr>
      </p:pic>
      <p:sp>
        <p:nvSpPr>
          <p:cNvPr id="5" name="Rectangle 4"/>
          <p:cNvSpPr/>
          <p:nvPr/>
        </p:nvSpPr>
        <p:spPr>
          <a:xfrm>
            <a:off x="3275856" y="5358581"/>
            <a:ext cx="4392488" cy="369332"/>
          </a:xfrm>
          <a:prstGeom prst="rect">
            <a:avLst/>
          </a:prstGeom>
        </p:spPr>
        <p:txBody>
          <a:bodyPr wrap="square">
            <a:spAutoFit/>
          </a:bodyPr>
          <a:lstStyle/>
          <a:p>
            <a:r>
              <a:rPr lang="en-GB" b="1" dirty="0"/>
              <a:t>http://</a:t>
            </a:r>
            <a:r>
              <a:rPr lang="en-GB" b="1" dirty="0" smtClean="0"/>
              <a:t>eprints.hud.ac.uk/id/eprint/33874/</a:t>
            </a:r>
            <a:endParaRPr lang="en-GB" b="1" dirty="0"/>
          </a:p>
        </p:txBody>
      </p:sp>
    </p:spTree>
    <p:extLst>
      <p:ext uri="{BB962C8B-B14F-4D97-AF65-F5344CB8AC3E}">
        <p14:creationId xmlns:p14="http://schemas.microsoft.com/office/powerpoint/2010/main" val="2746247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Playful learning</a:t>
            </a:r>
            <a:endParaRPr lang="en-GB" dirty="0"/>
          </a:p>
        </p:txBody>
      </p:sp>
      <p:sp>
        <p:nvSpPr>
          <p:cNvPr id="3" name="Content Placeholder 2"/>
          <p:cNvSpPr>
            <a:spLocks noGrp="1"/>
          </p:cNvSpPr>
          <p:nvPr>
            <p:ph sz="half" idx="2"/>
          </p:nvPr>
        </p:nvSpPr>
        <p:spPr>
          <a:xfrm>
            <a:off x="457200" y="1124744"/>
            <a:ext cx="4040188" cy="4680520"/>
          </a:xfrm>
        </p:spPr>
        <p:txBody>
          <a:bodyPr>
            <a:normAutofit/>
          </a:bodyPr>
          <a:lstStyle/>
          <a:p>
            <a:endParaRPr lang="en-GB" dirty="0" smtClean="0"/>
          </a:p>
          <a:p>
            <a:r>
              <a:rPr lang="en-GB" dirty="0" smtClean="0"/>
              <a:t>To </a:t>
            </a:r>
            <a:r>
              <a:rPr lang="en-GB" dirty="0"/>
              <a:t>engage researchers with the key concepts and tools required to meet Open Access </a:t>
            </a:r>
            <a:r>
              <a:rPr lang="en-GB" dirty="0" smtClean="0"/>
              <a:t>mandates</a:t>
            </a:r>
          </a:p>
          <a:p>
            <a:r>
              <a:rPr lang="en-GB" dirty="0"/>
              <a:t>A</a:t>
            </a:r>
            <a:r>
              <a:rPr lang="en-GB" dirty="0" smtClean="0"/>
              <a:t>ims </a:t>
            </a:r>
            <a:r>
              <a:rPr lang="en-GB" dirty="0"/>
              <a:t>to develop an understanding of the role of Open Access through the initial idea for an article to its acceptance for </a:t>
            </a:r>
            <a:r>
              <a:rPr lang="en-GB" dirty="0" smtClean="0"/>
              <a:t>publication</a:t>
            </a:r>
            <a:endParaRPr lang="en-GB" dirty="0"/>
          </a:p>
        </p:txBody>
      </p:sp>
      <p:sp>
        <p:nvSpPr>
          <p:cNvPr id="6" name="Content Placeholder 5"/>
          <p:cNvSpPr>
            <a:spLocks noGrp="1"/>
          </p:cNvSpPr>
          <p:nvPr>
            <p:ph sz="quarter" idx="4"/>
          </p:nvPr>
        </p:nvSpPr>
        <p:spPr>
          <a:xfrm>
            <a:off x="4644008" y="1563688"/>
            <a:ext cx="4041775" cy="3951288"/>
          </a:xfrm>
        </p:spPr>
        <p:txBody>
          <a:bodyPr>
            <a:normAutofit lnSpcReduction="10000"/>
          </a:bodyPr>
          <a:lstStyle/>
          <a:p>
            <a:r>
              <a:rPr lang="en-GB" dirty="0"/>
              <a:t>Game based </a:t>
            </a:r>
            <a:r>
              <a:rPr lang="en-GB" dirty="0" smtClean="0"/>
              <a:t>learning</a:t>
            </a:r>
          </a:p>
          <a:p>
            <a:r>
              <a:rPr lang="en-GB" dirty="0"/>
              <a:t>Andrew Walsh aka @</a:t>
            </a:r>
            <a:r>
              <a:rPr lang="en-GB" dirty="0" err="1"/>
              <a:t>playbrarian</a:t>
            </a:r>
            <a:r>
              <a:rPr lang="en-GB" dirty="0"/>
              <a:t> (</a:t>
            </a:r>
            <a:r>
              <a:rPr lang="en-GB" dirty="0">
                <a:hlinkClick r:id="rId3"/>
              </a:rPr>
              <a:t>http://innovativelibraries.org.uk/</a:t>
            </a:r>
            <a:r>
              <a:rPr lang="en-GB" dirty="0"/>
              <a:t>)</a:t>
            </a:r>
          </a:p>
          <a:p>
            <a:endParaRPr lang="en-GB" dirty="0"/>
          </a:p>
          <a:p>
            <a:r>
              <a:rPr lang="en-GB" dirty="0"/>
              <a:t>Other examples of games to engage researchers </a:t>
            </a:r>
            <a:r>
              <a:rPr lang="en-GB" dirty="0" smtClean="0"/>
              <a:t>: </a:t>
            </a:r>
            <a:endParaRPr lang="en-GB" dirty="0"/>
          </a:p>
          <a:p>
            <a:pPr marL="400050" lvl="1" indent="0">
              <a:buNone/>
            </a:pPr>
            <a:r>
              <a:rPr lang="en-GB" dirty="0"/>
              <a:t>The Impact! Game</a:t>
            </a:r>
          </a:p>
          <a:p>
            <a:pPr marL="400050" lvl="1" indent="0">
              <a:buNone/>
            </a:pPr>
            <a:r>
              <a:rPr lang="en-GB" dirty="0"/>
              <a:t>The Publishing trap</a:t>
            </a:r>
          </a:p>
          <a:p>
            <a:pPr marL="400050" lvl="1" indent="0">
              <a:buNone/>
            </a:pPr>
            <a:r>
              <a:rPr lang="en-GB" dirty="0"/>
              <a:t>The Copyright game</a:t>
            </a:r>
          </a:p>
          <a:p>
            <a:endParaRPr lang="en-GB" dirty="0"/>
          </a:p>
        </p:txBody>
      </p:sp>
    </p:spTree>
    <p:extLst>
      <p:ext uri="{BB962C8B-B14F-4D97-AF65-F5344CB8AC3E}">
        <p14:creationId xmlns:p14="http://schemas.microsoft.com/office/powerpoint/2010/main" val="2135543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Creative talent</a:t>
            </a:r>
            <a:endParaRPr lang="en-GB" dirty="0"/>
          </a:p>
        </p:txBody>
      </p:sp>
      <p:sp>
        <p:nvSpPr>
          <p:cNvPr id="9" name="Text Placeholder 8"/>
          <p:cNvSpPr>
            <a:spLocks noGrp="1"/>
          </p:cNvSpPr>
          <p:nvPr>
            <p:ph sz="half" idx="2"/>
          </p:nvPr>
        </p:nvSpPr>
        <p:spPr/>
        <p:txBody>
          <a:bodyPr/>
          <a:lstStyle/>
          <a:p>
            <a:endParaRPr lang="en-GB" dirty="0"/>
          </a:p>
          <a:p>
            <a:endParaRPr lang="en-GB" dirty="0"/>
          </a:p>
        </p:txBody>
      </p:sp>
      <p:sp>
        <p:nvSpPr>
          <p:cNvPr id="17" name="Content Placeholder 16"/>
          <p:cNvSpPr>
            <a:spLocks noGrp="1"/>
          </p:cNvSpPr>
          <p:nvPr>
            <p:ph sz="quarter" idx="4"/>
          </p:nvPr>
        </p:nvSpPr>
        <p:spPr>
          <a:xfrm>
            <a:off x="4974258" y="1148038"/>
            <a:ext cx="4041775" cy="3951288"/>
          </a:xfrm>
        </p:spPr>
        <p:txBody>
          <a:bodyPr/>
          <a:lstStyle/>
          <a:p>
            <a:r>
              <a:rPr lang="en-GB" dirty="0"/>
              <a:t>The timescale was quite </a:t>
            </a:r>
            <a:r>
              <a:rPr lang="en-GB" dirty="0" smtClean="0"/>
              <a:t>short (Spring 2017)</a:t>
            </a:r>
          </a:p>
          <a:p>
            <a:r>
              <a:rPr lang="en-GB" dirty="0" smtClean="0"/>
              <a:t>2-3 </a:t>
            </a:r>
            <a:r>
              <a:rPr lang="en-GB" dirty="0"/>
              <a:t>weeks to design the game </a:t>
            </a:r>
            <a:endParaRPr lang="en-GB" dirty="0" smtClean="0"/>
          </a:p>
          <a:p>
            <a:r>
              <a:rPr lang="en-GB" dirty="0" smtClean="0"/>
              <a:t>Graphic design magic</a:t>
            </a:r>
          </a:p>
          <a:p>
            <a:r>
              <a:rPr lang="en-GB" dirty="0" smtClean="0"/>
              <a:t>Play testing</a:t>
            </a:r>
          </a:p>
          <a:p>
            <a:r>
              <a:rPr lang="en-GB" dirty="0" smtClean="0"/>
              <a:t>Tweaking</a:t>
            </a:r>
          </a:p>
          <a:p>
            <a:r>
              <a:rPr lang="en-GB" dirty="0" smtClean="0"/>
              <a:t>CLS Showcase  (June 2017)</a:t>
            </a:r>
          </a:p>
          <a:p>
            <a:r>
              <a:rPr lang="en-GB" dirty="0" smtClean="0"/>
              <a:t>Further tweaking</a:t>
            </a:r>
            <a:endParaRPr lang="en-GB" dirty="0"/>
          </a:p>
        </p:txBody>
      </p:sp>
      <p:sp>
        <p:nvSpPr>
          <p:cNvPr id="7" name="AutoShape 2" descr="CLS showcase 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2" descr="Image result for mike spiki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710" y="2854050"/>
            <a:ext cx="2304256" cy="24482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Kate McGuinn's pictur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7019" y="1775530"/>
            <a:ext cx="2871319" cy="20882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7"/>
          <p:cNvSpPr txBox="1">
            <a:spLocks/>
          </p:cNvSpPr>
          <p:nvPr/>
        </p:nvSpPr>
        <p:spPr>
          <a:xfrm>
            <a:off x="-174971" y="1059104"/>
            <a:ext cx="4041775" cy="639762"/>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Kate </a:t>
            </a:r>
            <a:r>
              <a:rPr lang="en-GB" dirty="0" err="1" smtClean="0"/>
              <a:t>McGuinn</a:t>
            </a:r>
            <a:r>
              <a:rPr lang="en-GB" dirty="0" smtClean="0"/>
              <a:t> – Subject Librarian for Human &amp; Health Sciences</a:t>
            </a:r>
            <a:endParaRPr lang="en-GB" dirty="0"/>
          </a:p>
        </p:txBody>
      </p:sp>
      <p:sp>
        <p:nvSpPr>
          <p:cNvPr id="14" name="Text Placeholder 6"/>
          <p:cNvSpPr txBox="1">
            <a:spLocks/>
          </p:cNvSpPr>
          <p:nvPr/>
        </p:nvSpPr>
        <p:spPr>
          <a:xfrm>
            <a:off x="2681710" y="5482660"/>
            <a:ext cx="2592288" cy="72160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Mike </a:t>
            </a:r>
            <a:r>
              <a:rPr lang="en-GB" dirty="0" err="1" smtClean="0"/>
              <a:t>Spikin</a:t>
            </a:r>
            <a:r>
              <a:rPr lang="en-GB" dirty="0" smtClean="0"/>
              <a:t> </a:t>
            </a:r>
          </a:p>
          <a:p>
            <a:pPr marL="0" indent="0">
              <a:buNone/>
            </a:pPr>
            <a:r>
              <a:rPr lang="en-GB" dirty="0" smtClean="0"/>
              <a:t>Graphic Designer</a:t>
            </a:r>
            <a:endParaRPr lang="en-GB" dirty="0"/>
          </a:p>
        </p:txBody>
      </p:sp>
    </p:spTree>
    <p:extLst>
      <p:ext uri="{BB962C8B-B14F-4D97-AF65-F5344CB8AC3E}">
        <p14:creationId xmlns:p14="http://schemas.microsoft.com/office/powerpoint/2010/main" val="3703390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Adaptations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“The </a:t>
            </a:r>
            <a:r>
              <a:rPr lang="en-GB" dirty="0"/>
              <a:t>only change we made following </a:t>
            </a:r>
            <a:r>
              <a:rPr lang="en-GB" dirty="0" smtClean="0"/>
              <a:t>initial feedback </a:t>
            </a:r>
            <a:r>
              <a:rPr lang="en-GB" dirty="0"/>
              <a:t>was to amend one square </a:t>
            </a:r>
            <a:r>
              <a:rPr lang="en-GB" dirty="0" smtClean="0"/>
              <a:t>from ‘have </a:t>
            </a:r>
            <a:r>
              <a:rPr lang="en-GB" dirty="0"/>
              <a:t>another </a:t>
            </a:r>
            <a:r>
              <a:rPr lang="en-GB" dirty="0" smtClean="0"/>
              <a:t>go’ to ‘move forward </a:t>
            </a:r>
            <a:r>
              <a:rPr lang="en-GB" dirty="0"/>
              <a:t>one </a:t>
            </a:r>
            <a:r>
              <a:rPr lang="en-GB" dirty="0" smtClean="0"/>
              <a:t>space’.</a:t>
            </a:r>
          </a:p>
          <a:p>
            <a:pPr marL="0" indent="0">
              <a:buNone/>
            </a:pPr>
            <a:r>
              <a:rPr lang="en-GB" dirty="0" smtClean="0"/>
              <a:t>If the player </a:t>
            </a:r>
            <a:r>
              <a:rPr lang="en-GB" dirty="0"/>
              <a:t>threw a six on their first go and landed on this square, then threw another high </a:t>
            </a:r>
            <a:r>
              <a:rPr lang="en-GB" dirty="0" smtClean="0"/>
              <a:t>number, they </a:t>
            </a:r>
            <a:r>
              <a:rPr lang="en-GB" dirty="0"/>
              <a:t>ended up half way around the board without having to pick up a card and answer a </a:t>
            </a:r>
            <a:r>
              <a:rPr lang="en-GB" dirty="0" smtClean="0"/>
              <a:t>question!”</a:t>
            </a:r>
            <a:endParaRPr lang="en-GB" dirty="0"/>
          </a:p>
          <a:p>
            <a:pPr marL="0" indent="0">
              <a:buNone/>
            </a:pPr>
            <a:endParaRPr lang="en-GB" dirty="0"/>
          </a:p>
          <a:p>
            <a:endParaRPr lang="en-GB" dirty="0"/>
          </a:p>
        </p:txBody>
      </p:sp>
    </p:spTree>
    <p:extLst>
      <p:ext uri="{BB962C8B-B14F-4D97-AF65-F5344CB8AC3E}">
        <p14:creationId xmlns:p14="http://schemas.microsoft.com/office/powerpoint/2010/main" val="3930436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950888"/>
            <a:ext cx="3647369" cy="5161214"/>
          </a:xfrm>
          <a:prstGeom prst="rect">
            <a:avLst/>
          </a:prstGeom>
        </p:spPr>
      </p:pic>
      <p:sp>
        <p:nvSpPr>
          <p:cNvPr id="5" name="Title 4"/>
          <p:cNvSpPr>
            <a:spLocks noGrp="1"/>
          </p:cNvSpPr>
          <p:nvPr>
            <p:ph type="title"/>
          </p:nvPr>
        </p:nvSpPr>
        <p:spPr/>
        <p:txBody>
          <a:bodyPr/>
          <a:lstStyle/>
          <a:p>
            <a:r>
              <a:rPr lang="en-GB" dirty="0" smtClean="0"/>
              <a:t>When &amp; where</a:t>
            </a:r>
            <a:endParaRPr lang="en-GB" dirty="0"/>
          </a:p>
        </p:txBody>
      </p:sp>
      <p:pic>
        <p:nvPicPr>
          <p:cNvPr id="7" name="Content Placeholder 6"/>
          <p:cNvPicPr>
            <a:picLocks noGrp="1" noChangeAspect="1"/>
          </p:cNvPicPr>
          <p:nvPr>
            <p:ph idx="1"/>
          </p:nvPr>
        </p:nvPicPr>
        <p:blipFill>
          <a:blip r:embed="rId4"/>
          <a:stretch>
            <a:fillRect/>
          </a:stretch>
        </p:blipFill>
        <p:spPr>
          <a:xfrm>
            <a:off x="4968044" y="950888"/>
            <a:ext cx="3672408" cy="5161214"/>
          </a:xfrm>
          <a:prstGeom prst="rect">
            <a:avLst/>
          </a:prstGeom>
        </p:spPr>
      </p:pic>
    </p:spTree>
    <p:extLst>
      <p:ext uri="{BB962C8B-B14F-4D97-AF65-F5344CB8AC3E}">
        <p14:creationId xmlns:p14="http://schemas.microsoft.com/office/powerpoint/2010/main" val="976447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did our researchers say?</a:t>
            </a:r>
            <a:endParaRPr lang="en-GB"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6763" y="2852920"/>
            <a:ext cx="2852500" cy="2694060"/>
          </a:xfrm>
          <a:prstGeom prst="rect">
            <a:avLst/>
          </a:prstGeom>
        </p:spPr>
      </p:pic>
      <p:sp>
        <p:nvSpPr>
          <p:cNvPr id="3" name="Oval Callout 2"/>
          <p:cNvSpPr/>
          <p:nvPr/>
        </p:nvSpPr>
        <p:spPr>
          <a:xfrm>
            <a:off x="6182704" y="2797538"/>
            <a:ext cx="2783541" cy="1379669"/>
          </a:xfrm>
          <a:prstGeom prst="wedgeEllipseCallout">
            <a:avLst>
              <a:gd name="adj1" fmla="val -80701"/>
              <a:gd name="adj2" fmla="val 28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rPr>
              <a:t>I got round the board too quickly because I threw two sixes, therefore didn’t manage to collect many cards</a:t>
            </a:r>
          </a:p>
        </p:txBody>
      </p:sp>
      <p:sp>
        <p:nvSpPr>
          <p:cNvPr id="6" name="Oval Callout 5"/>
          <p:cNvSpPr/>
          <p:nvPr/>
        </p:nvSpPr>
        <p:spPr>
          <a:xfrm>
            <a:off x="3308" y="1716500"/>
            <a:ext cx="3090134" cy="3368684"/>
          </a:xfrm>
          <a:prstGeom prst="wedgeEllipseCallout">
            <a:avLst>
              <a:gd name="adj1" fmla="val 70652"/>
              <a:gd name="adj2" fmla="val 38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rPr>
              <a:t>T</a:t>
            </a:r>
            <a:r>
              <a:rPr lang="en-GB" sz="1350" b="1" dirty="0" smtClean="0">
                <a:solidFill>
                  <a:schemeClr val="tx1"/>
                </a:solidFill>
              </a:rPr>
              <a:t>he </a:t>
            </a:r>
            <a:r>
              <a:rPr lang="en-GB" sz="1350" b="1" dirty="0">
                <a:solidFill>
                  <a:schemeClr val="tx1"/>
                </a:solidFill>
              </a:rPr>
              <a:t>Game of Open Access is an innovative training method that encourages imaginative thinking, it allows participants to reflect on the Open Access </a:t>
            </a:r>
            <a:r>
              <a:rPr lang="en-GB" sz="1350" b="1" dirty="0" smtClean="0">
                <a:solidFill>
                  <a:schemeClr val="tx1"/>
                </a:solidFill>
              </a:rPr>
              <a:t>session </a:t>
            </a:r>
            <a:r>
              <a:rPr lang="en-GB" sz="1350" b="1" dirty="0">
                <a:solidFill>
                  <a:schemeClr val="tx1"/>
                </a:solidFill>
              </a:rPr>
              <a:t>and be able to apply what has been learnt. I was inspired by it usefulness.</a:t>
            </a:r>
          </a:p>
        </p:txBody>
      </p:sp>
      <p:sp>
        <p:nvSpPr>
          <p:cNvPr id="8" name="Oval Callout 7"/>
          <p:cNvSpPr/>
          <p:nvPr/>
        </p:nvSpPr>
        <p:spPr>
          <a:xfrm>
            <a:off x="3933190" y="1095854"/>
            <a:ext cx="2891646" cy="1425915"/>
          </a:xfrm>
          <a:prstGeom prst="wedgeEllipseCallout">
            <a:avLst>
              <a:gd name="adj1" fmla="val -72819"/>
              <a:gd name="adj2" fmla="val 81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rPr>
              <a:t>A</a:t>
            </a:r>
            <a:r>
              <a:rPr lang="en-GB" sz="1350" b="1" dirty="0" smtClean="0">
                <a:solidFill>
                  <a:schemeClr val="tx1"/>
                </a:solidFill>
              </a:rPr>
              <a:t> </a:t>
            </a:r>
            <a:r>
              <a:rPr lang="en-GB" sz="1350" b="1" dirty="0">
                <a:solidFill>
                  <a:schemeClr val="tx1"/>
                </a:solidFill>
              </a:rPr>
              <a:t>fun way to remember the content of Open Access training</a:t>
            </a:r>
          </a:p>
        </p:txBody>
      </p:sp>
      <p:sp>
        <p:nvSpPr>
          <p:cNvPr id="5" name="Oval Callout 4"/>
          <p:cNvSpPr/>
          <p:nvPr/>
        </p:nvSpPr>
        <p:spPr>
          <a:xfrm>
            <a:off x="6172584" y="4653136"/>
            <a:ext cx="2763005" cy="1536700"/>
          </a:xfrm>
          <a:prstGeom prst="wedgeEllipseCallout">
            <a:avLst>
              <a:gd name="adj1" fmla="val -61042"/>
              <a:gd name="adj2" fmla="val -46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b="1" dirty="0" smtClean="0">
                <a:solidFill>
                  <a:schemeClr val="tx1"/>
                </a:solidFill>
              </a:rPr>
              <a:t>Great </a:t>
            </a:r>
            <a:r>
              <a:rPr lang="en-GB" sz="1350" b="1" dirty="0">
                <a:solidFill>
                  <a:schemeClr val="tx1"/>
                </a:solidFill>
              </a:rPr>
              <a:t>opportunity to discuss the insight and understanding about OA with other participants</a:t>
            </a:r>
            <a:endParaRPr lang="en-GB" sz="1350" dirty="0"/>
          </a:p>
        </p:txBody>
      </p:sp>
    </p:spTree>
    <p:extLst>
      <p:ext uri="{BB962C8B-B14F-4D97-AF65-F5344CB8AC3E}">
        <p14:creationId xmlns:p14="http://schemas.microsoft.com/office/powerpoint/2010/main" val="455840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Let’s play</a:t>
            </a:r>
            <a:endParaRPr lang="en-GB"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60740"/>
            <a:ext cx="9144000" cy="8714591"/>
          </a:xfrm>
          <a:prstGeom prst="rect">
            <a:avLst/>
          </a:prstGeom>
        </p:spPr>
      </p:pic>
      <p:pic>
        <p:nvPicPr>
          <p:cNvPr id="9" name="Picture 8"/>
          <p:cNvPicPr>
            <a:picLocks noChangeAspect="1"/>
          </p:cNvPicPr>
          <p:nvPr/>
        </p:nvPicPr>
        <p:blipFill>
          <a:blip r:embed="rId4"/>
          <a:stretch>
            <a:fillRect/>
          </a:stretch>
        </p:blipFill>
        <p:spPr>
          <a:xfrm>
            <a:off x="5652120" y="4238444"/>
            <a:ext cx="1266874" cy="1959181"/>
          </a:xfrm>
          <a:prstGeom prst="rect">
            <a:avLst/>
          </a:prstGeom>
        </p:spPr>
      </p:pic>
      <p:pic>
        <p:nvPicPr>
          <p:cNvPr id="10" name="Picture 9"/>
          <p:cNvPicPr>
            <a:picLocks noChangeAspect="1"/>
          </p:cNvPicPr>
          <p:nvPr/>
        </p:nvPicPr>
        <p:blipFill>
          <a:blip r:embed="rId5"/>
          <a:stretch>
            <a:fillRect/>
          </a:stretch>
        </p:blipFill>
        <p:spPr>
          <a:xfrm>
            <a:off x="251520" y="1129679"/>
            <a:ext cx="2138007" cy="1164407"/>
          </a:xfrm>
          <a:prstGeom prst="rect">
            <a:avLst/>
          </a:prstGeom>
        </p:spPr>
      </p:pic>
      <p:pic>
        <p:nvPicPr>
          <p:cNvPr id="11" name="Picture 10"/>
          <p:cNvPicPr>
            <a:picLocks noChangeAspect="1"/>
          </p:cNvPicPr>
          <p:nvPr/>
        </p:nvPicPr>
        <p:blipFill>
          <a:blip r:embed="rId6"/>
          <a:stretch>
            <a:fillRect/>
          </a:stretch>
        </p:blipFill>
        <p:spPr>
          <a:xfrm>
            <a:off x="6588224" y="1052736"/>
            <a:ext cx="2058641" cy="1208434"/>
          </a:xfrm>
          <a:prstGeom prst="rect">
            <a:avLst/>
          </a:prstGeom>
        </p:spPr>
      </p:pic>
    </p:spTree>
    <p:extLst>
      <p:ext uri="{BB962C8B-B14F-4D97-AF65-F5344CB8AC3E}">
        <p14:creationId xmlns:p14="http://schemas.microsoft.com/office/powerpoint/2010/main" val="11876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plans</a:t>
            </a:r>
            <a:endParaRPr lang="en-GB" dirty="0"/>
          </a:p>
        </p:txBody>
      </p:sp>
      <p:sp>
        <p:nvSpPr>
          <p:cNvPr id="3" name="Content Placeholder 2"/>
          <p:cNvSpPr>
            <a:spLocks noGrp="1"/>
          </p:cNvSpPr>
          <p:nvPr>
            <p:ph idx="1"/>
          </p:nvPr>
        </p:nvSpPr>
        <p:spPr/>
        <p:txBody>
          <a:bodyPr/>
          <a:lstStyle/>
          <a:p>
            <a:endParaRPr lang="en-GB" dirty="0" smtClean="0"/>
          </a:p>
          <a:p>
            <a:r>
              <a:rPr lang="en-GB" dirty="0" smtClean="0"/>
              <a:t>Special editions for Pure &amp; Ref 2021</a:t>
            </a:r>
          </a:p>
          <a:p>
            <a:r>
              <a:rPr lang="en-GB" dirty="0" smtClean="0"/>
              <a:t>Wildcards</a:t>
            </a:r>
          </a:p>
          <a:p>
            <a:r>
              <a:rPr lang="en-GB" dirty="0" smtClean="0"/>
              <a:t>Actual boards!</a:t>
            </a:r>
          </a:p>
          <a:p>
            <a:endParaRPr lang="en-GB" dirty="0"/>
          </a:p>
          <a:p>
            <a:r>
              <a:rPr lang="en-GB" dirty="0" smtClean="0"/>
              <a:t>How else could we improve it?</a:t>
            </a:r>
          </a:p>
        </p:txBody>
      </p:sp>
    </p:spTree>
    <p:extLst>
      <p:ext uri="{BB962C8B-B14F-4D97-AF65-F5344CB8AC3E}">
        <p14:creationId xmlns:p14="http://schemas.microsoft.com/office/powerpoint/2010/main" val="2545941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feedback</a:t>
            </a:r>
            <a:endParaRPr lang="en-GB" dirty="0"/>
          </a:p>
        </p:txBody>
      </p:sp>
      <p:pic>
        <p:nvPicPr>
          <p:cNvPr id="9218" name="Picture 2" descr="Image result for feedback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556792"/>
            <a:ext cx="4320480" cy="394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354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Outline</a:t>
            </a:r>
            <a:endParaRPr lang="en-GB" dirty="0"/>
          </a:p>
        </p:txBody>
      </p:sp>
      <p:pic>
        <p:nvPicPr>
          <p:cNvPr id="4" name="Content Placeholder 3"/>
          <p:cNvPicPr>
            <a:picLocks noGrp="1" noChangeAspect="1"/>
          </p:cNvPicPr>
          <p:nvPr>
            <p:ph sz="half" idx="1"/>
          </p:nvPr>
        </p:nvPicPr>
        <p:blipFill>
          <a:blip r:embed="rId3"/>
          <a:stretch>
            <a:fillRect/>
          </a:stretch>
        </p:blipFill>
        <p:spPr>
          <a:xfrm>
            <a:off x="395536" y="1268760"/>
            <a:ext cx="4252664" cy="4320480"/>
          </a:xfrm>
          <a:prstGeom prst="rect">
            <a:avLst/>
          </a:prstGeom>
        </p:spPr>
      </p:pic>
      <p:sp>
        <p:nvSpPr>
          <p:cNvPr id="6" name="Content Placeholder 5"/>
          <p:cNvSpPr>
            <a:spLocks noGrp="1"/>
          </p:cNvSpPr>
          <p:nvPr>
            <p:ph sz="half" idx="2"/>
          </p:nvPr>
        </p:nvSpPr>
        <p:spPr>
          <a:xfrm>
            <a:off x="4648200" y="1052736"/>
            <a:ext cx="4038600" cy="4968552"/>
          </a:xfrm>
        </p:spPr>
        <p:txBody>
          <a:bodyPr>
            <a:normAutofit/>
          </a:bodyPr>
          <a:lstStyle/>
          <a:p>
            <a:pPr marL="0" indent="0">
              <a:buNone/>
            </a:pPr>
            <a:endParaRPr lang="en-GB" dirty="0" smtClean="0"/>
          </a:p>
          <a:p>
            <a:r>
              <a:rPr lang="en-GB" dirty="0" smtClean="0"/>
              <a:t>Background</a:t>
            </a:r>
          </a:p>
          <a:p>
            <a:r>
              <a:rPr lang="en-GB" dirty="0" smtClean="0"/>
              <a:t>Research @ </a:t>
            </a:r>
            <a:r>
              <a:rPr lang="en-GB" dirty="0" err="1" smtClean="0"/>
              <a:t>Hud</a:t>
            </a:r>
            <a:endParaRPr lang="en-GB" dirty="0" smtClean="0"/>
          </a:p>
          <a:p>
            <a:r>
              <a:rPr lang="en-GB" dirty="0" smtClean="0"/>
              <a:t>The Game</a:t>
            </a:r>
          </a:p>
          <a:p>
            <a:r>
              <a:rPr lang="en-GB" dirty="0" smtClean="0"/>
              <a:t>Let’s play</a:t>
            </a:r>
          </a:p>
          <a:p>
            <a:r>
              <a:rPr lang="en-GB" dirty="0" smtClean="0"/>
              <a:t>Future plans</a:t>
            </a:r>
          </a:p>
          <a:p>
            <a:r>
              <a:rPr lang="en-GB" dirty="0" smtClean="0"/>
              <a:t>Feedback from you</a:t>
            </a:r>
          </a:p>
          <a:p>
            <a:r>
              <a:rPr lang="en-GB" dirty="0" smtClean="0"/>
              <a:t>Any questions</a:t>
            </a:r>
          </a:p>
          <a:p>
            <a:endParaRPr lang="en-GB" dirty="0"/>
          </a:p>
        </p:txBody>
      </p:sp>
    </p:spTree>
    <p:extLst>
      <p:ext uri="{BB962C8B-B14F-4D97-AF65-F5344CB8AC3E}">
        <p14:creationId xmlns:p14="http://schemas.microsoft.com/office/powerpoint/2010/main" val="4105416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a:t>
            </a:r>
            <a:endParaRPr lang="en-GB" dirty="0"/>
          </a:p>
        </p:txBody>
      </p:sp>
      <p:pic>
        <p:nvPicPr>
          <p:cNvPr id="5124" name="Picture 4" descr="Image result for any question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3608" y="1405409"/>
            <a:ext cx="6984776" cy="2948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half" idx="4294967295"/>
          </p:nvPr>
        </p:nvSpPr>
        <p:spPr>
          <a:xfrm>
            <a:off x="1310196" y="4869160"/>
            <a:ext cx="6451600" cy="936625"/>
          </a:xfrm>
        </p:spPr>
        <p:txBody>
          <a:bodyPr>
            <a:normAutofit/>
          </a:bodyPr>
          <a:lstStyle/>
          <a:p>
            <a:pPr marL="0" indent="0">
              <a:buNone/>
            </a:pPr>
            <a:r>
              <a:rPr lang="en-GB" sz="2400" dirty="0" smtClean="0">
                <a:hlinkClick r:id="rId3"/>
              </a:rPr>
              <a:t>c.s.parker@hud.ac.uk</a:t>
            </a:r>
            <a:endParaRPr lang="en-GB" sz="2400" dirty="0" smtClean="0"/>
          </a:p>
          <a:p>
            <a:pPr marL="0" indent="0">
              <a:buNone/>
            </a:pPr>
            <a:r>
              <a:rPr lang="en-GB" sz="2400" dirty="0" smtClean="0"/>
              <a:t>			     @</a:t>
            </a:r>
            <a:r>
              <a:rPr lang="en-GB" sz="2400" dirty="0" err="1" smtClean="0"/>
              <a:t>ScholComsLib</a:t>
            </a:r>
            <a:endParaRPr lang="en-GB" sz="2400" dirty="0"/>
          </a:p>
        </p:txBody>
      </p:sp>
      <p:pic>
        <p:nvPicPr>
          <p:cNvPr id="9" name="Picture 8"/>
          <p:cNvPicPr>
            <a:picLocks noChangeAspect="1"/>
          </p:cNvPicPr>
          <p:nvPr/>
        </p:nvPicPr>
        <p:blipFill>
          <a:blip r:embed="rId4"/>
          <a:stretch>
            <a:fillRect/>
          </a:stretch>
        </p:blipFill>
        <p:spPr>
          <a:xfrm>
            <a:off x="5004048" y="4371578"/>
            <a:ext cx="1296144" cy="1008112"/>
          </a:xfrm>
          <a:prstGeom prst="rect">
            <a:avLst/>
          </a:prstGeom>
        </p:spPr>
      </p:pic>
    </p:spTree>
    <p:extLst>
      <p:ext uri="{BB962C8B-B14F-4D97-AF65-F5344CB8AC3E}">
        <p14:creationId xmlns:p14="http://schemas.microsoft.com/office/powerpoint/2010/main" val="2715195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of Huddersfield</a:t>
            </a:r>
            <a:endParaRPr lang="en-GB" dirty="0"/>
          </a:p>
        </p:txBody>
      </p:sp>
      <p:sp>
        <p:nvSpPr>
          <p:cNvPr id="3" name="Content Placeholder 2"/>
          <p:cNvSpPr>
            <a:spLocks noGrp="1"/>
          </p:cNvSpPr>
          <p:nvPr>
            <p:ph sz="half" idx="1"/>
          </p:nvPr>
        </p:nvSpPr>
        <p:spPr/>
        <p:txBody>
          <a:bodyPr>
            <a:normAutofit/>
          </a:bodyPr>
          <a:lstStyle/>
          <a:p>
            <a:endParaRPr lang="en-GB" sz="1400" dirty="0"/>
          </a:p>
          <a:p>
            <a:endParaRPr lang="en-GB" dirty="0" smtClean="0"/>
          </a:p>
          <a:p>
            <a:endParaRPr lang="en-GB" dirty="0"/>
          </a:p>
          <a:p>
            <a:endParaRPr lang="en-GB" dirty="0"/>
          </a:p>
        </p:txBody>
      </p:sp>
      <p:sp>
        <p:nvSpPr>
          <p:cNvPr id="4" name="Text Placeholder 3"/>
          <p:cNvSpPr>
            <a:spLocks noGrp="1"/>
          </p:cNvSpPr>
          <p:nvPr>
            <p:ph sz="half" idx="2"/>
          </p:nvPr>
        </p:nvSpPr>
        <p:spPr/>
        <p:txBody>
          <a:bodyPr>
            <a:normAutofit/>
          </a:bodyPr>
          <a:lstStyle/>
          <a:p>
            <a:endParaRPr lang="en-GB" sz="1600" dirty="0" smtClean="0"/>
          </a:p>
          <a:p>
            <a:endParaRPr lang="en-GB" sz="1600" dirty="0"/>
          </a:p>
          <a:p>
            <a:r>
              <a:rPr lang="en-GB" sz="2000" dirty="0" smtClean="0"/>
              <a:t>Post </a:t>
            </a:r>
            <a:r>
              <a:rPr lang="en-GB" sz="2000" dirty="0"/>
              <a:t>1992 university</a:t>
            </a:r>
          </a:p>
          <a:p>
            <a:r>
              <a:rPr lang="en-GB" sz="2000" dirty="0" smtClean="0"/>
              <a:t>1841- </a:t>
            </a:r>
            <a:r>
              <a:rPr lang="en-GB" sz="2000" dirty="0"/>
              <a:t>Young Men’s Mental Improvement </a:t>
            </a:r>
            <a:r>
              <a:rPr lang="en-GB" sz="2000" dirty="0" smtClean="0"/>
              <a:t>Society (400 students)</a:t>
            </a:r>
          </a:p>
          <a:p>
            <a:r>
              <a:rPr lang="en-GB" sz="2000" dirty="0" smtClean="0"/>
              <a:t>19,300 students</a:t>
            </a:r>
          </a:p>
          <a:p>
            <a:r>
              <a:rPr lang="en-GB" sz="2000" dirty="0"/>
              <a:t>5100 Researchers</a:t>
            </a:r>
          </a:p>
          <a:p>
            <a:r>
              <a:rPr lang="en-GB" sz="2000" dirty="0" smtClean="0"/>
              <a:t>900 academic staff</a:t>
            </a:r>
          </a:p>
          <a:p>
            <a:r>
              <a:rPr lang="en-GB" sz="2000" dirty="0" smtClean="0"/>
              <a:t>1000 support staff</a:t>
            </a:r>
          </a:p>
          <a:p>
            <a:r>
              <a:rPr lang="en-GB" sz="2000" dirty="0" smtClean="0"/>
              <a:t>7 schools </a:t>
            </a:r>
            <a:r>
              <a:rPr lang="en-GB" sz="2000" dirty="0"/>
              <a:t>-</a:t>
            </a:r>
            <a:r>
              <a:rPr lang="en-GB" sz="2000" dirty="0" smtClean="0"/>
              <a:t> campus in centre of Huddersfield</a:t>
            </a:r>
          </a:p>
          <a:p>
            <a:endParaRPr lang="en-GB" dirty="0"/>
          </a:p>
          <a:p>
            <a:endParaRPr lang="en-GB" dirty="0"/>
          </a:p>
        </p:txBody>
      </p:sp>
      <p:pic>
        <p:nvPicPr>
          <p:cNvPr id="1032" name="Picture 8" descr="Image result for university of hudders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79513"/>
            <a:ext cx="392392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48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trategy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060" y="1027336"/>
            <a:ext cx="4102224" cy="438194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GB" dirty="0" smtClean="0"/>
              <a:t>2013-2018 Strategy</a:t>
            </a:r>
            <a:endParaRPr lang="en-GB" dirty="0"/>
          </a:p>
        </p:txBody>
      </p:sp>
      <p:pic>
        <p:nvPicPr>
          <p:cNvPr id="6" name="Content Placeholder 5"/>
          <p:cNvPicPr>
            <a:picLocks noGrp="1" noChangeAspect="1"/>
          </p:cNvPicPr>
          <p:nvPr>
            <p:ph sz="half" idx="1"/>
          </p:nvPr>
        </p:nvPicPr>
        <p:blipFill>
          <a:blip r:embed="rId4"/>
          <a:stretch>
            <a:fillRect/>
          </a:stretch>
        </p:blipFill>
        <p:spPr>
          <a:xfrm>
            <a:off x="421804" y="1412775"/>
            <a:ext cx="3646140" cy="3996507"/>
          </a:xfrm>
          <a:prstGeom prst="rect">
            <a:avLst/>
          </a:prstGeom>
        </p:spPr>
      </p:pic>
      <p:cxnSp>
        <p:nvCxnSpPr>
          <p:cNvPr id="8" name="Straight Arrow Connector 7"/>
          <p:cNvCxnSpPr/>
          <p:nvPr/>
        </p:nvCxnSpPr>
        <p:spPr>
          <a:xfrm>
            <a:off x="3347864" y="2420888"/>
            <a:ext cx="3407308" cy="1368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109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GB" altLang="en-US" b="1" dirty="0" smtClean="0"/>
              <a:t>Research focus</a:t>
            </a:r>
          </a:p>
        </p:txBody>
      </p:sp>
      <p:pic>
        <p:nvPicPr>
          <p:cNvPr id="36867"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11560" y="980728"/>
            <a:ext cx="2503190" cy="3573728"/>
          </a:xfrm>
        </p:spPr>
      </p:pic>
      <p:sp>
        <p:nvSpPr>
          <p:cNvPr id="6" name="Content Placeholder 5"/>
          <p:cNvSpPr>
            <a:spLocks noGrp="1"/>
          </p:cNvSpPr>
          <p:nvPr>
            <p:ph sz="half" idx="2"/>
          </p:nvPr>
        </p:nvSpPr>
        <p:spPr>
          <a:xfrm>
            <a:off x="9919921" y="4937398"/>
            <a:ext cx="3689146" cy="2868327"/>
          </a:xfrm>
        </p:spPr>
        <p:txBody>
          <a:bodyPr rtlCol="0">
            <a:noAutofit/>
          </a:bodyPr>
          <a:lstStyle/>
          <a:p>
            <a:pPr marL="0" indent="0">
              <a:buNone/>
              <a:defRPr/>
            </a:pPr>
            <a:endParaRPr lang="en-GB" sz="1800" b="1" dirty="0"/>
          </a:p>
          <a:p>
            <a:pPr marL="0" indent="0">
              <a:buNone/>
              <a:defRPr/>
            </a:pPr>
            <a:endParaRPr lang="en-GB" sz="2000" dirty="0"/>
          </a:p>
          <a:p>
            <a:pPr>
              <a:defRPr/>
            </a:pPr>
            <a:endParaRPr lang="en-GB" sz="1800" dirty="0"/>
          </a:p>
        </p:txBody>
      </p:sp>
      <p:pic>
        <p:nvPicPr>
          <p:cNvPr id="3686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2798" y="4845727"/>
            <a:ext cx="3403534" cy="106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3523971"/>
            <a:ext cx="2650448" cy="113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435524" y="5071966"/>
            <a:ext cx="4320479" cy="614048"/>
          </a:xfrm>
          <a:prstGeom prst="rect">
            <a:avLst/>
          </a:prstGeom>
        </p:spPr>
      </p:pic>
      <p:pic>
        <p:nvPicPr>
          <p:cNvPr id="8194" name="Picture 2" descr="Image result for act on acceptan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9416" y="1699285"/>
            <a:ext cx="2108185" cy="136048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ife Beyond the PhD conference, Cumberland Lodge,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3803" y="1190183"/>
            <a:ext cx="3152529" cy="210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6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Researcher journey map</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486" y="980728"/>
            <a:ext cx="8727994" cy="5184576"/>
          </a:xfrm>
        </p:spPr>
      </p:pic>
    </p:spTree>
    <p:extLst>
      <p:ext uri="{BB962C8B-B14F-4D97-AF65-F5344CB8AC3E}">
        <p14:creationId xmlns:p14="http://schemas.microsoft.com/office/powerpoint/2010/main" val="2147375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3"/>
          <p:cNvSpPr>
            <a:spLocks noGrp="1"/>
          </p:cNvSpPr>
          <p:nvPr>
            <p:ph type="title"/>
          </p:nvPr>
        </p:nvSpPr>
        <p:spPr/>
        <p:txBody>
          <a:bodyPr/>
          <a:lstStyle/>
          <a:p>
            <a:pPr eaLnBrk="1" hangingPunct="1"/>
            <a:r>
              <a:rPr lang="en-US" altLang="en-US" b="1" dirty="0" smtClean="0"/>
              <a:t>Too much information</a:t>
            </a:r>
          </a:p>
        </p:txBody>
      </p:sp>
      <p:pic>
        <p:nvPicPr>
          <p:cNvPr id="6146" name="Picture 2" descr="ROA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18390"/>
            <a:ext cx="379119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t="10435" b="10435"/>
          <a:stretch>
            <a:fillRect/>
          </a:stretch>
        </p:blipFill>
        <p:spPr bwMode="auto">
          <a:xfrm>
            <a:off x="5076056" y="1196752"/>
            <a:ext cx="3816424" cy="38884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HERPA/RoME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0668" y="5245847"/>
            <a:ext cx="42672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79512" y="2075082"/>
            <a:ext cx="4896544" cy="3105123"/>
          </a:xfrm>
          <a:prstGeom prst="rect">
            <a:avLst/>
          </a:prstGeom>
        </p:spPr>
      </p:pic>
      <p:sp>
        <p:nvSpPr>
          <p:cNvPr id="5" name="Rectangle 4"/>
          <p:cNvSpPr/>
          <p:nvPr/>
        </p:nvSpPr>
        <p:spPr>
          <a:xfrm>
            <a:off x="677516" y="5219415"/>
            <a:ext cx="2839945" cy="369332"/>
          </a:xfrm>
          <a:prstGeom prst="rect">
            <a:avLst/>
          </a:prstGeom>
        </p:spPr>
        <p:txBody>
          <a:bodyPr wrap="none">
            <a:spAutoFit/>
          </a:bodyPr>
          <a:lstStyle/>
          <a:p>
            <a:r>
              <a:rPr lang="en-GB" b="1" dirty="0">
                <a:hlinkClick r:id="rId7"/>
              </a:rPr>
              <a:t>University research strategy</a:t>
            </a:r>
            <a:endParaRPr lang="en-GB" b="1" dirty="0"/>
          </a:p>
        </p:txBody>
      </p:sp>
      <p:pic>
        <p:nvPicPr>
          <p:cNvPr id="11" name="Picture 10"/>
          <p:cNvPicPr>
            <a:picLocks noChangeAspect="1"/>
          </p:cNvPicPr>
          <p:nvPr/>
        </p:nvPicPr>
        <p:blipFill>
          <a:blip r:embed="rId8"/>
          <a:stretch>
            <a:fillRect/>
          </a:stretch>
        </p:blipFill>
        <p:spPr>
          <a:xfrm>
            <a:off x="3448" y="5598446"/>
            <a:ext cx="4913802" cy="640135"/>
          </a:xfrm>
          <a:prstGeom prst="rect">
            <a:avLst/>
          </a:prstGeom>
        </p:spPr>
      </p:pic>
    </p:spTree>
    <p:extLst>
      <p:ext uri="{BB962C8B-B14F-4D97-AF65-F5344CB8AC3E}">
        <p14:creationId xmlns:p14="http://schemas.microsoft.com/office/powerpoint/2010/main" val="3407681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565" y="1228389"/>
            <a:ext cx="7543800" cy="4680928"/>
          </a:xfrm>
          <a:prstGeom prst="rect">
            <a:avLst/>
          </a:prstGeom>
        </p:spPr>
      </p:pic>
      <p:sp>
        <p:nvSpPr>
          <p:cNvPr id="3" name="Title 2"/>
          <p:cNvSpPr>
            <a:spLocks noGrp="1"/>
          </p:cNvSpPr>
          <p:nvPr>
            <p:ph type="title"/>
          </p:nvPr>
        </p:nvSpPr>
        <p:spPr/>
        <p:txBody>
          <a:bodyPr/>
          <a:lstStyle/>
          <a:p>
            <a:r>
              <a:rPr lang="en-GB" dirty="0" smtClean="0"/>
              <a:t>Eligibility for REF 2021</a:t>
            </a:r>
            <a:endParaRPr lang="en-GB" dirty="0"/>
          </a:p>
        </p:txBody>
      </p:sp>
    </p:spTree>
    <p:extLst>
      <p:ext uri="{BB962C8B-B14F-4D97-AF65-F5344CB8AC3E}">
        <p14:creationId xmlns:p14="http://schemas.microsoft.com/office/powerpoint/2010/main" val="362152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complex Open Access glossary</a:t>
            </a:r>
            <a:endParaRPr lang="en-GB" b="1" dirty="0"/>
          </a:p>
        </p:txBody>
      </p:sp>
      <p:sp>
        <p:nvSpPr>
          <p:cNvPr id="3" name="Content Placeholder 2"/>
          <p:cNvSpPr>
            <a:spLocks noGrp="1"/>
          </p:cNvSpPr>
          <p:nvPr>
            <p:ph idx="1"/>
          </p:nvPr>
        </p:nvSpPr>
        <p:spPr/>
        <p:txBody>
          <a:bodyPr>
            <a:noAutofit/>
          </a:bodyPr>
          <a:lstStyle/>
          <a:p>
            <a:r>
              <a:rPr lang="en-GB" sz="1400" b="1" dirty="0"/>
              <a:t>Article Processing Charges (APC): </a:t>
            </a:r>
            <a:r>
              <a:rPr lang="en-GB" sz="1400" dirty="0"/>
              <a:t>The fee charged by a publisher for making articles Open Access at the time of publication. (This is not the same as 'page charges' or 'colour charges‘).</a:t>
            </a:r>
          </a:p>
          <a:p>
            <a:r>
              <a:rPr lang="en-GB" sz="1400" b="1" dirty="0"/>
              <a:t>Author Accepted Manuscript: </a:t>
            </a:r>
            <a:r>
              <a:rPr lang="en-GB" sz="1400" dirty="0"/>
              <a:t>The author's final, peer reviewed and corrected manuscript, usually created in Word or LaTeX. When publishers require authors to upload their final manuscript into a formatted page, this document is considered to be the Author Accepted Manuscript </a:t>
            </a:r>
            <a:r>
              <a:rPr lang="en-GB" sz="1400" b="1" dirty="0"/>
              <a:t>(AAM)</a:t>
            </a:r>
            <a:r>
              <a:rPr lang="en-GB" sz="1400" dirty="0"/>
              <a:t>.</a:t>
            </a:r>
            <a:r>
              <a:rPr lang="en-GB" sz="1400" b="1" dirty="0"/>
              <a:t> </a:t>
            </a:r>
            <a:r>
              <a:rPr lang="en-GB" sz="1400" dirty="0"/>
              <a:t> It can be distinguished from the final published version as it lacks page numbers and the volume and issue number.</a:t>
            </a:r>
          </a:p>
          <a:p>
            <a:r>
              <a:rPr lang="en-GB" sz="1400" b="1" dirty="0"/>
              <a:t>Gold Open Access</a:t>
            </a:r>
            <a:r>
              <a:rPr lang="en-GB" sz="1400" dirty="0"/>
              <a:t>: Open access at the time of publication. Gold Open Access can be considered to be 'born Open Access'. Fully Open Access journals sometimes (but not always) charge a fee for publication.</a:t>
            </a:r>
          </a:p>
          <a:p>
            <a:r>
              <a:rPr lang="en-GB" sz="1400" b="1" dirty="0"/>
              <a:t>Green Open Access</a:t>
            </a:r>
            <a:r>
              <a:rPr lang="en-GB" sz="1400" dirty="0"/>
              <a:t>: Making a version of work (usually an AAM) available in an open access repository. These can be an institutional repository or subject based (such as arXiv or PubMed Central). Placing work in ResearchGate or Academia.edu does not meet the criteria for green open access. Green Open Access can be considered to be 'secondary Open Access'.</a:t>
            </a:r>
          </a:p>
          <a:p>
            <a:r>
              <a:rPr lang="en-GB" sz="1400" b="1" dirty="0"/>
              <a:t>Hybrid journals</a:t>
            </a:r>
            <a:r>
              <a:rPr lang="en-GB" sz="1400" dirty="0"/>
              <a:t>: Hybrid journals are subscription journals that charge an extra fee to make a specific article OA while the remainder of the journal remains behind a paywall. This type of Gold Open Access is always accompanied by a fee.</a:t>
            </a:r>
          </a:p>
          <a:p>
            <a:r>
              <a:rPr lang="en-GB" sz="1400" b="1" dirty="0"/>
              <a:t>Open Access (OA)</a:t>
            </a:r>
            <a:r>
              <a:rPr lang="en-GB" sz="1400" dirty="0"/>
              <a:t>: Open Access is making research results freely available to anyone with an internet connection rather then keeping those results hidden behind a subscription paywall. </a:t>
            </a:r>
          </a:p>
          <a:p>
            <a:r>
              <a:rPr lang="en-GB" sz="1400" b="1" dirty="0"/>
              <a:t>Repository</a:t>
            </a:r>
            <a:r>
              <a:rPr lang="en-GB" sz="1400" dirty="0"/>
              <a:t>: An online database of Open Access works. Repositories do not undertake peer review but do hold material that has been peer reviewed elsewhere. In addition repositories may hold 'grey literature' such as theses, datasets and other material.</a:t>
            </a:r>
          </a:p>
        </p:txBody>
      </p:sp>
      <p:sp>
        <p:nvSpPr>
          <p:cNvPr id="4" name="TextBox 3"/>
          <p:cNvSpPr txBox="1"/>
          <p:nvPr/>
        </p:nvSpPr>
        <p:spPr>
          <a:xfrm>
            <a:off x="742278" y="5536826"/>
            <a:ext cx="8156986" cy="369332"/>
          </a:xfrm>
          <a:prstGeom prst="rect">
            <a:avLst/>
          </a:prstGeom>
          <a:noFill/>
        </p:spPr>
        <p:txBody>
          <a:bodyPr wrap="square" rtlCol="0">
            <a:spAutoFit/>
          </a:bodyPr>
          <a:lstStyle/>
          <a:p>
            <a:r>
              <a:rPr lang="en-GB" sz="900" dirty="0"/>
              <a:t>Adapted from: </a:t>
            </a:r>
          </a:p>
          <a:p>
            <a:r>
              <a:rPr lang="en-GB" sz="900" dirty="0"/>
              <a:t>Office of Scholarly Communication (OSC), University of Cambridge </a:t>
            </a:r>
            <a:r>
              <a:rPr lang="en-GB" sz="900" u="sng" dirty="0"/>
              <a:t>Open Access glossary</a:t>
            </a:r>
            <a:r>
              <a:rPr lang="en-GB" sz="900" dirty="0"/>
              <a:t> </a:t>
            </a:r>
            <a:r>
              <a:rPr lang="en-GB" sz="900" dirty="0">
                <a:hlinkClick r:id="rId3"/>
              </a:rPr>
              <a:t>http://osc.cam.ac.uk/open-access/faq-about-open-access/open-access-glossary</a:t>
            </a:r>
            <a:r>
              <a:rPr lang="en-GB" sz="900" dirty="0"/>
              <a:t> </a:t>
            </a:r>
          </a:p>
        </p:txBody>
      </p:sp>
    </p:spTree>
    <p:extLst>
      <p:ext uri="{BB962C8B-B14F-4D97-AF65-F5344CB8AC3E}">
        <p14:creationId xmlns:p14="http://schemas.microsoft.com/office/powerpoint/2010/main" val="1733493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nk">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ange">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d">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ale Blue">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urple">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Yellow">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Awar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791</Words>
  <Application>Microsoft Office PowerPoint</Application>
  <PresentationFormat>On-screen Show (4:3)</PresentationFormat>
  <Paragraphs>113</Paragraphs>
  <Slides>20</Slides>
  <Notes>16</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20</vt:i4>
      </vt:variant>
    </vt:vector>
  </HeadingPairs>
  <TitlesOfParts>
    <vt:vector size="32" baseType="lpstr">
      <vt:lpstr>Arial</vt:lpstr>
      <vt:lpstr>Calibri</vt:lpstr>
      <vt:lpstr>Calibri Light</vt:lpstr>
      <vt:lpstr>Blue</vt:lpstr>
      <vt:lpstr>Pink</vt:lpstr>
      <vt:lpstr>Orange</vt:lpstr>
      <vt:lpstr>Red</vt:lpstr>
      <vt:lpstr>Green</vt:lpstr>
      <vt:lpstr>Pale Blue</vt:lpstr>
      <vt:lpstr>Purple</vt:lpstr>
      <vt:lpstr>Yellow</vt:lpstr>
      <vt:lpstr>Awards</vt:lpstr>
      <vt:lpstr>The Game of Open Access – making mandates more memorable</vt:lpstr>
      <vt:lpstr>Outline</vt:lpstr>
      <vt:lpstr>University of Huddersfield</vt:lpstr>
      <vt:lpstr>2013-2018 Strategy</vt:lpstr>
      <vt:lpstr>Research focus</vt:lpstr>
      <vt:lpstr>Researcher journey map</vt:lpstr>
      <vt:lpstr>Too much information</vt:lpstr>
      <vt:lpstr>Eligibility for REF 2021</vt:lpstr>
      <vt:lpstr>A complex Open Access glossary</vt:lpstr>
      <vt:lpstr>Focus on engagement &amp; publicity</vt:lpstr>
      <vt:lpstr>The Game of Open Access</vt:lpstr>
      <vt:lpstr>Playful learning</vt:lpstr>
      <vt:lpstr>Creative talent</vt:lpstr>
      <vt:lpstr>Adaptations</vt:lpstr>
      <vt:lpstr>When &amp; where</vt:lpstr>
      <vt:lpstr>What did our researchers say?</vt:lpstr>
      <vt:lpstr>Let’s play</vt:lpstr>
      <vt:lpstr>Future plans</vt:lpstr>
      <vt:lpstr>Your feedback</vt:lpstr>
      <vt:lpstr>Thank you </vt:lpstr>
    </vt:vector>
  </TitlesOfParts>
  <Company>University of Huddersfield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Catherine Parker</cp:lastModifiedBy>
  <cp:revision>71</cp:revision>
  <cp:lastPrinted>2018-05-18T08:03:43Z</cp:lastPrinted>
  <dcterms:created xsi:type="dcterms:W3CDTF">2017-11-03T09:46:15Z</dcterms:created>
  <dcterms:modified xsi:type="dcterms:W3CDTF">2018-05-22T11:10:41Z</dcterms:modified>
</cp:coreProperties>
</file>