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pos="13824" userDrawn="1">
          <p15:clr>
            <a:srgbClr val="A4A3A4"/>
          </p15:clr>
        </p15:guide>
        <p15:guide id="2" orient="horz" pos="13589" userDrawn="1">
          <p15:clr>
            <a:srgbClr val="A4A3A4"/>
          </p15:clr>
        </p15:guide>
        <p15:guide id="3" orient="horz" pos="89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23" d="100"/>
          <a:sy n="23" d="100"/>
        </p:scale>
        <p:origin x="1404" y="84"/>
      </p:cViewPr>
      <p:guideLst>
        <p:guide pos="13824"/>
        <p:guide orient="horz" pos="13589"/>
        <p:guide orient="horz" pos="8917"/>
      </p:guideLst>
    </p:cSldViewPr>
  </p:slid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10/5/2017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10/5/2017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a:t>
            </a:r>
            <a:r>
              <a:rPr sz="6600" dirty="0" smtClean="0">
                <a:solidFill>
                  <a:prstClr val="white">
                    <a:lumMod val="50000"/>
                  </a:prstClr>
                </a:solidFill>
                <a:latin typeface="Calibri Light" panose="020F0302020204030204" pitchFamily="34" charset="0"/>
                <a:cs typeface="Calibri" panose="020F0502020204030204" pitchFamily="34" charset="0"/>
              </a:rPr>
              <a:t>make </a:t>
            </a:r>
            <a:r>
              <a:rPr sz="6600" dirty="0">
                <a:solidFill>
                  <a:prstClr val="white">
                    <a:lumMod val="50000"/>
                  </a:prstClr>
                </a:solidFill>
                <a:latin typeface="Calibri Light" panose="020F0302020204030204" pitchFamily="34" charset="0"/>
                <a:cs typeface="Calibri" panose="020F0502020204030204" pitchFamily="34" charset="0"/>
              </a:rPr>
              <a:t>a copy of what you need and drag it into place. PowerPoint’s Smart Guides will help you align it with everything else.</a:t>
            </a:r>
          </a:p>
          <a:p>
            <a:pPr lvl="0">
              <a:spcBef>
                <a:spcPts val="2400"/>
              </a:spcBef>
            </a:pPr>
            <a:r>
              <a:rPr sz="6600" dirty="0" smtClean="0">
                <a:solidFill>
                  <a:prstClr val="white">
                    <a:lumMod val="50000"/>
                  </a:prstClr>
                </a:solidFill>
                <a:latin typeface="Calibri Light" panose="020F0302020204030204" pitchFamily="34" charset="0"/>
                <a:cs typeface="Calibri" panose="020F0502020204030204" pitchFamily="34" charset="0"/>
              </a:rPr>
              <a:t>Want to use your own picture</a:t>
            </a:r>
            <a:r>
              <a:rPr lang="en-US" sz="6600" dirty="0" smtClean="0">
                <a:solidFill>
                  <a:prstClr val="white">
                    <a:lumMod val="50000"/>
                  </a:prstClr>
                </a:solidFill>
                <a:latin typeface="Calibri Light" panose="020F0302020204030204" pitchFamily="34" charset="0"/>
                <a:cs typeface="Calibri" panose="020F0502020204030204" pitchFamily="34" charset="0"/>
              </a:rPr>
              <a:t>s</a:t>
            </a:r>
            <a:r>
              <a:rPr sz="6600" dirty="0" smtClean="0">
                <a:solidFill>
                  <a:prstClr val="white">
                    <a:lumMod val="50000"/>
                  </a:prstClr>
                </a:solidFill>
                <a:latin typeface="Calibri Light" panose="020F0302020204030204" pitchFamily="34" charset="0"/>
                <a:cs typeface="Calibri" panose="020F0502020204030204" pitchFamily="34" charset="0"/>
              </a:rPr>
              <a:t> instead of ours? No problem!</a:t>
            </a:r>
            <a:r>
              <a:rPr lang="en-US" sz="6600" dirty="0" smtClean="0">
                <a:solidFill>
                  <a:prstClr val="white">
                    <a:lumMod val="50000"/>
                  </a:prstClr>
                </a:solidFill>
                <a:latin typeface="Calibri Light" panose="020F0302020204030204" pitchFamily="34" charset="0"/>
                <a:cs typeface="Calibri" panose="020F0502020204030204" pitchFamily="34" charset="0"/>
              </a:rPr>
              <a:t> Just click a picture, press the Delete key, then click the icon to add your picture.</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6" name="Title 5"/>
          <p:cNvSpPr>
            <a:spLocks noGrp="1"/>
          </p:cNvSpPr>
          <p:nvPr>
            <p:ph type="title"/>
          </p:nvPr>
        </p:nvSpPr>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smtClean="0"/>
              <a:t>Type your question or a statement of the problem here</a:t>
            </a:r>
            <a:endParaRPr lang="en-US" dirty="0"/>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smtClean="0"/>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10/5/2017</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ebookcentral.proquest.com/lib/hud/detail.action?docID=166590" TargetMode="External"/><Relationship Id="rId2" Type="http://schemas.openxmlformats.org/officeDocument/2006/relationships/hyperlink" Target="http://journals.plos.org/plosone/article?id=10.1371/journal.pone.0165037"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Stereotypes, Self-Perception and Careers in STEM</a:t>
            </a:r>
            <a:endParaRPr lang="en-US" dirty="0"/>
          </a:p>
        </p:txBody>
      </p:sp>
      <p:sp>
        <p:nvSpPr>
          <p:cNvPr id="23" name="Text Placeholder 22"/>
          <p:cNvSpPr>
            <a:spLocks noGrp="1"/>
          </p:cNvSpPr>
          <p:nvPr>
            <p:ph type="body" sz="quarter" idx="36"/>
          </p:nvPr>
        </p:nvSpPr>
        <p:spPr/>
        <p:txBody>
          <a:bodyPr/>
          <a:lstStyle/>
          <a:p>
            <a:r>
              <a:rPr lang="en-US" dirty="0" smtClean="0"/>
              <a:t>Jennifer Crossley| University of Huddersfield</a:t>
            </a:r>
            <a:endParaRPr lang="en-US" dirty="0"/>
          </a:p>
        </p:txBody>
      </p:sp>
      <p:sp>
        <p:nvSpPr>
          <p:cNvPr id="102" name="Text Placeholder 101"/>
          <p:cNvSpPr>
            <a:spLocks noGrp="1"/>
          </p:cNvSpPr>
          <p:nvPr>
            <p:ph type="body" sz="quarter" idx="37"/>
          </p:nvPr>
        </p:nvSpPr>
        <p:spPr>
          <a:xfrm>
            <a:off x="1188720" y="5669280"/>
            <a:ext cx="12801600" cy="1280160"/>
          </a:xfrm>
        </p:spPr>
        <p:txBody>
          <a:bodyPr/>
          <a:lstStyle/>
          <a:p>
            <a:r>
              <a:rPr lang="en-GB" dirty="0" smtClean="0"/>
              <a:t>Introduction</a:t>
            </a:r>
            <a:endParaRPr lang="en-GB" dirty="0"/>
          </a:p>
        </p:txBody>
      </p:sp>
      <p:sp>
        <p:nvSpPr>
          <p:cNvPr id="11" name="Content Placeholder 10"/>
          <p:cNvSpPr>
            <a:spLocks noGrp="1"/>
          </p:cNvSpPr>
          <p:nvPr>
            <p:ph sz="quarter" idx="38"/>
          </p:nvPr>
        </p:nvSpPr>
        <p:spPr>
          <a:xfrm>
            <a:off x="1188720" y="7307538"/>
            <a:ext cx="12801600" cy="5315497"/>
          </a:xfrm>
          <a:solidFill>
            <a:schemeClr val="accent3">
              <a:lumMod val="40000"/>
              <a:lumOff val="60000"/>
            </a:schemeClr>
          </a:solidFill>
        </p:spPr>
        <p:txBody>
          <a:bodyPr>
            <a:noAutofit/>
          </a:bodyPr>
          <a:lstStyle/>
          <a:p>
            <a:r>
              <a:rPr lang="en-US" sz="3600" dirty="0" smtClean="0"/>
              <a:t>While significant gains have been made by women in STEM fields since the middle of the 20th Century, careers and HE courses in STEM fields are still largely dominated by men. </a:t>
            </a:r>
          </a:p>
          <a:p>
            <a:endParaRPr lang="en-US" sz="3600" dirty="0" smtClean="0"/>
          </a:p>
          <a:p>
            <a:r>
              <a:rPr lang="en-US" sz="3600" dirty="0" smtClean="0"/>
              <a:t>Research shows that student attitudes to science decline throughout primary school, steepening in secondary school. This is more pronounced in girls than in boys. Is this the cause of women’s underrepresentation in STEM?</a:t>
            </a:r>
          </a:p>
        </p:txBody>
      </p:sp>
      <p:sp>
        <p:nvSpPr>
          <p:cNvPr id="95" name="Text Placeholder 94"/>
          <p:cNvSpPr>
            <a:spLocks noGrp="1"/>
          </p:cNvSpPr>
          <p:nvPr>
            <p:ph type="body" sz="quarter" idx="17"/>
          </p:nvPr>
        </p:nvSpPr>
        <p:spPr>
          <a:xfrm>
            <a:off x="1188720" y="13042094"/>
            <a:ext cx="12801600" cy="1219200"/>
          </a:xfrm>
        </p:spPr>
        <p:txBody>
          <a:bodyPr/>
          <a:lstStyle/>
          <a:p>
            <a:r>
              <a:rPr lang="en-GB" dirty="0" smtClean="0"/>
              <a:t>1. Stereotypes</a:t>
            </a:r>
            <a:endParaRPr lang="en-GB" dirty="0"/>
          </a:p>
        </p:txBody>
      </p:sp>
      <p:sp>
        <p:nvSpPr>
          <p:cNvPr id="2" name="Content Placeholder 1"/>
          <p:cNvSpPr>
            <a:spLocks noGrp="1"/>
          </p:cNvSpPr>
          <p:nvPr>
            <p:ph sz="quarter" idx="25"/>
          </p:nvPr>
        </p:nvSpPr>
        <p:spPr>
          <a:xfrm>
            <a:off x="1143000" y="14348719"/>
            <a:ext cx="12801600" cy="17992165"/>
          </a:xfrm>
          <a:solidFill>
            <a:srgbClr val="99FFCC"/>
          </a:solidFill>
        </p:spPr>
        <p:txBody>
          <a:bodyPr>
            <a:normAutofit fontScale="92500" lnSpcReduction="10000"/>
          </a:bodyPr>
          <a:lstStyle/>
          <a:p>
            <a:r>
              <a:rPr lang="en-GB" dirty="0"/>
              <a:t>R</a:t>
            </a:r>
            <a:r>
              <a:rPr lang="en-GB" dirty="0" smtClean="0"/>
              <a:t>esearch shows that STEM fields are stereotyped as ‘masculine’. </a:t>
            </a:r>
            <a:r>
              <a:rPr lang="en-GB" b="1" dirty="0" smtClean="0"/>
              <a:t>Science is seen as ‘dirty, difficult and dangerous’, and therefore ‘unfeminine’. </a:t>
            </a:r>
            <a:r>
              <a:rPr lang="en-GB" dirty="0" smtClean="0"/>
              <a:t>Science education does not do enough to challenge this stereotype, and in some cases, reinforces it. </a:t>
            </a:r>
          </a:p>
          <a:p>
            <a:endParaRPr lang="en-GB" dirty="0" smtClean="0"/>
          </a:p>
          <a:p>
            <a:r>
              <a:rPr lang="en-GB" b="1" dirty="0" smtClean="0"/>
              <a:t>Role models in STEM are frequently male</a:t>
            </a:r>
            <a:r>
              <a:rPr lang="en-GB" dirty="0" smtClean="0"/>
              <a:t>. Women in STEM courses and careers are frequently in the minority by considerable measure. Science teachers, particularly at higher levels, tend to be men. The seminal 1982 GIST project found that inviting women who worked in science into schools was well received by both girls and boys. A UK-based 2016 visual analysis of STEM teaching materials showed that women were the least represented group out of boys, girls, men and women. These findings are in line with studies from the past two decades.</a:t>
            </a:r>
          </a:p>
          <a:p>
            <a:endParaRPr lang="en-GB" dirty="0" smtClean="0"/>
          </a:p>
          <a:p>
            <a:r>
              <a:rPr lang="en-GB" dirty="0" smtClean="0"/>
              <a:t>A further stereotype that is repeatedly identified in the literature is that </a:t>
            </a:r>
            <a:r>
              <a:rPr lang="en-GB" b="1" dirty="0" smtClean="0"/>
              <a:t>women are more caring and nurturing then men</a:t>
            </a:r>
            <a:r>
              <a:rPr lang="en-GB" dirty="0" smtClean="0"/>
              <a:t>. Indeed, many of the gains women have made in STEM have been in biology and medicine; women account for approximately half the biologist workforce, but just a tenth of the engineer workforce. In Japan, a 2007 study found that at secondary level, girls were more likely to choose biology and boys more likely to choose physics. The previously mentioned visual analysis of teaching materials revealed that more women were depicted as science educators or in nurturing roles, whereas more men were depicted as ‘real’ scientists (</a:t>
            </a:r>
            <a:r>
              <a:rPr lang="en-GB" dirty="0" err="1" smtClean="0"/>
              <a:t>eg</a:t>
            </a:r>
            <a:r>
              <a:rPr lang="en-GB" dirty="0" smtClean="0"/>
              <a:t>, as chemists or astronomers). </a:t>
            </a:r>
          </a:p>
          <a:p>
            <a:endParaRPr lang="en-GB" dirty="0" smtClean="0"/>
          </a:p>
          <a:p>
            <a:r>
              <a:rPr lang="en-GB" dirty="0" smtClean="0"/>
              <a:t>The GIST project found that, in line with this stereotype, girls scientific interests often related to nature, the environment and medical science. The project found that girls bring different experiences to school than boys; teachers noted that girls had less ‘tinkering’ experience, which possibly accounted for why girls showed less interest in topics such as ‘how electricity is produced’. </a:t>
            </a:r>
          </a:p>
          <a:p>
            <a:endParaRPr lang="en-GB" dirty="0" smtClean="0"/>
          </a:p>
          <a:p>
            <a:r>
              <a:rPr lang="en-GB" dirty="0" smtClean="0"/>
              <a:t>Gender stereotypes that are prevalent from an early age can have far-reaching consequences. Boys tend to develop greater spatial skills in childhood by playing with construction toys. </a:t>
            </a:r>
            <a:r>
              <a:rPr lang="en-GB" dirty="0" err="1" smtClean="0"/>
              <a:t>Sorby’s</a:t>
            </a:r>
            <a:r>
              <a:rPr lang="en-GB" dirty="0" smtClean="0"/>
              <a:t> 2000 study showed that women in their first year of an engineering course had significantly poorer spatial skills than the men, but also that these skills can be developed relatively quickly.  Teaching spatial-visualisation skills in universities  improves retention of women in engineering courses. </a:t>
            </a:r>
          </a:p>
        </p:txBody>
      </p:sp>
      <p:sp>
        <p:nvSpPr>
          <p:cNvPr id="96" name="Text Placeholder 95"/>
          <p:cNvSpPr>
            <a:spLocks noGrp="1"/>
          </p:cNvSpPr>
          <p:nvPr>
            <p:ph type="body" sz="quarter" idx="21"/>
          </p:nvPr>
        </p:nvSpPr>
        <p:spPr/>
        <p:txBody>
          <a:bodyPr/>
          <a:lstStyle/>
          <a:p>
            <a:r>
              <a:rPr lang="en-GB" dirty="0" smtClean="0"/>
              <a:t>Initial Research Questions</a:t>
            </a:r>
            <a:endParaRPr lang="en-GB" dirty="0"/>
          </a:p>
        </p:txBody>
      </p:sp>
      <p:sp>
        <p:nvSpPr>
          <p:cNvPr id="104" name="Text Placeholder 103"/>
          <p:cNvSpPr>
            <a:spLocks noGrp="1"/>
          </p:cNvSpPr>
          <p:nvPr>
            <p:ph type="body" sz="quarter" idx="40"/>
          </p:nvPr>
        </p:nvSpPr>
        <p:spPr>
          <a:xfrm>
            <a:off x="15544799" y="13042094"/>
            <a:ext cx="12801600" cy="1219200"/>
          </a:xfrm>
        </p:spPr>
        <p:txBody>
          <a:bodyPr/>
          <a:lstStyle/>
          <a:p>
            <a:r>
              <a:rPr lang="en-GB" dirty="0" smtClean="0"/>
              <a:t>2. Self-Perception</a:t>
            </a:r>
            <a:endParaRPr lang="en-GB" dirty="0"/>
          </a:p>
        </p:txBody>
      </p:sp>
      <p:sp>
        <p:nvSpPr>
          <p:cNvPr id="29" name="Content Placeholder 28"/>
          <p:cNvSpPr>
            <a:spLocks noGrp="1"/>
          </p:cNvSpPr>
          <p:nvPr>
            <p:ph sz="quarter" idx="23"/>
          </p:nvPr>
        </p:nvSpPr>
        <p:spPr>
          <a:xfrm>
            <a:off x="15499080" y="14348719"/>
            <a:ext cx="12801600" cy="8142473"/>
          </a:xfrm>
          <a:solidFill>
            <a:srgbClr val="99FFCC"/>
          </a:solidFill>
        </p:spPr>
        <p:txBody>
          <a:bodyPr>
            <a:normAutofit fontScale="92500" lnSpcReduction="10000"/>
          </a:bodyPr>
          <a:lstStyle/>
          <a:p>
            <a:r>
              <a:rPr lang="en-GB" dirty="0"/>
              <a:t>‘Stereotype threat’ is likely to have a negative effect upon girls’ educational aspirations in science and maths. Studies show that even if a person doesn’t believe the stereotype themselves, if they think it is the prevailing belief in their immediate environment, it will affect their perception.  </a:t>
            </a:r>
            <a:endParaRPr lang="en-GB" dirty="0" smtClean="0"/>
          </a:p>
          <a:p>
            <a:endParaRPr lang="en-GB" dirty="0"/>
          </a:p>
          <a:p>
            <a:r>
              <a:rPr lang="en-GB" dirty="0"/>
              <a:t>Stereotypes influence self-perception. </a:t>
            </a:r>
            <a:r>
              <a:rPr lang="en-GB" dirty="0" err="1"/>
              <a:t>Correl’s</a:t>
            </a:r>
            <a:r>
              <a:rPr lang="en-GB" dirty="0"/>
              <a:t> 2001 study </a:t>
            </a:r>
            <a:r>
              <a:rPr lang="en-GB" dirty="0" smtClean="0"/>
              <a:t>considered </a:t>
            </a:r>
            <a:r>
              <a:rPr lang="en-GB" dirty="0"/>
              <a:t>American high school students’ self-assessment of their academic abilities. When comparing boys and girls of equal past attainment, boys were more likely to believe that they were competent at maths. Importantly, </a:t>
            </a:r>
            <a:r>
              <a:rPr lang="en-GB" dirty="0" smtClean="0"/>
              <a:t>boys did not show higher </a:t>
            </a:r>
            <a:r>
              <a:rPr lang="en-GB" dirty="0"/>
              <a:t>confidence across the board; girls were more likely to believe themselves competent in verbal ability. </a:t>
            </a:r>
            <a:endParaRPr lang="en-GB" dirty="0" smtClean="0"/>
          </a:p>
          <a:p>
            <a:endParaRPr lang="en-GB" dirty="0"/>
          </a:p>
          <a:p>
            <a:r>
              <a:rPr lang="en-GB" dirty="0"/>
              <a:t>Self-perception influences course and career choices. When comparing students of equal mathematical ability, </a:t>
            </a:r>
            <a:r>
              <a:rPr lang="en-GB" dirty="0" err="1"/>
              <a:t>Correl</a:t>
            </a:r>
            <a:r>
              <a:rPr lang="en-GB" dirty="0"/>
              <a:t> found that those with higher self-assessment were more likely to enrol in high school calculus and choose a quantitative major. </a:t>
            </a:r>
          </a:p>
        </p:txBody>
      </p:sp>
      <p:sp>
        <p:nvSpPr>
          <p:cNvPr id="98" name="Text Placeholder 97"/>
          <p:cNvSpPr>
            <a:spLocks noGrp="1"/>
          </p:cNvSpPr>
          <p:nvPr>
            <p:ph type="body" sz="quarter" idx="29"/>
          </p:nvPr>
        </p:nvSpPr>
        <p:spPr/>
        <p:txBody>
          <a:bodyPr/>
          <a:lstStyle/>
          <a:p>
            <a:r>
              <a:rPr lang="en-GB" dirty="0" smtClean="0"/>
              <a:t>3. Recommendations</a:t>
            </a:r>
            <a:endParaRPr lang="en-GB" dirty="0"/>
          </a:p>
        </p:txBody>
      </p:sp>
      <p:sp>
        <p:nvSpPr>
          <p:cNvPr id="14" name="Content Placeholder 13"/>
          <p:cNvSpPr>
            <a:spLocks noGrp="1"/>
          </p:cNvSpPr>
          <p:nvPr>
            <p:ph sz="quarter" idx="30"/>
          </p:nvPr>
        </p:nvSpPr>
        <p:spPr>
          <a:xfrm>
            <a:off x="15544800" y="24332184"/>
            <a:ext cx="12801600" cy="8008700"/>
          </a:xfrm>
          <a:solidFill>
            <a:srgbClr val="99FFCC"/>
          </a:solidFill>
        </p:spPr>
        <p:txBody>
          <a:bodyPr>
            <a:normAutofit fontScale="92500"/>
          </a:bodyPr>
          <a:lstStyle/>
          <a:p>
            <a:r>
              <a:rPr lang="en-GB" dirty="0"/>
              <a:t>Develop the science curriculum to include greater reference to social and industrial applications of scientific concepts; girls like to know ‘why’. This was a recommendation of the GIST project. Further, it is an opportunity to use verbal skills in science – a skill </a:t>
            </a:r>
            <a:r>
              <a:rPr lang="en-GB" dirty="0" smtClean="0"/>
              <a:t>where </a:t>
            </a:r>
            <a:r>
              <a:rPr lang="en-GB" dirty="0"/>
              <a:t>girls are more likely to have a positive self-assessment of their abilities. </a:t>
            </a:r>
            <a:endParaRPr lang="en-GB" dirty="0" smtClean="0"/>
          </a:p>
          <a:p>
            <a:endParaRPr lang="en-GB" dirty="0"/>
          </a:p>
          <a:p>
            <a:r>
              <a:rPr lang="en-GB" dirty="0" smtClean="0"/>
              <a:t>Teach </a:t>
            </a:r>
            <a:r>
              <a:rPr lang="en-GB" dirty="0"/>
              <a:t>spatial-visualisation skills in primary schools. Further to </a:t>
            </a:r>
            <a:r>
              <a:rPr lang="en-GB" dirty="0" smtClean="0"/>
              <a:t>her university-based research, </a:t>
            </a:r>
            <a:r>
              <a:rPr lang="en-GB" dirty="0" err="1"/>
              <a:t>Sorby</a:t>
            </a:r>
            <a:r>
              <a:rPr lang="en-GB" dirty="0"/>
              <a:t> found that teaching spatial-visualisation skills at a middle-school level increased the number of girls choosing to take more </a:t>
            </a:r>
            <a:r>
              <a:rPr lang="en-GB" dirty="0" smtClean="0"/>
              <a:t>advanced </a:t>
            </a:r>
            <a:r>
              <a:rPr lang="en-GB" dirty="0"/>
              <a:t>maths and science in high school. </a:t>
            </a:r>
            <a:endParaRPr lang="en-GB" dirty="0" smtClean="0"/>
          </a:p>
          <a:p>
            <a:endParaRPr lang="en-GB" dirty="0"/>
          </a:p>
          <a:p>
            <a:r>
              <a:rPr lang="en-GB" dirty="0"/>
              <a:t>Invest in construction and STEM toys that appeal to girls; for example, Goldie-</a:t>
            </a:r>
            <a:r>
              <a:rPr lang="en-GB" dirty="0" err="1"/>
              <a:t>Blox</a:t>
            </a:r>
            <a:r>
              <a:rPr lang="en-GB" dirty="0"/>
              <a:t> toys incorporate stories, meaningful problem-solving and opportunities for collaboration, as well as technological concepts, designed specifically to appeal to the </a:t>
            </a:r>
            <a:r>
              <a:rPr lang="en-GB" dirty="0" smtClean="0"/>
              <a:t>way girls </a:t>
            </a:r>
            <a:r>
              <a:rPr lang="en-GB" dirty="0"/>
              <a:t>play</a:t>
            </a:r>
            <a:r>
              <a:rPr lang="en-GB" dirty="0" smtClean="0"/>
              <a:t>.</a:t>
            </a:r>
            <a:endParaRPr lang="en-GB" dirty="0"/>
          </a:p>
        </p:txBody>
      </p:sp>
      <p:sp>
        <p:nvSpPr>
          <p:cNvPr id="99" name="Text Placeholder 98"/>
          <p:cNvSpPr>
            <a:spLocks noGrp="1"/>
          </p:cNvSpPr>
          <p:nvPr>
            <p:ph type="body" sz="quarter" idx="31"/>
          </p:nvPr>
        </p:nvSpPr>
        <p:spPr/>
        <p:txBody>
          <a:bodyPr/>
          <a:lstStyle/>
          <a:p>
            <a:r>
              <a:rPr lang="en-GB" dirty="0" smtClean="0"/>
              <a:t>Potential Future Research</a:t>
            </a:r>
            <a:endParaRPr lang="en-GB" dirty="0"/>
          </a:p>
        </p:txBody>
      </p:sp>
      <p:sp>
        <p:nvSpPr>
          <p:cNvPr id="25" name="Content Placeholder 24"/>
          <p:cNvSpPr>
            <a:spLocks noGrp="1"/>
          </p:cNvSpPr>
          <p:nvPr>
            <p:ph sz="quarter" idx="32"/>
          </p:nvPr>
        </p:nvSpPr>
        <p:spPr>
          <a:xfrm>
            <a:off x="29900880" y="7114031"/>
            <a:ext cx="12801600" cy="15377161"/>
          </a:xfrm>
          <a:solidFill>
            <a:schemeClr val="accent1">
              <a:lumMod val="20000"/>
              <a:lumOff val="80000"/>
            </a:schemeClr>
          </a:solidFill>
        </p:spPr>
        <p:txBody>
          <a:bodyPr>
            <a:normAutofit fontScale="92500" lnSpcReduction="20000"/>
          </a:bodyPr>
          <a:lstStyle/>
          <a:p>
            <a:r>
              <a:rPr lang="en-GB" dirty="0" smtClean="0"/>
              <a:t>Action research inspired by the GIST project. Create opportunities for pupils to meet ‘real-life’ scientists and engineers who are women and learn about ‘real-life’ applications of science and engineering. </a:t>
            </a:r>
          </a:p>
          <a:p>
            <a:endParaRPr lang="en-GB" dirty="0" smtClean="0"/>
          </a:p>
          <a:p>
            <a:r>
              <a:rPr lang="en-GB" dirty="0" smtClean="0"/>
              <a:t>Track the choices of children in the Early Years phase throughout the school day or school year. Use case studies to examine individual children’s evolving ideas of what is masculine and what is feminine. </a:t>
            </a:r>
          </a:p>
          <a:p>
            <a:endParaRPr lang="en-GB" dirty="0" smtClean="0"/>
          </a:p>
          <a:p>
            <a:r>
              <a:rPr lang="en-GB" dirty="0" smtClean="0"/>
              <a:t>Examine attitudes to science and self-assessment of science ability throughout primary and secondary school. Does a more positive self-assessment in science increase the likelihood that a student will pursue further education or a career in science? Is this true for both boys and girls? </a:t>
            </a:r>
          </a:p>
          <a:p>
            <a:endParaRPr lang="en-GB" dirty="0" smtClean="0"/>
          </a:p>
          <a:p>
            <a:r>
              <a:rPr lang="en-GB" dirty="0" smtClean="0"/>
              <a:t>Developing visual-spatial skills in the primary classroom. Action research examining whether teaching these skills can improve attitudes to and attainment in maths and science; does it have a positive effect on self-assessment in these subjects?</a:t>
            </a:r>
          </a:p>
          <a:p>
            <a:endParaRPr lang="en-GB" dirty="0" smtClean="0"/>
          </a:p>
          <a:p>
            <a:r>
              <a:rPr lang="en-GB" dirty="0" smtClean="0"/>
              <a:t> Building on one of the key concepts of ‘Goldie-</a:t>
            </a:r>
            <a:r>
              <a:rPr lang="en-GB" dirty="0" err="1" smtClean="0"/>
              <a:t>Blox</a:t>
            </a:r>
            <a:r>
              <a:rPr lang="en-GB" dirty="0" smtClean="0"/>
              <a:t>’, how can story narrative, problem-solving and collaboration be used to encourage girls to play with engineering toys? How effective is narrative at engaging girls’ attention with scientific processes? </a:t>
            </a:r>
          </a:p>
          <a:p>
            <a:endParaRPr lang="en-GB" dirty="0" smtClean="0"/>
          </a:p>
          <a:p>
            <a:r>
              <a:rPr lang="en-GB" dirty="0" smtClean="0"/>
              <a:t>What do primary and secondary pupils understand by the term ‘engineering’? Is their view of an engineer that of a male train driver? Action research approach to examining the existing attitudes of students </a:t>
            </a:r>
            <a:r>
              <a:rPr lang="en-GB" smtClean="0"/>
              <a:t>and attempting </a:t>
            </a:r>
            <a:r>
              <a:rPr lang="en-GB" dirty="0" smtClean="0"/>
              <a:t>to broaden understanding of the term ‘engineering’.</a:t>
            </a:r>
          </a:p>
          <a:p>
            <a:endParaRPr lang="en-GB" dirty="0" smtClean="0"/>
          </a:p>
          <a:p>
            <a:r>
              <a:rPr lang="en-GB" dirty="0" smtClean="0"/>
              <a:t>How does the education system instil and embed the notion that science is ‘dirty, difficult and dangerous’ (and therefore not for girls)? Research into curriculum content, curriculum delivery, teacher attitudes and school ethos. </a:t>
            </a:r>
          </a:p>
        </p:txBody>
      </p:sp>
      <p:sp>
        <p:nvSpPr>
          <p:cNvPr id="21" name="Text Placeholder 20"/>
          <p:cNvSpPr>
            <a:spLocks noGrp="1"/>
          </p:cNvSpPr>
          <p:nvPr>
            <p:ph type="body" sz="quarter" idx="34"/>
          </p:nvPr>
        </p:nvSpPr>
        <p:spPr>
          <a:xfrm>
            <a:off x="29946600" y="22887432"/>
            <a:ext cx="12801600" cy="1219200"/>
          </a:xfrm>
        </p:spPr>
        <p:txBody>
          <a:bodyPr/>
          <a:lstStyle/>
          <a:p>
            <a:r>
              <a:rPr lang="en-US" smtClean="0"/>
              <a:t>References</a:t>
            </a:r>
            <a:endParaRPr lang="en-US" dirty="0"/>
          </a:p>
        </p:txBody>
      </p:sp>
      <p:sp>
        <p:nvSpPr>
          <p:cNvPr id="101" name="Content Placeholder 100"/>
          <p:cNvSpPr>
            <a:spLocks noGrp="1"/>
          </p:cNvSpPr>
          <p:nvPr>
            <p:ph sz="quarter" idx="35"/>
          </p:nvPr>
        </p:nvSpPr>
        <p:spPr>
          <a:xfrm>
            <a:off x="29900880" y="24502872"/>
            <a:ext cx="12801600" cy="7838012"/>
          </a:xfrm>
          <a:solidFill>
            <a:schemeClr val="accent3">
              <a:lumMod val="40000"/>
              <a:lumOff val="60000"/>
            </a:schemeClr>
          </a:solidFill>
        </p:spPr>
        <p:txBody>
          <a:bodyPr>
            <a:normAutofit fontScale="85000" lnSpcReduction="20000"/>
          </a:bodyPr>
          <a:lstStyle/>
          <a:p>
            <a:r>
              <a:rPr lang="en-GB" dirty="0" err="1"/>
              <a:t>Correll</a:t>
            </a:r>
            <a:r>
              <a:rPr lang="en-GB" dirty="0"/>
              <a:t>, S. J. (2001). Gender and the career choice process: The role of biased self-assessments. American Journal of Sociology, 106(6), 1691–1730</a:t>
            </a:r>
            <a:r>
              <a:rPr lang="en-GB" dirty="0" smtClean="0"/>
              <a:t>.</a:t>
            </a:r>
          </a:p>
          <a:p>
            <a:r>
              <a:rPr lang="en-GB" dirty="0" err="1" smtClean="0"/>
              <a:t>Kerkhoven</a:t>
            </a:r>
            <a:r>
              <a:rPr lang="en-GB" dirty="0"/>
              <a:t>, A. , Russo, P., Land-</a:t>
            </a:r>
            <a:r>
              <a:rPr lang="en-GB" dirty="0" err="1"/>
              <a:t>Zandstra</a:t>
            </a:r>
            <a:r>
              <a:rPr lang="en-GB" dirty="0"/>
              <a:t>, A., </a:t>
            </a:r>
            <a:r>
              <a:rPr lang="en-GB" dirty="0" err="1"/>
              <a:t>Rodenburg</a:t>
            </a:r>
            <a:r>
              <a:rPr lang="en-GB" dirty="0"/>
              <a:t>, F. (2016). Gender </a:t>
            </a:r>
            <a:r>
              <a:rPr lang="en-GB" dirty="0" smtClean="0"/>
              <a:t>stereotypes </a:t>
            </a:r>
            <a:r>
              <a:rPr lang="en-GB" dirty="0"/>
              <a:t>in </a:t>
            </a:r>
            <a:r>
              <a:rPr lang="en-GB" dirty="0" smtClean="0"/>
              <a:t>science education resources</a:t>
            </a:r>
            <a:r>
              <a:rPr lang="en-GB" dirty="0"/>
              <a:t>: </a:t>
            </a:r>
            <a:r>
              <a:rPr lang="en-GB" dirty="0" smtClean="0"/>
              <a:t>a visual content analysis. </a:t>
            </a:r>
            <a:r>
              <a:rPr lang="en-GB" dirty="0" err="1" smtClean="0"/>
              <a:t>Plos</a:t>
            </a:r>
            <a:r>
              <a:rPr lang="en-GB" dirty="0" smtClean="0"/>
              <a:t> </a:t>
            </a:r>
            <a:r>
              <a:rPr lang="en-GB" dirty="0"/>
              <a:t>One. Retrieved from </a:t>
            </a:r>
            <a:r>
              <a:rPr lang="en-GB" u="sng" dirty="0">
                <a:hlinkClick r:id="rId2"/>
              </a:rPr>
              <a:t>http://</a:t>
            </a:r>
            <a:r>
              <a:rPr lang="en-GB" u="sng" dirty="0" smtClean="0">
                <a:hlinkClick r:id="rId2"/>
              </a:rPr>
              <a:t>journals.plos.org/plosone/article?id=10.1371/journal.pone.0165037</a:t>
            </a:r>
            <a:endParaRPr lang="en-GB" u="sng" dirty="0"/>
          </a:p>
          <a:p>
            <a:r>
              <a:rPr lang="en-GB" dirty="0"/>
              <a:t>Cruickshank, </a:t>
            </a:r>
            <a:r>
              <a:rPr lang="en-GB" dirty="0" smtClean="0"/>
              <a:t>M., Deem, R., Kant, L., Whyte, J., Baroness Vosper Blackstone, T. A. (1988) </a:t>
            </a:r>
            <a:r>
              <a:rPr lang="en-GB" dirty="0"/>
              <a:t>Girl </a:t>
            </a:r>
            <a:r>
              <a:rPr lang="en-GB" dirty="0" smtClean="0"/>
              <a:t>friendly schooling</a:t>
            </a:r>
            <a:r>
              <a:rPr lang="en-GB" dirty="0"/>
              <a:t>, edited by Maureen Cruickshank, et al., Taylor and </a:t>
            </a:r>
            <a:r>
              <a:rPr lang="en-GB" dirty="0" smtClean="0"/>
              <a:t>Francis. Retrieved from </a:t>
            </a:r>
            <a:r>
              <a:rPr lang="en-GB" dirty="0" smtClean="0">
                <a:hlinkClick r:id="rId3"/>
              </a:rPr>
              <a:t>http</a:t>
            </a:r>
            <a:r>
              <a:rPr lang="en-GB" dirty="0">
                <a:hlinkClick r:id="rId3"/>
              </a:rPr>
              <a:t>://</a:t>
            </a:r>
            <a:r>
              <a:rPr lang="en-GB" dirty="0" smtClean="0">
                <a:hlinkClick r:id="rId3"/>
              </a:rPr>
              <a:t>ebookcentral.proquest.com/lib/hud/detail.action?docID=166590</a:t>
            </a:r>
            <a:endParaRPr lang="en-GB" dirty="0" smtClean="0"/>
          </a:p>
          <a:p>
            <a:r>
              <a:rPr lang="en-GB" dirty="0" err="1" smtClean="0"/>
              <a:t>Scantlebury</a:t>
            </a:r>
            <a:r>
              <a:rPr lang="en-GB" dirty="0" smtClean="0"/>
              <a:t>, K., Baker, D., </a:t>
            </a:r>
            <a:r>
              <a:rPr lang="en-GB" dirty="0" err="1" smtClean="0"/>
              <a:t>Sugi</a:t>
            </a:r>
            <a:r>
              <a:rPr lang="en-GB" dirty="0" smtClean="0"/>
              <a:t>, A., Yoshida, A., </a:t>
            </a:r>
            <a:r>
              <a:rPr lang="en-GB" dirty="0" err="1" smtClean="0"/>
              <a:t>Uysal</a:t>
            </a:r>
            <a:r>
              <a:rPr lang="en-GB" dirty="0" smtClean="0"/>
              <a:t>, S. (2007). Avoiding the issue of gender in Japanese science education. </a:t>
            </a:r>
            <a:r>
              <a:rPr lang="en-GB" dirty="0"/>
              <a:t>International Journal of Science and Mathematics Education, 2007, Volume 5, Number 3, Page 415</a:t>
            </a:r>
            <a:endParaRPr lang="en-GB" dirty="0" smtClean="0"/>
          </a:p>
          <a:p>
            <a:r>
              <a:rPr lang="en-GB" dirty="0" err="1" smtClean="0"/>
              <a:t>Sorby</a:t>
            </a:r>
            <a:r>
              <a:rPr lang="en-GB" dirty="0"/>
              <a:t>, S. A. (2009). Educational research in developing 3-D spatial skills for engineering students. International Journal of Science Education, 31(3), 459–80. </a:t>
            </a:r>
            <a:endParaRPr lang="en-GB" dirty="0" smtClean="0"/>
          </a:p>
          <a:p>
            <a:r>
              <a:rPr lang="en-GB" dirty="0" err="1" smtClean="0"/>
              <a:t>Sorby</a:t>
            </a:r>
            <a:r>
              <a:rPr lang="en-GB" dirty="0"/>
              <a:t>, S. A., &amp; </a:t>
            </a:r>
            <a:r>
              <a:rPr lang="en-GB" dirty="0" err="1"/>
              <a:t>Baartmans</a:t>
            </a:r>
            <a:r>
              <a:rPr lang="en-GB" dirty="0"/>
              <a:t>, B. J. (2000). The development and assessment of a course for enhancing the 3-D spatial visualization skills of first year engineering students. Journal of Engineering Education, 89(3), 301–07</a:t>
            </a:r>
            <a:r>
              <a:rPr lang="en-GB" dirty="0" smtClean="0"/>
              <a:t>.</a:t>
            </a:r>
          </a:p>
          <a:p>
            <a:endParaRPr lang="en-GB" dirty="0"/>
          </a:p>
          <a:p>
            <a:endParaRPr lang="en-GB" dirty="0"/>
          </a:p>
        </p:txBody>
      </p:sp>
      <p:pic>
        <p:nvPicPr>
          <p:cNvPr id="105" name="Picture Placeholder 104" descr="Closeup of glass beakers" title="Sample Picture"/>
          <p:cNvPicPr>
            <a:picLocks noGrp="1" noChangeAspect="1"/>
          </p:cNvPicPr>
          <p:nvPr>
            <p:ph type="pic" sz="quarter" idx="43"/>
          </p:nvPr>
        </p:nvPicPr>
        <p:blipFill rotWithShape="1">
          <a:blip r:embed="rId4" cstate="print">
            <a:extLst>
              <a:ext uri="{28A0092B-C50C-407E-A947-70E740481C1C}">
                <a14:useLocalDpi xmlns:a14="http://schemas.microsoft.com/office/drawing/2010/main" val="0"/>
              </a:ext>
            </a:extLst>
          </a:blip>
          <a:srcRect t="19" b="19"/>
          <a:stretch/>
        </p:blipFill>
        <p:spPr/>
      </p:pic>
      <p:sp>
        <p:nvSpPr>
          <p:cNvPr id="27" name="Text Placeholder 68"/>
          <p:cNvSpPr txBox="1">
            <a:spLocks/>
          </p:cNvSpPr>
          <p:nvPr/>
        </p:nvSpPr>
        <p:spPr bwMode="ltGray">
          <a:xfrm>
            <a:off x="15544799" y="7307538"/>
            <a:ext cx="12801601" cy="5315497"/>
          </a:xfrm>
          <a:prstGeom prst="rect">
            <a:avLst/>
          </a:prstGeom>
          <a:solidFill>
            <a:schemeClr val="accent3">
              <a:lumMod val="40000"/>
              <a:lumOff val="60000"/>
            </a:schemeClr>
          </a:solidFill>
        </p:spPr>
        <p:txBody>
          <a:bodyPr vert="horz" lIns="365760" tIns="45720" rIns="365760" bIns="45720" rtlCol="0" anchor="t">
            <a:noAutofit/>
          </a:bodyPr>
          <a:lstStyle>
            <a:lvl1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baseline="0">
                <a:solidFill>
                  <a:schemeClr val="tx1"/>
                </a:solidFill>
                <a:latin typeface="+mn-lt"/>
                <a:ea typeface="+mn-ea"/>
                <a:cs typeface="+mn-cs"/>
              </a:defRPr>
            </a:lvl1pPr>
            <a:lvl2pPr marL="571500" indent="-5715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4400" kern="1200">
                <a:solidFill>
                  <a:schemeClr val="tx1"/>
                </a:solidFill>
                <a:latin typeface="+mn-lt"/>
                <a:ea typeface="+mn-ea"/>
                <a:cs typeface="+mn-cs"/>
              </a:defRPr>
            </a:lvl2pPr>
            <a:lvl3pPr marL="571500" indent="-5715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4400" kern="1200">
                <a:solidFill>
                  <a:schemeClr val="tx1"/>
                </a:solidFill>
                <a:latin typeface="+mn-lt"/>
                <a:ea typeface="+mn-ea"/>
                <a:cs typeface="+mn-cs"/>
              </a:defRPr>
            </a:lvl3pPr>
            <a:lvl4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4pPr>
            <a:lvl5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5pPr>
            <a:lvl6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6pPr>
            <a:lvl7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7pPr>
            <a:lvl8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8pPr>
            <a:lvl9pPr marL="0" indent="0" algn="l" defTabSz="4389120" rtl="0" eaLnBrk="1" latinLnBrk="0" hangingPunct="1">
              <a:lnSpc>
                <a:spcPct val="100000"/>
              </a:lnSpc>
              <a:spcBef>
                <a:spcPts val="1200"/>
              </a:spcBef>
              <a:buClr>
                <a:schemeClr val="bg1">
                  <a:lumMod val="65000"/>
                </a:schemeClr>
              </a:buClr>
              <a:buFont typeface="Arial" panose="020B0604020202020204" pitchFamily="34" charset="0"/>
              <a:buNone/>
              <a:defRPr sz="4400" kern="1200">
                <a:solidFill>
                  <a:schemeClr val="tx1"/>
                </a:solidFill>
                <a:latin typeface="+mn-lt"/>
                <a:ea typeface="+mn-ea"/>
                <a:cs typeface="+mn-cs"/>
              </a:defRPr>
            </a:lvl9pPr>
          </a:lstStyle>
          <a:p>
            <a:pPr algn="just"/>
            <a:endParaRPr lang="en-US" sz="3600" dirty="0" smtClean="0"/>
          </a:p>
          <a:p>
            <a:pPr algn="just"/>
            <a:r>
              <a:rPr lang="en-US" sz="3600" dirty="0" smtClean="0"/>
              <a:t>What stereotypes exist regarding gender and science, how are they experienced, and how do they influence girls to ‘opt out’ of STEM careers?</a:t>
            </a:r>
          </a:p>
          <a:p>
            <a:pPr algn="just"/>
            <a:endParaRPr lang="en-US" sz="3600" dirty="0" smtClean="0"/>
          </a:p>
          <a:p>
            <a:pPr algn="just"/>
            <a:r>
              <a:rPr lang="en-US" sz="3600" dirty="0" smtClean="0"/>
              <a:t>How can students be encouraged to develop  positive attitudes to STEM at different stages of their education? </a:t>
            </a:r>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Science project poster" id="{5EE2013B-CA29-4B2F-A0C1-6B50D602CDD1}" vid="{C11EB96A-2F25-41A7-A61B-EE8C050C88EE}"/>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B7E175-EA31-4EB5-9BCC-A945A8103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Research Poster</Template>
  <TotalTime>0</TotalTime>
  <Words>1394</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Science Poster</vt:lpstr>
      <vt:lpstr>Stereotypes, Self-Perception and Careers in STEM</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2017-04-26T10:59:19Z</dcterms:created>
  <dcterms:modified xsi:type="dcterms:W3CDTF">2017-10-05T14:13:06Z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TC040013439991</vt:lpwstr>
  </property>
</Properties>
</file>