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theme/theme5.xml" ContentType="application/vnd.openxmlformats-officedocument.theme+xml"/>
  <Override PartName="/ppt/slideLayouts/slideLayout4.xml" ContentType="application/vnd.openxmlformats-officedocument.presentationml.slideLayout+xml"/>
  <Override PartName="/ppt/theme/theme6.xml" ContentType="application/vnd.openxmlformats-officedocument.theme+xml"/>
  <Override PartName="/ppt/slideLayouts/slideLayout5.xml" ContentType="application/vnd.openxmlformats-officedocument.presentationml.slideLayout+xml"/>
  <Override PartName="/ppt/theme/theme7.xml" ContentType="application/vnd.openxmlformats-officedocument.theme+xml"/>
  <Override PartName="/ppt/slideLayouts/slideLayout6.xml" ContentType="application/vnd.openxmlformats-officedocument.presentationml.slideLayout+xml"/>
  <Override PartName="/ppt/theme/theme8.xml" ContentType="application/vnd.openxmlformats-officedocument.theme+xml"/>
  <Override PartName="/ppt/slideLayouts/slideLayout7.xml" ContentType="application/vnd.openxmlformats-officedocument.presentationml.slideLayout+xml"/>
  <Override PartName="/ppt/theme/theme9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8" r:id="rId1"/>
    <p:sldMasterId id="2147484280" r:id="rId2"/>
    <p:sldMasterId id="2147484292" r:id="rId3"/>
    <p:sldMasterId id="2147484304" r:id="rId4"/>
    <p:sldMasterId id="2147484316" r:id="rId5"/>
    <p:sldMasterId id="2147484329" r:id="rId6"/>
    <p:sldMasterId id="2147484341" r:id="rId7"/>
    <p:sldMasterId id="2147484353" r:id="rId8"/>
    <p:sldMasterId id="2147484365" r:id="rId9"/>
    <p:sldMasterId id="2147484377" r:id="rId10"/>
  </p:sldMasterIdLst>
  <p:notesMasterIdLst>
    <p:notesMasterId r:id="rId31"/>
  </p:notesMasterIdLst>
  <p:handoutMasterIdLst>
    <p:handoutMasterId r:id="rId32"/>
  </p:handoutMasterIdLst>
  <p:sldIdLst>
    <p:sldId id="301" r:id="rId11"/>
    <p:sldId id="302" r:id="rId12"/>
    <p:sldId id="273" r:id="rId13"/>
    <p:sldId id="275" r:id="rId14"/>
    <p:sldId id="276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2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FC9D48BB-6829-C443-8872-6A8CD66EC24F}">
          <p14:sldIdLst/>
        </p14:section>
        <p14:section name="content" id="{03102A72-5CAE-F04B-8B85-4A5E61DCCB92}">
          <p14:sldIdLst>
            <p14:sldId id="301"/>
            <p14:sldId id="302"/>
            <p14:sldId id="273"/>
            <p14:sldId id="275"/>
            <p14:sldId id="276"/>
            <p14:sldId id="278"/>
            <p14:sldId id="279"/>
            <p14:sldId id="280"/>
            <p14:sldId id="281"/>
            <p14:sldId id="282"/>
            <p14:sldId id="283"/>
            <p14:sldId id="284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</p14:sldIdLst>
        </p14:section>
        <p14:section name="back" id="{2D7054D8-94F7-B848-B91E-1F5F4C45F7B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0C7E"/>
    <a:srgbClr val="150CCA"/>
    <a:srgbClr val="4D25B1"/>
    <a:srgbClr val="4C0DC9"/>
    <a:srgbClr val="002650"/>
    <a:srgbClr val="003772"/>
    <a:srgbClr val="00244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6" autoAdjust="0"/>
    <p:restoredTop sz="85468" autoAdjust="0"/>
  </p:normalViewPr>
  <p:slideViewPr>
    <p:cSldViewPr>
      <p:cViewPr varScale="1">
        <p:scale>
          <a:sx n="35" d="100"/>
          <a:sy n="35" d="100"/>
        </p:scale>
        <p:origin x="1459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5" d="100"/>
          <a:sy n="125" d="100"/>
        </p:scale>
        <p:origin x="-4008" y="-120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713C6D-2E67-43B2-A2FD-AA868AF8444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06A73E48-ED5A-41B7-8142-E5DF6C0DE4B5}">
      <dgm:prSet phldrT="[Text]"/>
      <dgm:spPr/>
      <dgm:t>
        <a:bodyPr/>
        <a:lstStyle/>
        <a:p>
          <a:r>
            <a:rPr lang="en-GB" dirty="0" smtClean="0"/>
            <a:t>Administration of Medicines Competency</a:t>
          </a:r>
        </a:p>
        <a:p>
          <a:r>
            <a:rPr lang="en-GB" i="1" dirty="0" smtClean="0"/>
            <a:t>OSCE &amp; in practice</a:t>
          </a:r>
          <a:endParaRPr lang="en-GB" i="1" dirty="0"/>
        </a:p>
      </dgm:t>
    </dgm:pt>
    <dgm:pt modelId="{7A3EB0A5-DCA1-43D0-B764-76A9CFD27B88}" type="parTrans" cxnId="{436A772C-3084-4F4A-AFB4-0E447BF73CD2}">
      <dgm:prSet/>
      <dgm:spPr/>
      <dgm:t>
        <a:bodyPr/>
        <a:lstStyle/>
        <a:p>
          <a:endParaRPr lang="en-GB"/>
        </a:p>
      </dgm:t>
    </dgm:pt>
    <dgm:pt modelId="{88436142-6ACB-4537-9DAA-693DE9AAD632}" type="sibTrans" cxnId="{436A772C-3084-4F4A-AFB4-0E447BF73CD2}">
      <dgm:prSet/>
      <dgm:spPr/>
      <dgm:t>
        <a:bodyPr/>
        <a:lstStyle/>
        <a:p>
          <a:endParaRPr lang="en-GB"/>
        </a:p>
      </dgm:t>
    </dgm:pt>
    <dgm:pt modelId="{9EDEFC9B-39C4-4E18-A7A7-FA2A5991FE49}">
      <dgm:prSet phldrT="[Text]"/>
      <dgm:spPr/>
      <dgm:t>
        <a:bodyPr/>
        <a:lstStyle/>
        <a:p>
          <a:r>
            <a:rPr lang="en-GB" dirty="0" err="1" smtClean="0"/>
            <a:t>Psychopharmalogical</a:t>
          </a:r>
          <a:r>
            <a:rPr lang="en-GB" dirty="0" smtClean="0"/>
            <a:t> Theory</a:t>
          </a:r>
        </a:p>
        <a:p>
          <a:r>
            <a:rPr lang="en-GB" i="1" dirty="0" smtClean="0"/>
            <a:t>Workbook</a:t>
          </a:r>
          <a:endParaRPr lang="en-GB" i="1" dirty="0"/>
        </a:p>
      </dgm:t>
    </dgm:pt>
    <dgm:pt modelId="{6C8986D9-3091-4E06-A36B-509FFD40B4A0}" type="parTrans" cxnId="{DAC708EF-407B-4538-8399-69DAF8C83A7D}">
      <dgm:prSet/>
      <dgm:spPr/>
      <dgm:t>
        <a:bodyPr/>
        <a:lstStyle/>
        <a:p>
          <a:endParaRPr lang="en-GB"/>
        </a:p>
      </dgm:t>
    </dgm:pt>
    <dgm:pt modelId="{C21E1574-B039-4D88-B6CD-6E2E11BEBD9D}" type="sibTrans" cxnId="{DAC708EF-407B-4538-8399-69DAF8C83A7D}">
      <dgm:prSet/>
      <dgm:spPr/>
      <dgm:t>
        <a:bodyPr/>
        <a:lstStyle/>
        <a:p>
          <a:endParaRPr lang="en-GB"/>
        </a:p>
      </dgm:t>
    </dgm:pt>
    <dgm:pt modelId="{0F295240-660C-4CEB-A185-A003D7932679}">
      <dgm:prSet/>
      <dgm:spPr/>
      <dgm:t>
        <a:bodyPr/>
        <a:lstStyle/>
        <a:p>
          <a:r>
            <a:rPr lang="en-GB" dirty="0" smtClean="0"/>
            <a:t>Medicines Management Module</a:t>
          </a:r>
        </a:p>
        <a:p>
          <a:r>
            <a:rPr lang="en-GB" i="1" dirty="0" smtClean="0"/>
            <a:t>Consolidation of practice and applied to adherence/concordance</a:t>
          </a:r>
          <a:endParaRPr lang="en-GB" i="1" dirty="0"/>
        </a:p>
      </dgm:t>
    </dgm:pt>
    <dgm:pt modelId="{DC91536B-D696-468D-9AC6-B8065FDFFDD7}" type="parTrans" cxnId="{6E244A02-AE5E-4F43-8245-8A03A19E6FA8}">
      <dgm:prSet/>
      <dgm:spPr/>
      <dgm:t>
        <a:bodyPr/>
        <a:lstStyle/>
        <a:p>
          <a:endParaRPr lang="en-GB"/>
        </a:p>
      </dgm:t>
    </dgm:pt>
    <dgm:pt modelId="{5212F63F-E85B-4DD9-8AA9-13B15EBD4BA4}" type="sibTrans" cxnId="{6E244A02-AE5E-4F43-8245-8A03A19E6FA8}">
      <dgm:prSet/>
      <dgm:spPr/>
      <dgm:t>
        <a:bodyPr/>
        <a:lstStyle/>
        <a:p>
          <a:endParaRPr lang="en-GB"/>
        </a:p>
      </dgm:t>
    </dgm:pt>
    <dgm:pt modelId="{4684DE81-3CA3-49DE-9748-2301F225ECFC}">
      <dgm:prSet/>
      <dgm:spPr/>
      <dgm:t>
        <a:bodyPr/>
        <a:lstStyle/>
        <a:p>
          <a:r>
            <a:rPr lang="en-GB" dirty="0" smtClean="0"/>
            <a:t>Non-Medical Prescribing</a:t>
          </a:r>
        </a:p>
        <a:p>
          <a:r>
            <a:rPr lang="en-GB" dirty="0" smtClean="0"/>
            <a:t>Advanced Practice </a:t>
          </a:r>
        </a:p>
        <a:p>
          <a:r>
            <a:rPr lang="en-GB" i="1" dirty="0" smtClean="0"/>
            <a:t>Generic course for prescribing</a:t>
          </a:r>
          <a:endParaRPr lang="en-GB" i="1" dirty="0"/>
        </a:p>
      </dgm:t>
    </dgm:pt>
    <dgm:pt modelId="{F33C03AA-6124-4951-9D96-2653B35BDFE0}" type="parTrans" cxnId="{943574B4-40AB-4F43-B7C3-1F4A364E1C61}">
      <dgm:prSet/>
      <dgm:spPr/>
      <dgm:t>
        <a:bodyPr/>
        <a:lstStyle/>
        <a:p>
          <a:endParaRPr lang="en-GB"/>
        </a:p>
      </dgm:t>
    </dgm:pt>
    <dgm:pt modelId="{255643D9-9125-478C-B159-F7BA7071FFD3}" type="sibTrans" cxnId="{943574B4-40AB-4F43-B7C3-1F4A364E1C61}">
      <dgm:prSet/>
      <dgm:spPr/>
      <dgm:t>
        <a:bodyPr/>
        <a:lstStyle/>
        <a:p>
          <a:endParaRPr lang="en-GB"/>
        </a:p>
      </dgm:t>
    </dgm:pt>
    <dgm:pt modelId="{2FB519A7-BB61-4CB4-88F8-5943C2A5932B}" type="pres">
      <dgm:prSet presAssocID="{6C713C6D-2E67-43B2-A2FD-AA868AF84444}" presName="compositeShape" presStyleCnt="0">
        <dgm:presLayoutVars>
          <dgm:dir/>
          <dgm:resizeHandles/>
        </dgm:presLayoutVars>
      </dgm:prSet>
      <dgm:spPr/>
    </dgm:pt>
    <dgm:pt modelId="{0C57B5B9-0AC5-4B24-B310-2EA7BFFB78CB}" type="pres">
      <dgm:prSet presAssocID="{6C713C6D-2E67-43B2-A2FD-AA868AF84444}" presName="pyramid" presStyleLbl="node1" presStyleIdx="0" presStyleCnt="1"/>
      <dgm:spPr/>
    </dgm:pt>
    <dgm:pt modelId="{59317769-69D6-45CA-A3AD-CE3410E177DE}" type="pres">
      <dgm:prSet presAssocID="{6C713C6D-2E67-43B2-A2FD-AA868AF84444}" presName="theList" presStyleCnt="0"/>
      <dgm:spPr/>
    </dgm:pt>
    <dgm:pt modelId="{D32911EF-2DC7-4368-ADDE-32D9EA7C378B}" type="pres">
      <dgm:prSet presAssocID="{4684DE81-3CA3-49DE-9748-2301F225ECFC}" presName="aNode" presStyleLbl="fgAcc1" presStyleIdx="0" presStyleCnt="4" custLinFactNeighborX="187" custLinFactNeighborY="2796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EF8B0F-5F72-4003-82F5-68F13FEFC1D4}" type="pres">
      <dgm:prSet presAssocID="{4684DE81-3CA3-49DE-9748-2301F225ECFC}" presName="aSpace" presStyleCnt="0"/>
      <dgm:spPr/>
    </dgm:pt>
    <dgm:pt modelId="{FFDA88B1-EBB6-4249-B116-CE298F7C2098}" type="pres">
      <dgm:prSet presAssocID="{0F295240-660C-4CEB-A185-A003D7932679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540BF8-81B6-428A-99BE-841246846DD6}" type="pres">
      <dgm:prSet presAssocID="{0F295240-660C-4CEB-A185-A003D7932679}" presName="aSpace" presStyleCnt="0"/>
      <dgm:spPr/>
    </dgm:pt>
    <dgm:pt modelId="{B91274D6-C398-4CF1-932A-573345A57F53}" type="pres">
      <dgm:prSet presAssocID="{06A73E48-ED5A-41B7-8142-E5DF6C0DE4B5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DE15F3-802E-4EAF-951F-7F0DDD34A903}" type="pres">
      <dgm:prSet presAssocID="{06A73E48-ED5A-41B7-8142-E5DF6C0DE4B5}" presName="aSpace" presStyleCnt="0"/>
      <dgm:spPr/>
    </dgm:pt>
    <dgm:pt modelId="{2EB7A59A-AE2E-44A7-8531-BD7117019B97}" type="pres">
      <dgm:prSet presAssocID="{9EDEFC9B-39C4-4E18-A7A7-FA2A5991FE49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38BE40-CB5B-4182-971F-B50431C75189}" type="pres">
      <dgm:prSet presAssocID="{9EDEFC9B-39C4-4E18-A7A7-FA2A5991FE49}" presName="aSpace" presStyleCnt="0"/>
      <dgm:spPr/>
    </dgm:pt>
  </dgm:ptLst>
  <dgm:cxnLst>
    <dgm:cxn modelId="{DAC708EF-407B-4538-8399-69DAF8C83A7D}" srcId="{6C713C6D-2E67-43B2-A2FD-AA868AF84444}" destId="{9EDEFC9B-39C4-4E18-A7A7-FA2A5991FE49}" srcOrd="3" destOrd="0" parTransId="{6C8986D9-3091-4E06-A36B-509FFD40B4A0}" sibTransId="{C21E1574-B039-4D88-B6CD-6E2E11BEBD9D}"/>
    <dgm:cxn modelId="{B4F8A8E9-8376-4A61-85AD-F1FEDE447679}" type="presOf" srcId="{9EDEFC9B-39C4-4E18-A7A7-FA2A5991FE49}" destId="{2EB7A59A-AE2E-44A7-8531-BD7117019B97}" srcOrd="0" destOrd="0" presId="urn:microsoft.com/office/officeart/2005/8/layout/pyramid2"/>
    <dgm:cxn modelId="{943574B4-40AB-4F43-B7C3-1F4A364E1C61}" srcId="{6C713C6D-2E67-43B2-A2FD-AA868AF84444}" destId="{4684DE81-3CA3-49DE-9748-2301F225ECFC}" srcOrd="0" destOrd="0" parTransId="{F33C03AA-6124-4951-9D96-2653B35BDFE0}" sibTransId="{255643D9-9125-478C-B159-F7BA7071FFD3}"/>
    <dgm:cxn modelId="{85D2B889-5C94-4640-9C10-841E3B3DEE46}" type="presOf" srcId="{6C713C6D-2E67-43B2-A2FD-AA868AF84444}" destId="{2FB519A7-BB61-4CB4-88F8-5943C2A5932B}" srcOrd="0" destOrd="0" presId="urn:microsoft.com/office/officeart/2005/8/layout/pyramid2"/>
    <dgm:cxn modelId="{6E244A02-AE5E-4F43-8245-8A03A19E6FA8}" srcId="{6C713C6D-2E67-43B2-A2FD-AA868AF84444}" destId="{0F295240-660C-4CEB-A185-A003D7932679}" srcOrd="1" destOrd="0" parTransId="{DC91536B-D696-468D-9AC6-B8065FDFFDD7}" sibTransId="{5212F63F-E85B-4DD9-8AA9-13B15EBD4BA4}"/>
    <dgm:cxn modelId="{9015A8B2-15E1-46F8-A0DE-E5F94BE4F9F8}" type="presOf" srcId="{4684DE81-3CA3-49DE-9748-2301F225ECFC}" destId="{D32911EF-2DC7-4368-ADDE-32D9EA7C378B}" srcOrd="0" destOrd="0" presId="urn:microsoft.com/office/officeart/2005/8/layout/pyramid2"/>
    <dgm:cxn modelId="{D2FBE5B1-77AC-4387-B63E-87F078BEAC12}" type="presOf" srcId="{0F295240-660C-4CEB-A185-A003D7932679}" destId="{FFDA88B1-EBB6-4249-B116-CE298F7C2098}" srcOrd="0" destOrd="0" presId="urn:microsoft.com/office/officeart/2005/8/layout/pyramid2"/>
    <dgm:cxn modelId="{4E28A83D-73E3-41BC-9C0F-E6F284F3865C}" type="presOf" srcId="{06A73E48-ED5A-41B7-8142-E5DF6C0DE4B5}" destId="{B91274D6-C398-4CF1-932A-573345A57F53}" srcOrd="0" destOrd="0" presId="urn:microsoft.com/office/officeart/2005/8/layout/pyramid2"/>
    <dgm:cxn modelId="{436A772C-3084-4F4A-AFB4-0E447BF73CD2}" srcId="{6C713C6D-2E67-43B2-A2FD-AA868AF84444}" destId="{06A73E48-ED5A-41B7-8142-E5DF6C0DE4B5}" srcOrd="2" destOrd="0" parTransId="{7A3EB0A5-DCA1-43D0-B764-76A9CFD27B88}" sibTransId="{88436142-6ACB-4537-9DAA-693DE9AAD632}"/>
    <dgm:cxn modelId="{73371272-C215-499F-B54E-05E682B79975}" type="presParOf" srcId="{2FB519A7-BB61-4CB4-88F8-5943C2A5932B}" destId="{0C57B5B9-0AC5-4B24-B310-2EA7BFFB78CB}" srcOrd="0" destOrd="0" presId="urn:microsoft.com/office/officeart/2005/8/layout/pyramid2"/>
    <dgm:cxn modelId="{29EF8EFB-9704-47EE-961F-6FD99B76BCFF}" type="presParOf" srcId="{2FB519A7-BB61-4CB4-88F8-5943C2A5932B}" destId="{59317769-69D6-45CA-A3AD-CE3410E177DE}" srcOrd="1" destOrd="0" presId="urn:microsoft.com/office/officeart/2005/8/layout/pyramid2"/>
    <dgm:cxn modelId="{48BEEF1E-9228-4872-84B5-62B043C4B070}" type="presParOf" srcId="{59317769-69D6-45CA-A3AD-CE3410E177DE}" destId="{D32911EF-2DC7-4368-ADDE-32D9EA7C378B}" srcOrd="0" destOrd="0" presId="urn:microsoft.com/office/officeart/2005/8/layout/pyramid2"/>
    <dgm:cxn modelId="{07C67D18-330E-478A-8F70-DD5406E7137B}" type="presParOf" srcId="{59317769-69D6-45CA-A3AD-CE3410E177DE}" destId="{66EF8B0F-5F72-4003-82F5-68F13FEFC1D4}" srcOrd="1" destOrd="0" presId="urn:microsoft.com/office/officeart/2005/8/layout/pyramid2"/>
    <dgm:cxn modelId="{18398484-C0BB-483B-AC9D-3963E7EE71AB}" type="presParOf" srcId="{59317769-69D6-45CA-A3AD-CE3410E177DE}" destId="{FFDA88B1-EBB6-4249-B116-CE298F7C2098}" srcOrd="2" destOrd="0" presId="urn:microsoft.com/office/officeart/2005/8/layout/pyramid2"/>
    <dgm:cxn modelId="{2B282729-97A4-4309-9433-585D91C700FB}" type="presParOf" srcId="{59317769-69D6-45CA-A3AD-CE3410E177DE}" destId="{5A540BF8-81B6-428A-99BE-841246846DD6}" srcOrd="3" destOrd="0" presId="urn:microsoft.com/office/officeart/2005/8/layout/pyramid2"/>
    <dgm:cxn modelId="{CC09F30A-F48E-4EF8-8680-9A54B23A67E9}" type="presParOf" srcId="{59317769-69D6-45CA-A3AD-CE3410E177DE}" destId="{B91274D6-C398-4CF1-932A-573345A57F53}" srcOrd="4" destOrd="0" presId="urn:microsoft.com/office/officeart/2005/8/layout/pyramid2"/>
    <dgm:cxn modelId="{BF211E11-082B-4C95-B1EC-E62B048A3B8E}" type="presParOf" srcId="{59317769-69D6-45CA-A3AD-CE3410E177DE}" destId="{7DDE15F3-802E-4EAF-951F-7F0DDD34A903}" srcOrd="5" destOrd="0" presId="urn:microsoft.com/office/officeart/2005/8/layout/pyramid2"/>
    <dgm:cxn modelId="{D88BDA2F-60A1-4BAC-B115-D88769793225}" type="presParOf" srcId="{59317769-69D6-45CA-A3AD-CE3410E177DE}" destId="{2EB7A59A-AE2E-44A7-8531-BD7117019B97}" srcOrd="6" destOrd="0" presId="urn:microsoft.com/office/officeart/2005/8/layout/pyramid2"/>
    <dgm:cxn modelId="{93D03B4C-EAC7-4902-A9A0-107E315B5C82}" type="presParOf" srcId="{59317769-69D6-45CA-A3AD-CE3410E177DE}" destId="{D138BE40-CB5B-4182-971F-B50431C75189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4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4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A2339C6D-62AF-4B52-8370-934C65CC1A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48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207A55E7-00BC-4E7A-82FF-F0B416E3D2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751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</a:t>
            </a:r>
            <a:r>
              <a:rPr lang="en-GB" baseline="0" dirty="0" smtClean="0"/>
              <a:t> approach was an attempt to compliment the pathway of the MHN career from novice to advanced practice. </a:t>
            </a:r>
            <a:r>
              <a:rPr lang="en-GB" baseline="0" dirty="0" err="1" smtClean="0"/>
              <a:t>Psychopharm</a:t>
            </a:r>
            <a:r>
              <a:rPr lang="en-GB" baseline="0" dirty="0" smtClean="0"/>
              <a:t> theory was at the 2</a:t>
            </a:r>
            <a:r>
              <a:rPr lang="en-GB" baseline="30000" dirty="0" smtClean="0"/>
              <a:t>nd</a:t>
            </a:r>
            <a:r>
              <a:rPr lang="en-GB" baseline="0" dirty="0" smtClean="0"/>
              <a:t> year, OSCE –competence 3</a:t>
            </a:r>
            <a:r>
              <a:rPr lang="en-GB" baseline="30000" dirty="0" smtClean="0"/>
              <a:t>rd</a:t>
            </a:r>
            <a:r>
              <a:rPr lang="en-GB" baseline="0" dirty="0" smtClean="0"/>
              <a:t> year and </a:t>
            </a:r>
            <a:r>
              <a:rPr lang="en-GB" baseline="0" dirty="0" err="1" smtClean="0"/>
              <a:t>preceptorship</a:t>
            </a:r>
            <a:r>
              <a:rPr lang="en-GB" baseline="0" dirty="0" smtClean="0"/>
              <a:t>. Meds </a:t>
            </a:r>
            <a:r>
              <a:rPr lang="en-GB" baseline="0" dirty="0" err="1" smtClean="0"/>
              <a:t>mgt</a:t>
            </a:r>
            <a:r>
              <a:rPr lang="en-GB" baseline="0" dirty="0" smtClean="0"/>
              <a:t> as a registered nurse and beyond. Prescribing -3 years post registration.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D1856-C852-459C-9FE2-B3619C0E872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647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3888432" cy="4450506"/>
          </a:xfrm>
          <a:prstGeom prst="rect">
            <a:avLst/>
          </a:prstGeom>
        </p:spPr>
        <p:txBody>
          <a:bodyPr vert="horz"/>
          <a:lstStyle>
            <a:lvl1pPr algn="l">
              <a:defRPr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23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7447-F66A-4213-8BC1-440620325961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3AD7-D411-437E-8079-E03AE6635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165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23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73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26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23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23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23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17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23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emf"/><Relationship Id="rId5" Type="http://schemas.openxmlformats.org/officeDocument/2006/relationships/image" Target="../media/image3.png"/><Relationship Id="rId4" Type="http://schemas.openxmlformats.org/officeDocument/2006/relationships/theme" Target="../theme/theme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2.xml"/><Relationship Id="rId4" Type="http://schemas.openxmlformats.org/officeDocument/2006/relationships/image" Target="../media/image4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theme" Target="../theme/theme4.xml"/><Relationship Id="rId4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6424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9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58763"/>
            <a:ext cx="822960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1E1CD09C-7F6F-4AAD-9DBD-1C611A65DB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17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2205038"/>
            <a:ext cx="8229600" cy="359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7175" name="Picture 9" descr="Inspiring tomorrows profs 400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757863"/>
            <a:ext cx="359886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5735" y="520386"/>
            <a:ext cx="1787890" cy="604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64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8" r:id="rId1"/>
    <p:sldLayoutId id="2147484411" r:id="rId2"/>
    <p:sldLayoutId id="2147484412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100">
          <a:solidFill>
            <a:srgbClr val="00377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100">
          <a:solidFill>
            <a:srgbClr val="00377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100">
          <a:solidFill>
            <a:srgbClr val="00377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100">
          <a:solidFill>
            <a:srgbClr val="00377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100">
          <a:solidFill>
            <a:srgbClr val="00377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100">
          <a:solidFill>
            <a:srgbClr val="00377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100">
          <a:solidFill>
            <a:srgbClr val="00377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100">
          <a:solidFill>
            <a:srgbClr val="00377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100">
          <a:solidFill>
            <a:srgbClr val="00377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77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77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377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377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801" name="Picture 9" descr="pms2725 equiv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175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58763"/>
            <a:ext cx="8229600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en-GB"/>
          </a:p>
        </p:txBody>
      </p:sp>
      <p:sp>
        <p:nvSpPr>
          <p:cNvPr id="289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endParaRPr lang="en-GB"/>
          </a:p>
        </p:txBody>
      </p:sp>
      <p:sp>
        <p:nvSpPr>
          <p:cNvPr id="289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7359963A-ADFF-43E7-A562-AF163CD7B59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897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2205038"/>
            <a:ext cx="8229600" cy="359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pic>
        <p:nvPicPr>
          <p:cNvPr id="289799" name="Picture 7" descr="Inspiring tomorrows profs 4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7863"/>
            <a:ext cx="3598863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980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386" y="519592"/>
            <a:ext cx="1790239" cy="60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964116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77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377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377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377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0826" name="Picture 10" descr="pms410 equi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175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08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58763"/>
            <a:ext cx="8229600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90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en-GB"/>
          </a:p>
        </p:txBody>
      </p:sp>
      <p:sp>
        <p:nvSpPr>
          <p:cNvPr id="290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endParaRPr lang="en-GB"/>
          </a:p>
        </p:txBody>
      </p:sp>
      <p:sp>
        <p:nvSpPr>
          <p:cNvPr id="290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4AF61EB2-AAD5-4703-8A00-2424D020B7C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9082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2205038"/>
            <a:ext cx="8229600" cy="359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90824" name="Picture 8" descr="Inspiring tomorrows profs 4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7863"/>
            <a:ext cx="3598863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386" y="519592"/>
            <a:ext cx="1790239" cy="60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8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6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77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377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377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377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850" name="Picture 10" descr="pms376 equiv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175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18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58763"/>
            <a:ext cx="8229600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en-GB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endParaRPr lang="en-GB"/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BB531E02-4DAD-402F-9179-70E8EDB535D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9184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2205038"/>
            <a:ext cx="8229600" cy="359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91848" name="Picture 8" descr="Inspiring tomorrows profs 4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7863"/>
            <a:ext cx="3598863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386" y="519592"/>
            <a:ext cx="1790239" cy="60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262020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77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377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377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377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874" name="Picture 10" descr="pms281 equi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175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28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58763"/>
            <a:ext cx="8229600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92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en-GB"/>
          </a:p>
        </p:txBody>
      </p:sp>
      <p:sp>
        <p:nvSpPr>
          <p:cNvPr id="292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endParaRPr lang="en-GB"/>
          </a:p>
        </p:txBody>
      </p:sp>
      <p:sp>
        <p:nvSpPr>
          <p:cNvPr id="292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F4D825F6-752C-4368-81CC-D140CB6E979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928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2205038"/>
            <a:ext cx="8229600" cy="359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92872" name="Picture 8" descr="Inspiring tomorrows profs 4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7863"/>
            <a:ext cx="3598863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386" y="519592"/>
            <a:ext cx="1790239" cy="60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8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7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77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377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377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377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898" name="Picture 10" descr="pms186 equi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175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38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58763"/>
            <a:ext cx="8229600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93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en-GB"/>
          </a:p>
        </p:txBody>
      </p:sp>
      <p:sp>
        <p:nvSpPr>
          <p:cNvPr id="293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endParaRPr lang="en-GB"/>
          </a:p>
        </p:txBody>
      </p:sp>
      <p:sp>
        <p:nvSpPr>
          <p:cNvPr id="293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5C90EA5F-C5AA-4AD1-B025-123B72467DF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9389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2205038"/>
            <a:ext cx="8229600" cy="359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93896" name="Picture 8" descr="Inspiring tomorrows profs 4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7863"/>
            <a:ext cx="3598863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386" y="519592"/>
            <a:ext cx="1790239" cy="60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991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0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77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377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377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377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922" name="Picture 10" descr="pms151 equi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175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49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58763"/>
            <a:ext cx="8229600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94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en-GB"/>
          </a:p>
        </p:txBody>
      </p:sp>
      <p:sp>
        <p:nvSpPr>
          <p:cNvPr id="294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endParaRPr lang="en-GB"/>
          </a:p>
        </p:txBody>
      </p:sp>
      <p:sp>
        <p:nvSpPr>
          <p:cNvPr id="294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8396A13E-0B20-4B96-9DBE-A533017B453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9491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2205038"/>
            <a:ext cx="8229600" cy="359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94920" name="Picture 8" descr="Inspiring tomorrows profs 4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7863"/>
            <a:ext cx="3598863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386" y="519592"/>
            <a:ext cx="1790239" cy="60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89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77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377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377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377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946" name="Picture 10" descr="magen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175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59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58763"/>
            <a:ext cx="8229600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95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en-GB"/>
          </a:p>
        </p:txBody>
      </p:sp>
      <p:sp>
        <p:nvSpPr>
          <p:cNvPr id="295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endParaRPr lang="en-GB"/>
          </a:p>
        </p:txBody>
      </p:sp>
      <p:sp>
        <p:nvSpPr>
          <p:cNvPr id="295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F9C12940-2069-495F-AC9D-0D0A3A14D2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9594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2205038"/>
            <a:ext cx="8229600" cy="359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95944" name="Picture 8" descr="Inspiring tomorrows profs 4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7863"/>
            <a:ext cx="3598863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386" y="519592"/>
            <a:ext cx="1790239" cy="60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83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77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377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377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377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0" name="Picture 10" descr="cy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175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58763"/>
            <a:ext cx="8229600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96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en-GB"/>
          </a:p>
        </p:txBody>
      </p:sp>
      <p:sp>
        <p:nvSpPr>
          <p:cNvPr id="296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endParaRPr lang="en-GB"/>
          </a:p>
        </p:txBody>
      </p:sp>
      <p:sp>
        <p:nvSpPr>
          <p:cNvPr id="296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B955E3AD-2F4D-46BC-9183-0AADEF0C89B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969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2205038"/>
            <a:ext cx="8229600" cy="359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96968" name="Picture 8" descr="Inspiring tomorrows profs 4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7863"/>
            <a:ext cx="3598863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3386" y="519592"/>
            <a:ext cx="1790239" cy="60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2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1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77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377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377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377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.j.hemingway@hud.ac.uk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Relationship Id="rId5" Type="http://schemas.openxmlformats.org/officeDocument/2006/relationships/hyperlink" Target="mailto:richard.clibbens@swyt.nhs.uk" TargetMode="External"/><Relationship Id="rId4" Type="http://schemas.openxmlformats.org/officeDocument/2006/relationships/hyperlink" Target="mailto:angela.depledge@swyt.nhs.uk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bing.com/images/search?q=+prescribing+drugs+positively&amp;view=detailv2&amp;&amp;id=33EAD90D0CF94D06B8556D9ACAC188C7875DEFDD&amp;selectedIndex=1&amp;ccid=eT5RWuwF&amp;simid=608027539137956591&amp;thid=OIP.M793e515aec0535607b2b860bcd9ef000o0" TargetMode="Externa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The Advanced </a:t>
            </a:r>
            <a:r>
              <a:rPr lang="en-GB" sz="2800" dirty="0" smtClean="0"/>
              <a:t>Nurse Practitioner </a:t>
            </a:r>
            <a:r>
              <a:rPr lang="en-GB" sz="2800" dirty="0"/>
              <a:t>Role </a:t>
            </a:r>
            <a:br>
              <a:rPr lang="en-GB" sz="2800" dirty="0"/>
            </a:br>
            <a:r>
              <a:rPr lang="en-GB" sz="2800" dirty="0"/>
              <a:t>in Memory Services </a:t>
            </a:r>
          </a:p>
        </p:txBody>
      </p:sp>
      <p:sp>
        <p:nvSpPr>
          <p:cNvPr id="3" name="Rectangle 2"/>
          <p:cNvSpPr/>
          <p:nvPr/>
        </p:nvSpPr>
        <p:spPr>
          <a:xfrm>
            <a:off x="749127" y="1844824"/>
            <a:ext cx="61744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Dr Steve Hemingway, Senior Lecturer in Mental Health, Huddersfield University /Honorary Memory Nurse South West Yorkshire Partnership Foundation </a:t>
            </a:r>
            <a:r>
              <a:rPr lang="en-GB" sz="2400" dirty="0" smtClean="0"/>
              <a:t>Trust</a:t>
            </a:r>
            <a:endParaRPr lang="en-GB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285" y="4869160"/>
            <a:ext cx="1978546" cy="144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349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178" y="1781631"/>
            <a:ext cx="8229600" cy="4319116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Needs the appropriate governance and infrastructure is in place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Needs to be Independent rather than limited dependent prescribing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APNs (MH) feel suitably rewarded for the extra responsibility and accountability of prescribing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Prescribing needs to be part of the healthcare organisation business plan.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We also need the medical profession to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    support its introduction.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   (Hemingway &amp; Ely, 2009)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25144"/>
            <a:ext cx="2122562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313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58762"/>
            <a:ext cx="8229600" cy="1082005"/>
          </a:xfrm>
        </p:spPr>
        <p:txBody>
          <a:bodyPr/>
          <a:lstStyle/>
          <a:p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>Advanced </a:t>
            </a:r>
            <a:r>
              <a:rPr lang="en-GB" sz="2400" b="1" dirty="0"/>
              <a:t>Nurse Practitioner role in 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>Wakefield </a:t>
            </a:r>
            <a:r>
              <a:rPr lang="en-GB" sz="2400" b="1" dirty="0"/>
              <a:t>Memory Service 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>
                <a:solidFill>
                  <a:schemeClr val="accent6"/>
                </a:solidFill>
              </a:rPr>
              <a:t>Background (in the service) </a:t>
            </a:r>
            <a:r>
              <a:rPr lang="en-GB" sz="2400" dirty="0">
                <a:solidFill>
                  <a:schemeClr val="tx1"/>
                </a:solidFill>
              </a:rPr>
              <a:t/>
            </a:r>
            <a:br>
              <a:rPr lang="en-GB" sz="2400" dirty="0">
                <a:solidFill>
                  <a:schemeClr val="tx1"/>
                </a:solidFill>
              </a:rPr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628800"/>
            <a:ext cx="8229600" cy="41751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Speed </a:t>
            </a:r>
            <a:r>
              <a:rPr lang="en-GB" dirty="0">
                <a:solidFill>
                  <a:schemeClr val="tx1"/>
                </a:solidFill>
              </a:rPr>
              <a:t>up access to ‘non-complex’ dementia diagnosis </a:t>
            </a:r>
          </a:p>
          <a:p>
            <a:r>
              <a:rPr lang="en-GB" dirty="0">
                <a:solidFill>
                  <a:schemeClr val="tx1"/>
                </a:solidFill>
              </a:rPr>
              <a:t>Utilise the skills of experienced memory nurse staff effectively </a:t>
            </a:r>
          </a:p>
          <a:p>
            <a:r>
              <a:rPr lang="en-GB" dirty="0">
                <a:solidFill>
                  <a:schemeClr val="tx1"/>
                </a:solidFill>
              </a:rPr>
              <a:t>Maintain continuity of contact with a known healthcare professional </a:t>
            </a:r>
          </a:p>
          <a:p>
            <a:r>
              <a:rPr lang="en-GB" dirty="0">
                <a:solidFill>
                  <a:schemeClr val="tx1"/>
                </a:solidFill>
              </a:rPr>
              <a:t>Non-Medical Prescribing well established </a:t>
            </a:r>
          </a:p>
          <a:p>
            <a:r>
              <a:rPr lang="en-GB" dirty="0">
                <a:solidFill>
                  <a:schemeClr val="tx1"/>
                </a:solidFill>
              </a:rPr>
              <a:t>Nurse diagnosis well established in the service via Nurse Consultant role</a:t>
            </a:r>
          </a:p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725144"/>
            <a:ext cx="2338586" cy="1512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937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Broader Background (in the Trust)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3598862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Transformation </a:t>
            </a:r>
            <a:r>
              <a:rPr lang="en-GB" dirty="0">
                <a:solidFill>
                  <a:schemeClr val="tx1"/>
                </a:solidFill>
              </a:rPr>
              <a:t>of the dementia assessment pathway in the Trust (clear evidence based pathway)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Nursing </a:t>
            </a:r>
            <a:r>
              <a:rPr lang="en-GB" dirty="0">
                <a:solidFill>
                  <a:schemeClr val="tx1"/>
                </a:solidFill>
              </a:rPr>
              <a:t>strategy for the Trust, modernising nursing roles and career paths (standardising job titles, role content etc., values based job descriptions)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Delivering </a:t>
            </a:r>
            <a:r>
              <a:rPr lang="en-GB" dirty="0">
                <a:solidFill>
                  <a:schemeClr val="tx1"/>
                </a:solidFill>
              </a:rPr>
              <a:t>cost effective services, reducing reliance on agency medical staff.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Utilising </a:t>
            </a:r>
            <a:r>
              <a:rPr lang="en-GB" dirty="0">
                <a:solidFill>
                  <a:schemeClr val="tx1"/>
                </a:solidFill>
              </a:rPr>
              <a:t>Consultant level staff for more complex presentations 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653136"/>
            <a:ext cx="2194570" cy="1433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26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Process for developing the posts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39552" y="1856262"/>
            <a:ext cx="741682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000" dirty="0">
                <a:latin typeface="+mn-lt"/>
              </a:rPr>
              <a:t>Proposal discussed and agreed with members of the Trust Board ( Nursing &amp; Governance lead, Medical Director). Support from lead Clinicians in each locality.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>
                <a:latin typeface="+mn-lt"/>
              </a:rPr>
              <a:t>Implementation group set up to produce Clinical Governance document, new JD’s &amp; identify an appropriate post-graduate course to deliver required competencies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>
                <a:latin typeface="+mn-lt"/>
              </a:rPr>
              <a:t>Involved Business Managers, Practice Governance Coach, Clinical &amp; Managerial leads, professional leads and Human Resources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653136"/>
            <a:ext cx="2410594" cy="1406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259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Outcomes (1)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60165" y="1196752"/>
            <a:ext cx="6246440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Post graduate certificate in dementia for health care professionals with a special interest in dementia </a:t>
            </a:r>
            <a:r>
              <a:rPr lang="en-GB" sz="2400" dirty="0" smtClean="0"/>
              <a:t>(University of Bradford)</a:t>
            </a:r>
            <a:endParaRPr lang="en-GB" sz="2400" dirty="0"/>
          </a:p>
          <a:p>
            <a:r>
              <a:rPr lang="en-GB" sz="2400" dirty="0"/>
              <a:t>Governance document and referral pathway and criteria in place </a:t>
            </a:r>
          </a:p>
          <a:p>
            <a:r>
              <a:rPr lang="en-GB" sz="2400" dirty="0"/>
              <a:t>Job descriptions devised and implemented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365104"/>
            <a:ext cx="2122562" cy="1721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727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Outcomes (2)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67544" y="1412776"/>
            <a:ext cx="6390456" cy="356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/>
              <a:t>Agreed person specific for interested applicants (significant experience as Band 6 or 7 Memory Nurse, independent prescriber, previous successful degree level study).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/>
              <a:t>Banding on successful completion agreed to link with academic level (Band 7)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/>
              <a:t>Clear </a:t>
            </a:r>
            <a:r>
              <a:rPr lang="en-GB" sz="2400" dirty="0" err="1"/>
              <a:t>preceptorship</a:t>
            </a:r>
            <a:r>
              <a:rPr lang="en-GB" sz="2400" dirty="0"/>
              <a:t> &amp; supervisory process on successful completion of the course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09120"/>
            <a:ext cx="2194570" cy="157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802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Structure of the course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23528" y="1340768"/>
            <a:ext cx="6534472" cy="400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/>
              <a:t>There are a number of competencies completed during the </a:t>
            </a:r>
            <a:r>
              <a:rPr lang="en-GB" sz="2400" dirty="0" smtClean="0"/>
              <a:t>course all linked ANP role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Two </a:t>
            </a:r>
            <a:r>
              <a:rPr lang="en-GB" sz="2400" dirty="0"/>
              <a:t>modules: Assessment and diagnosis of dementia. Pharmacological and Psychosocial support for people with dementia 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/>
              <a:t>Distance learning &amp; flexible. Support from the Trust &amp; HEE funding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/>
              <a:t>Assessment of clinical </a:t>
            </a:r>
            <a:r>
              <a:rPr lang="en-GB" sz="2400" dirty="0" smtClean="0"/>
              <a:t>competencies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09120"/>
            <a:ext cx="1978546" cy="157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789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Feedback from </a:t>
            </a:r>
            <a:r>
              <a:rPr lang="en-GB" b="1" dirty="0"/>
              <a:t>the course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39552" y="1484784"/>
            <a:ext cx="6462464" cy="4782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000" dirty="0"/>
              <a:t>In-depth learning experience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/>
              <a:t>Able </a:t>
            </a:r>
            <a:r>
              <a:rPr lang="en-GB" sz="2000" dirty="0" smtClean="0"/>
              <a:t>to </a:t>
            </a:r>
            <a:r>
              <a:rPr lang="en-GB" sz="2000" dirty="0"/>
              <a:t>apply </a:t>
            </a:r>
            <a:r>
              <a:rPr lang="en-GB" sz="2000" dirty="0" smtClean="0"/>
              <a:t>course content to practice </a:t>
            </a:r>
            <a:r>
              <a:rPr lang="en-GB" sz="2000" dirty="0"/>
              <a:t>with people experiencing dementia and their carers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/>
              <a:t>Difficult to juggle with a busy clinical role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/>
              <a:t>Essential support of </a:t>
            </a:r>
            <a:r>
              <a:rPr lang="en-GB" sz="2000" dirty="0" smtClean="0"/>
              <a:t>all the </a:t>
            </a:r>
            <a:r>
              <a:rPr lang="en-GB" sz="2000" dirty="0"/>
              <a:t>team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/>
              <a:t>An on-going learning and development process, ready for the </a:t>
            </a:r>
            <a:r>
              <a:rPr lang="en-GB" sz="2000" dirty="0" smtClean="0"/>
              <a:t>increased 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responsibility.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The role of the ANP offers continuity for </a:t>
            </a:r>
            <a:r>
              <a:rPr lang="en-GB" sz="2000" dirty="0" smtClean="0"/>
              <a:t>the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 utilising </a:t>
            </a:r>
            <a:r>
              <a:rPr lang="en-GB" sz="2000" dirty="0"/>
              <a:t>assessment,  diagnosis and </a:t>
            </a:r>
            <a:r>
              <a:rPr lang="en-GB" sz="2000" dirty="0" smtClean="0"/>
              <a:t>treatment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 </a:t>
            </a:r>
            <a:r>
              <a:rPr lang="en-GB" sz="2000" dirty="0"/>
              <a:t>[</a:t>
            </a:r>
            <a:r>
              <a:rPr lang="en-GB" sz="2000" dirty="0" smtClean="0"/>
              <a:t>non pharmacological/pharmacological</a:t>
            </a:r>
            <a:r>
              <a:rPr lang="en-GB" sz="2000" dirty="0"/>
              <a:t>] </a:t>
            </a:r>
            <a:r>
              <a:rPr lang="en-GB" sz="2000" dirty="0" smtClean="0"/>
              <a:t>and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 post </a:t>
            </a:r>
            <a:r>
              <a:rPr lang="en-GB" sz="2000" dirty="0"/>
              <a:t>diagnostic support</a:t>
            </a:r>
            <a:r>
              <a:rPr lang="en-GB" sz="2000" dirty="0" smtClean="0"/>
              <a:t>.</a:t>
            </a:r>
            <a:endParaRPr lang="en-GB" sz="2000" dirty="0"/>
          </a:p>
          <a:p>
            <a:endParaRPr lang="en-GB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09120"/>
            <a:ext cx="2194570" cy="1433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418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Broader Context in the Trust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755576" y="1340768"/>
            <a:ext cx="6318448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/>
              <a:t>ANP role in memory services has demonstrated how to utilise service transformation and opportunities to modernise nursing roles and careers to achieve improved quality and cost effectiveness in service delivery.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/>
              <a:t>Research Bid prepared in collaboration with the </a:t>
            </a:r>
            <a:r>
              <a:rPr lang="en-GB" sz="2400" dirty="0" smtClean="0"/>
              <a:t>University of Huddersfield </a:t>
            </a:r>
            <a:r>
              <a:rPr lang="en-GB" sz="2400" dirty="0"/>
              <a:t>to evaluate </a:t>
            </a:r>
            <a:r>
              <a:rPr lang="en-GB" sz="2400" dirty="0" smtClean="0"/>
              <a:t>the ANP role outcomes.</a:t>
            </a:r>
            <a:endParaRPr lang="en-GB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581128"/>
            <a:ext cx="2410594" cy="150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30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355179" y="1340768"/>
            <a:ext cx="64624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There is now an opportunity for MHNs as </a:t>
            </a:r>
            <a:r>
              <a:rPr lang="en-GB" sz="2000" dirty="0" smtClean="0"/>
              <a:t>ANPs </a:t>
            </a:r>
            <a:r>
              <a:rPr lang="en-GB" sz="2000" dirty="0"/>
              <a:t>to contribute to the transformation of </a:t>
            </a:r>
            <a:r>
              <a:rPr lang="en-GB" sz="2000" dirty="0" smtClean="0"/>
              <a:t>services</a:t>
            </a:r>
          </a:p>
          <a:p>
            <a:r>
              <a:rPr lang="en-GB" sz="2000" dirty="0" smtClean="0"/>
              <a:t>Austerity, flat cash and all that…</a:t>
            </a:r>
            <a:endParaRPr lang="en-GB" sz="2000" dirty="0"/>
          </a:p>
          <a:p>
            <a:r>
              <a:rPr lang="en-GB" sz="2000" dirty="0" smtClean="0"/>
              <a:t>New ANP </a:t>
            </a:r>
            <a:r>
              <a:rPr lang="en-GB" sz="2000" dirty="0"/>
              <a:t>role may provide the ‘</a:t>
            </a:r>
            <a:r>
              <a:rPr lang="en-GB" sz="2000" dirty="0" err="1"/>
              <a:t>renumeration</a:t>
            </a:r>
            <a:r>
              <a:rPr lang="en-GB" sz="2000" dirty="0"/>
              <a:t>’ and pathways for MHNs in the </a:t>
            </a:r>
            <a:r>
              <a:rPr lang="en-GB" sz="2000" dirty="0" smtClean="0"/>
              <a:t>future</a:t>
            </a:r>
          </a:p>
          <a:p>
            <a:r>
              <a:rPr lang="en-GB" sz="2000" dirty="0" smtClean="0"/>
              <a:t>ANP role helps develop the memory nurse toward non pharmacological interventions</a:t>
            </a:r>
            <a:endParaRPr lang="en-GB" sz="2000" dirty="0"/>
          </a:p>
          <a:p>
            <a:r>
              <a:rPr lang="en-GB" sz="2000" dirty="0"/>
              <a:t>Preparing the MHN appropriately for the role of </a:t>
            </a:r>
            <a:r>
              <a:rPr lang="en-GB" sz="2000" dirty="0" smtClean="0"/>
              <a:t>ANP </a:t>
            </a:r>
            <a:r>
              <a:rPr lang="en-GB" sz="2000" dirty="0"/>
              <a:t>is the key to developing MHNs who are competent and have the skills and knowledge to develop </a:t>
            </a:r>
            <a:r>
              <a:rPr lang="en-GB" sz="2000" dirty="0" smtClean="0"/>
              <a:t>into the role</a:t>
            </a:r>
            <a:endParaRPr lang="en-GB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2122562" cy="1433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475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</a:t>
            </a:r>
          </a:p>
        </p:txBody>
      </p:sp>
      <p:sp>
        <p:nvSpPr>
          <p:cNvPr id="3" name="Rectangle 2"/>
          <p:cNvSpPr/>
          <p:nvPr/>
        </p:nvSpPr>
        <p:spPr>
          <a:xfrm>
            <a:off x="827584" y="1484784"/>
            <a:ext cx="6246440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/>
              <a:t>Advanced Practice (</a:t>
            </a:r>
            <a:r>
              <a:rPr lang="en-GB" sz="1800" dirty="0" smtClean="0"/>
              <a:t>ANP)</a:t>
            </a:r>
            <a:endParaRPr lang="en-GB" sz="1800" dirty="0"/>
          </a:p>
          <a:p>
            <a:r>
              <a:rPr lang="en-GB" sz="1800" dirty="0"/>
              <a:t>Consider non medical prescribing in mental health and </a:t>
            </a:r>
            <a:r>
              <a:rPr lang="en-GB" sz="1800" dirty="0" smtClean="0"/>
              <a:t>ANP</a:t>
            </a:r>
            <a:endParaRPr lang="en-GB" sz="1800" dirty="0"/>
          </a:p>
          <a:p>
            <a:r>
              <a:rPr lang="en-GB" sz="1800" dirty="0"/>
              <a:t>Consider how we need to develop MHN students toward gaining medicine management competence as a grounding for advanced practice</a:t>
            </a:r>
          </a:p>
          <a:p>
            <a:r>
              <a:rPr lang="en-GB" sz="1800" dirty="0"/>
              <a:t>The </a:t>
            </a:r>
            <a:r>
              <a:rPr lang="en-GB" sz="1800" dirty="0" smtClean="0"/>
              <a:t>ANP </a:t>
            </a:r>
            <a:r>
              <a:rPr lang="en-GB" sz="1800" dirty="0"/>
              <a:t>(MH) </a:t>
            </a:r>
            <a:r>
              <a:rPr lang="en-GB" sz="1800" dirty="0" smtClean="0"/>
              <a:t>role development in </a:t>
            </a:r>
            <a:r>
              <a:rPr lang="en-GB" sz="1800" dirty="0"/>
              <a:t>memory services</a:t>
            </a:r>
          </a:p>
          <a:p>
            <a:r>
              <a:rPr lang="en-GB" sz="1800" dirty="0"/>
              <a:t>Explore the need to increase nurses’ capacity to optimise prescribed medication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285" y="4869160"/>
            <a:ext cx="1978546" cy="144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794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Thankyou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285" y="4869160"/>
            <a:ext cx="1978546" cy="144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755576" y="1772816"/>
            <a:ext cx="6624736" cy="330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>
                <a:hlinkClick r:id="rId3"/>
              </a:rPr>
              <a:t>s.j.hemingway@hud.ac.uk</a:t>
            </a:r>
            <a:endParaRPr lang="en-GB" sz="3600" dirty="0" smtClean="0"/>
          </a:p>
          <a:p>
            <a:r>
              <a:rPr lang="en-GB" sz="3600" dirty="0" smtClean="0"/>
              <a:t>Or for more specific information</a:t>
            </a:r>
          </a:p>
          <a:p>
            <a:r>
              <a:rPr lang="en-GB" sz="3600" dirty="0" smtClean="0">
                <a:hlinkClick r:id="rId4"/>
              </a:rPr>
              <a:t>angela.depledge@swyt.nhs.uk</a:t>
            </a:r>
            <a:endParaRPr lang="en-GB" sz="3600" dirty="0"/>
          </a:p>
          <a:p>
            <a:r>
              <a:rPr lang="en-GB" sz="3600" dirty="0">
                <a:hlinkClick r:id="rId5"/>
              </a:rPr>
              <a:t>r</a:t>
            </a:r>
            <a:r>
              <a:rPr lang="en-GB" sz="3600" dirty="0" smtClean="0">
                <a:hlinkClick r:id="rId5"/>
              </a:rPr>
              <a:t>ichard.clibbens@swyt.nhs.uk</a:t>
            </a:r>
            <a:endParaRPr lang="en-GB" sz="3600" dirty="0" smtClean="0"/>
          </a:p>
          <a:p>
            <a:endParaRPr lang="en-GB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92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/>
              <a:t> The ANP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467544" y="2102483"/>
            <a:ext cx="82089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An RN who </a:t>
            </a:r>
            <a:r>
              <a:rPr lang="en-GB" sz="2000" dirty="0" err="1"/>
              <a:t>who</a:t>
            </a:r>
            <a:r>
              <a:rPr lang="en-GB" sz="2000" dirty="0"/>
              <a:t> has acquired an expert knowledge base, complex decision making skills and clinical competencies for expanded </a:t>
            </a:r>
            <a:r>
              <a:rPr lang="en-GB" sz="2000" dirty="0" err="1"/>
              <a:t>practice..shaped</a:t>
            </a:r>
            <a:r>
              <a:rPr lang="en-GB" sz="2000" dirty="0"/>
              <a:t> by the country’ </a:t>
            </a:r>
            <a:r>
              <a:rPr lang="en-GB" sz="2000" i="1" dirty="0"/>
              <a:t>where they practice’ </a:t>
            </a:r>
            <a:r>
              <a:rPr lang="en-GB" sz="2000" dirty="0"/>
              <a:t>(ICN, 2016) </a:t>
            </a:r>
          </a:p>
          <a:p>
            <a:r>
              <a:rPr lang="en-GB" sz="2000" smtClean="0"/>
              <a:t>ANP </a:t>
            </a:r>
            <a:r>
              <a:rPr lang="en-GB" sz="2000" dirty="0"/>
              <a:t>is an umbrella term signifying nurses practising at a higher level than do traditional nurses (Sheer and Wong, 2008)</a:t>
            </a:r>
          </a:p>
          <a:p>
            <a:r>
              <a:rPr lang="en-GB" sz="2000" dirty="0"/>
              <a:t>Advanced or extended </a:t>
            </a:r>
            <a:r>
              <a:rPr lang="en-GB" sz="2000" dirty="0" smtClean="0"/>
              <a:t>practice? </a:t>
            </a:r>
            <a:r>
              <a:rPr lang="en-GB" sz="2000" dirty="0"/>
              <a:t>(</a:t>
            </a:r>
            <a:r>
              <a:rPr lang="en-GB" sz="2000" dirty="0" err="1"/>
              <a:t>Elsom</a:t>
            </a:r>
            <a:r>
              <a:rPr lang="en-GB" sz="2000" dirty="0"/>
              <a:t> et al , 2009)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285" y="4869160"/>
            <a:ext cx="1978546" cy="144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056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International Council of Nurses </a:t>
            </a:r>
            <a:br>
              <a:rPr lang="en-GB" dirty="0" smtClean="0"/>
            </a:br>
            <a:r>
              <a:rPr lang="en-GB" dirty="0" smtClean="0"/>
              <a:t>(ICN)(</a:t>
            </a:r>
            <a:r>
              <a:rPr lang="en-GB" dirty="0"/>
              <a:t>2016)</a:t>
            </a:r>
          </a:p>
        </p:txBody>
      </p:sp>
      <p:sp>
        <p:nvSpPr>
          <p:cNvPr id="3" name="Rectangle 2"/>
          <p:cNvSpPr/>
          <p:nvPr/>
        </p:nvSpPr>
        <p:spPr>
          <a:xfrm>
            <a:off x="755576" y="1831640"/>
            <a:ext cx="7848872" cy="330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Right to diagnose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i="1" dirty="0"/>
              <a:t>Authority to prescribe medication</a:t>
            </a: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i="1" dirty="0"/>
              <a:t>Authority to prescribe treatment</a:t>
            </a: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Authority to refer clients to other professionals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Authority to admit patients to hospital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Legislation to confer and protect the title "Nurse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Practitioner/Advanced </a:t>
            </a:r>
            <a:r>
              <a:rPr lang="en-GB" sz="1800" i="1" dirty="0"/>
              <a:t>Nurse </a:t>
            </a:r>
            <a:r>
              <a:rPr lang="en-GB" sz="1800" i="1" dirty="0" smtClean="0"/>
              <a:t>Practitioner</a:t>
            </a:r>
            <a:r>
              <a:rPr lang="en-GB" sz="1800" dirty="0" smtClean="0"/>
              <a:t>“</a:t>
            </a: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Legislation or some other form of regulatory mechanism specific to advanced practice nurses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Officially recognized titles for nurses working in advanced practice roles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137160"/>
            <a:ext cx="2662733" cy="1316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232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ANP </a:t>
            </a:r>
            <a:r>
              <a:rPr lang="en-GB" dirty="0"/>
              <a:t>Literature 1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2422571"/>
            <a:ext cx="7848872" cy="2603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Abundance of literature on the role </a:t>
            </a:r>
            <a:r>
              <a:rPr lang="en-GB" sz="2400" dirty="0" smtClean="0">
                <a:latin typeface="+mn-lt"/>
              </a:rPr>
              <a:t>title</a:t>
            </a:r>
            <a:endParaRPr lang="en-GB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Barriers to practice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Mostly US based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Prescriptive Authority recognised as an advanced practice activity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Little literature in mental health care re outcomes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09145"/>
            <a:ext cx="1978546" cy="144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971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ANP Literature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solidFill>
                  <a:schemeClr val="tx1"/>
                </a:solidFill>
              </a:rPr>
              <a:t>Barriers to practice-mostly US based +++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Fung and </a:t>
            </a:r>
            <a:r>
              <a:rPr lang="en-GB" sz="2000" dirty="0" err="1" smtClean="0">
                <a:solidFill>
                  <a:schemeClr val="tx1"/>
                </a:solidFill>
              </a:rPr>
              <a:t>Chien</a:t>
            </a:r>
            <a:r>
              <a:rPr lang="en-GB" sz="2000" dirty="0" smtClean="0">
                <a:solidFill>
                  <a:schemeClr val="tx1"/>
                </a:solidFill>
              </a:rPr>
              <a:t> (2014) APNs in MH undertake multifaceted roles. Need to demonstrate competence in providing cost effective services –</a:t>
            </a:r>
            <a:r>
              <a:rPr lang="en-GB" sz="2000" i="1" dirty="0" smtClean="0">
                <a:solidFill>
                  <a:schemeClr val="tx1"/>
                </a:solidFill>
              </a:rPr>
              <a:t>prescribing not overtly mentioned</a:t>
            </a:r>
          </a:p>
          <a:p>
            <a:r>
              <a:rPr lang="en-GB" sz="2000" i="1" dirty="0" smtClean="0">
                <a:solidFill>
                  <a:schemeClr val="tx1"/>
                </a:solidFill>
              </a:rPr>
              <a:t>Need support in developing the role by nurse administrators (</a:t>
            </a:r>
            <a:r>
              <a:rPr lang="en-GB" sz="2000" dirty="0" smtClean="0">
                <a:solidFill>
                  <a:schemeClr val="tx1"/>
                </a:solidFill>
              </a:rPr>
              <a:t>Fung et al</a:t>
            </a:r>
            <a:r>
              <a:rPr lang="en-GB" sz="2000" i="1" dirty="0" smtClean="0">
                <a:solidFill>
                  <a:schemeClr val="tx1"/>
                </a:solidFill>
              </a:rPr>
              <a:t>,</a:t>
            </a:r>
            <a:r>
              <a:rPr lang="en-GB" sz="2000" dirty="0" smtClean="0">
                <a:solidFill>
                  <a:schemeClr val="tx1"/>
                </a:solidFill>
              </a:rPr>
              <a:t>2016)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Evidence suggesting APNs (MH) improve healthcare outcomes for service users (Fung and Chen, 2016)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Expanded or Advanced (Elsom, 2009)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797152"/>
            <a:ext cx="216024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120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case for prescribing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178" y="2132856"/>
            <a:ext cx="8229600" cy="3598862"/>
          </a:xfrm>
        </p:spPr>
        <p:txBody>
          <a:bodyPr>
            <a:normAutofit/>
          </a:bodyPr>
          <a:lstStyle/>
          <a:p>
            <a:r>
              <a:rPr lang="en-GB" sz="1600" dirty="0" smtClean="0">
                <a:solidFill>
                  <a:schemeClr val="tx1"/>
                </a:solidFill>
              </a:rPr>
              <a:t>We have major influences on the prescribing process anyway (</a:t>
            </a:r>
            <a:r>
              <a:rPr lang="en-GB" sz="1600" dirty="0" err="1" smtClean="0">
                <a:solidFill>
                  <a:schemeClr val="tx1"/>
                </a:solidFill>
              </a:rPr>
              <a:t>Ramcharan</a:t>
            </a:r>
            <a:r>
              <a:rPr lang="en-GB" sz="1600" dirty="0" smtClean="0">
                <a:solidFill>
                  <a:schemeClr val="tx1"/>
                </a:solidFill>
              </a:rPr>
              <a:t> et al, 2001)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The prescribing of psychotropic drugs </a:t>
            </a:r>
            <a:r>
              <a:rPr lang="en-GB" sz="1600" i="1" dirty="0" smtClean="0">
                <a:solidFill>
                  <a:schemeClr val="tx1"/>
                </a:solidFill>
              </a:rPr>
              <a:t>is not done </a:t>
            </a:r>
            <a:r>
              <a:rPr lang="en-GB" sz="1600" dirty="0" smtClean="0">
                <a:solidFill>
                  <a:schemeClr val="tx1"/>
                </a:solidFill>
              </a:rPr>
              <a:t>to benefit the service user (Healy, 2016)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Evidence MHNs do it at least as safely and appropriately as psychiatrists (Fisher </a:t>
            </a:r>
            <a:r>
              <a:rPr lang="en-GB" sz="1600" dirty="0">
                <a:solidFill>
                  <a:schemeClr val="tx1"/>
                </a:solidFill>
              </a:rPr>
              <a:t>&amp;</a:t>
            </a:r>
            <a:r>
              <a:rPr lang="en-GB" sz="1600" dirty="0" smtClean="0">
                <a:solidFill>
                  <a:schemeClr val="tx1"/>
                </a:solidFill>
              </a:rPr>
              <a:t> Vaughan-Cole, 2003; Norman et al, 2007) &amp; </a:t>
            </a:r>
            <a:r>
              <a:rPr lang="en-GB" sz="1600" dirty="0">
                <a:solidFill>
                  <a:schemeClr val="tx1"/>
                </a:solidFill>
              </a:rPr>
              <a:t>S</a:t>
            </a:r>
            <a:r>
              <a:rPr lang="en-GB" sz="1600" dirty="0" smtClean="0">
                <a:solidFill>
                  <a:schemeClr val="tx1"/>
                </a:solidFill>
              </a:rPr>
              <a:t>ervice User’s value this change in practice (Ross et al, 2015)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MHNs are alongside other UK advanced practitioners are providing competent and effective prescribing at a cost saving for the NHS (i5, 2015)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Signs of NMP becoming more universally embedded in Trust </a:t>
            </a:r>
          </a:p>
          <a:p>
            <a:pPr marL="0" indent="0">
              <a:buNone/>
            </a:pPr>
            <a:r>
              <a:rPr lang="en-GB" sz="1600" dirty="0" smtClean="0">
                <a:solidFill>
                  <a:schemeClr val="tx1"/>
                </a:solidFill>
              </a:rPr>
              <a:t>      business plans (Hemingway &amp; Brimblecombe, 2017)</a:t>
            </a:r>
          </a:p>
          <a:p>
            <a:pPr marL="0" indent="0">
              <a:buNone/>
            </a:pPr>
            <a:endParaRPr lang="en-GB" sz="1600" dirty="0"/>
          </a:p>
        </p:txBody>
      </p:sp>
      <p:pic>
        <p:nvPicPr>
          <p:cNvPr id="4" name="Picture 3" descr="http://tse1.mm.bing.net/th?&amp;id=OIP.M793e515aec0535607b2b860bcd9ef000o0&amp;w=272&amp;h=290&amp;c=0&amp;pid=1.9&amp;rs=0&amp;p=0&amp;r=0">
            <a:hlinkClick r:id="rId2" tooltip="&quot;View image details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95" y="5261942"/>
            <a:ext cx="2952328" cy="903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469855"/>
            <a:ext cx="2338586" cy="15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201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2205037"/>
            <a:ext cx="8229600" cy="3881645"/>
          </a:xfrm>
        </p:spPr>
        <p:txBody>
          <a:bodyPr>
            <a:normAutofit/>
          </a:bodyPr>
          <a:lstStyle/>
          <a:p>
            <a:r>
              <a:rPr lang="en-GB" sz="1600" dirty="0" smtClean="0">
                <a:solidFill>
                  <a:schemeClr val="tx1"/>
                </a:solidFill>
              </a:rPr>
              <a:t>In 2014 4</a:t>
            </a:r>
            <a:r>
              <a:rPr lang="en-GB" sz="1600" dirty="0">
                <a:solidFill>
                  <a:schemeClr val="tx1"/>
                </a:solidFill>
              </a:rPr>
              <a:t>% of mental health nurses </a:t>
            </a:r>
            <a:r>
              <a:rPr lang="en-GB" sz="1600" dirty="0" smtClean="0">
                <a:solidFill>
                  <a:schemeClr val="tx1"/>
                </a:solidFill>
              </a:rPr>
              <a:t>were </a:t>
            </a:r>
            <a:r>
              <a:rPr lang="en-GB" sz="1600" dirty="0">
                <a:solidFill>
                  <a:schemeClr val="tx1"/>
                </a:solidFill>
              </a:rPr>
              <a:t>trained as prescribers, up from 2.4% in 2008. </a:t>
            </a:r>
            <a:r>
              <a:rPr lang="en-GB" sz="1600" dirty="0" smtClean="0">
                <a:solidFill>
                  <a:schemeClr val="tx1"/>
                </a:solidFill>
              </a:rPr>
              <a:t>Of which 77% </a:t>
            </a:r>
            <a:r>
              <a:rPr lang="en-GB" sz="1600" dirty="0">
                <a:solidFill>
                  <a:schemeClr val="tx1"/>
                </a:solidFill>
              </a:rPr>
              <a:t>of trained nurse prescribers were currently practicing in this </a:t>
            </a:r>
            <a:r>
              <a:rPr lang="en-GB" sz="1600" dirty="0" smtClean="0">
                <a:solidFill>
                  <a:schemeClr val="tx1"/>
                </a:solidFill>
              </a:rPr>
              <a:t>role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(</a:t>
            </a:r>
            <a:r>
              <a:rPr lang="en-GB" sz="1600" dirty="0" err="1" smtClean="0">
                <a:solidFill>
                  <a:schemeClr val="tx1"/>
                </a:solidFill>
              </a:rPr>
              <a:t>Dobel-Ober</a:t>
            </a:r>
            <a:r>
              <a:rPr lang="en-GB" sz="1600" dirty="0" smtClean="0">
                <a:solidFill>
                  <a:schemeClr val="tx1"/>
                </a:solidFill>
              </a:rPr>
              <a:t> &amp; Brimblecombe, 2016)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Do APNs (MH) have the skills and knowledge to prescribe psychotropic medication?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How far will Psychiatrists support this innovation in practice-’not on my turf’?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Do APNs (MH) have the motivation to prescribe?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Does prescribing take us away from a true recovery focus (Barker </a:t>
            </a:r>
            <a:r>
              <a:rPr lang="en-GB" sz="1600" dirty="0">
                <a:solidFill>
                  <a:schemeClr val="tx1"/>
                </a:solidFill>
              </a:rPr>
              <a:t>&amp;</a:t>
            </a:r>
            <a:r>
              <a:rPr lang="en-GB" sz="1600" dirty="0" smtClean="0">
                <a:solidFill>
                  <a:schemeClr val="tx1"/>
                </a:solidFill>
              </a:rPr>
              <a:t> Barker, 2011)? 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Number of paradigms being taught in mental health nursing programmes and an anti medication stance which may hinder their contribution toward 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     the optimisation of </a:t>
            </a:r>
            <a:r>
              <a:rPr lang="en-GB" sz="1600" dirty="0">
                <a:solidFill>
                  <a:schemeClr val="tx1"/>
                </a:solidFill>
              </a:rPr>
              <a:t>medicines?</a:t>
            </a:r>
          </a:p>
          <a:p>
            <a:pPr marL="0" indent="0">
              <a:buNone/>
            </a:pPr>
            <a:endParaRPr lang="en-GB" sz="1800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804370"/>
            <a:ext cx="2338586" cy="164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12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stepped approach </a:t>
            </a:r>
            <a:br>
              <a:rPr lang="en-GB" dirty="0" smtClean="0"/>
            </a:br>
            <a:r>
              <a:rPr lang="en-GB" dirty="0" smtClean="0"/>
              <a:t>(Hemingway, 2010, 2015)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2205038"/>
            <a:ext cx="8229600" cy="4032274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70790327"/>
              </p:ext>
            </p:extLst>
          </p:nvPr>
        </p:nvGraphicFramePr>
        <p:xfrm>
          <a:off x="1043608" y="1484784"/>
          <a:ext cx="67924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81128"/>
            <a:ext cx="2050554" cy="172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76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d 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White">
  <a:themeElements>
    <a:clrScheme name="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_White">
  <a:themeElements>
    <a:clrScheme name="1_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1_White">
  <a:themeElements>
    <a:clrScheme name="2_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2_White">
  <a:themeElements>
    <a:clrScheme name="3_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3_White">
  <a:themeElements>
    <a:clrScheme name="4_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4_White">
  <a:themeElements>
    <a:clrScheme name="5_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5_White">
  <a:themeElements>
    <a:clrScheme name="6_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6_White">
  <a:themeElements>
    <a:clrScheme name="7_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7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7_White">
  <a:themeElements>
    <a:clrScheme name="8_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8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2239</TotalTime>
  <Words>1270</Words>
  <Application>Microsoft Office PowerPoint</Application>
  <PresentationFormat>On-screen Show (4:3)</PresentationFormat>
  <Paragraphs>132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Hud White</vt:lpstr>
      <vt:lpstr>10_White</vt:lpstr>
      <vt:lpstr>11_White</vt:lpstr>
      <vt:lpstr>12_White</vt:lpstr>
      <vt:lpstr>13_White</vt:lpstr>
      <vt:lpstr>14_White</vt:lpstr>
      <vt:lpstr>15_White</vt:lpstr>
      <vt:lpstr>16_White</vt:lpstr>
      <vt:lpstr>17_White</vt:lpstr>
      <vt:lpstr>White</vt:lpstr>
      <vt:lpstr>The Advanced Nurse Practitioner Role  in Memory Services </vt:lpstr>
      <vt:lpstr>Objectives</vt:lpstr>
      <vt:lpstr> The ANP</vt:lpstr>
      <vt:lpstr>International Council of Nurses  (ICN)(2016)</vt:lpstr>
      <vt:lpstr>ANP Literature 1</vt:lpstr>
      <vt:lpstr>ANP Literature (2)</vt:lpstr>
      <vt:lpstr>The case for prescribing (1)</vt:lpstr>
      <vt:lpstr>Challenges  (1)</vt:lpstr>
      <vt:lpstr>A stepped approach  (Hemingway, 2010, 2015)</vt:lpstr>
      <vt:lpstr>Challenges (2)</vt:lpstr>
      <vt:lpstr> Advanced Nurse Practitioner role in  Wakefield Memory Service  Background (in the service)  </vt:lpstr>
      <vt:lpstr>Broader Background (in the Trust)</vt:lpstr>
      <vt:lpstr>Process for developing the posts</vt:lpstr>
      <vt:lpstr>Outcomes (1) </vt:lpstr>
      <vt:lpstr>Outcomes (2) </vt:lpstr>
      <vt:lpstr>Structure of the course </vt:lpstr>
      <vt:lpstr>Feedback from the course</vt:lpstr>
      <vt:lpstr>Broader Context in the Trust </vt:lpstr>
      <vt:lpstr>Conclusions</vt:lpstr>
      <vt:lpstr>Thankyou</vt:lpstr>
    </vt:vector>
  </TitlesOfParts>
  <Company>Brahm Limited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A.Jackson</dc:creator>
  <cp:lastModifiedBy>Sharon Beastall</cp:lastModifiedBy>
  <cp:revision>211</cp:revision>
  <dcterms:created xsi:type="dcterms:W3CDTF">2009-01-21T14:22:17Z</dcterms:created>
  <dcterms:modified xsi:type="dcterms:W3CDTF">2017-09-21T08:58:34Z</dcterms:modified>
</cp:coreProperties>
</file>