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914" r:id="rId5"/>
    <p:sldMasterId id="2147483656" r:id="rId6"/>
    <p:sldMasterId id="2147483659" r:id="rId7"/>
    <p:sldMasterId id="2147483660" r:id="rId8"/>
    <p:sldMasterId id="2147483661" r:id="rId9"/>
    <p:sldMasterId id="2147483662" r:id="rId10"/>
    <p:sldMasterId id="2147483663" r:id="rId11"/>
    <p:sldMasterId id="2147483664" r:id="rId12"/>
    <p:sldMasterId id="2147483806" r:id="rId13"/>
    <p:sldMasterId id="2147483830" r:id="rId14"/>
    <p:sldMasterId id="2147483842" r:id="rId15"/>
    <p:sldMasterId id="2147483854" r:id="rId16"/>
    <p:sldMasterId id="2147483866" r:id="rId17"/>
    <p:sldMasterId id="2147483878" r:id="rId18"/>
    <p:sldMasterId id="2147483890" r:id="rId19"/>
  </p:sldMasterIdLst>
  <p:notesMasterIdLst>
    <p:notesMasterId r:id="rId45"/>
  </p:notesMasterIdLst>
  <p:handoutMasterIdLst>
    <p:handoutMasterId r:id="rId46"/>
  </p:handoutMasterIdLst>
  <p:sldIdLst>
    <p:sldId id="256" r:id="rId20"/>
    <p:sldId id="257" r:id="rId21"/>
    <p:sldId id="258" r:id="rId22"/>
    <p:sldId id="259" r:id="rId23"/>
    <p:sldId id="260" r:id="rId24"/>
    <p:sldId id="262" r:id="rId25"/>
    <p:sldId id="277" r:id="rId26"/>
    <p:sldId id="271" r:id="rId27"/>
    <p:sldId id="280" r:id="rId28"/>
    <p:sldId id="278" r:id="rId29"/>
    <p:sldId id="279" r:id="rId30"/>
    <p:sldId id="281" r:id="rId31"/>
    <p:sldId id="265" r:id="rId32"/>
    <p:sldId id="272" r:id="rId33"/>
    <p:sldId id="283" r:id="rId34"/>
    <p:sldId id="284" r:id="rId35"/>
    <p:sldId id="282" r:id="rId36"/>
    <p:sldId id="268" r:id="rId37"/>
    <p:sldId id="267" r:id="rId38"/>
    <p:sldId id="275" r:id="rId39"/>
    <p:sldId id="276" r:id="rId40"/>
    <p:sldId id="273" r:id="rId41"/>
    <p:sldId id="274" r:id="rId42"/>
    <p:sldId id="285" r:id="rId43"/>
    <p:sldId id="286" r:id="rId44"/>
  </p:sldIdLst>
  <p:sldSz cx="12192000" cy="6858000"/>
  <p:notesSz cx="6797675" cy="9928225"/>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35" autoAdjust="0"/>
    <p:restoredTop sz="94667" autoAdjust="0"/>
  </p:normalViewPr>
  <p:slideViewPr>
    <p:cSldViewPr>
      <p:cViewPr varScale="1">
        <p:scale>
          <a:sx n="69" d="100"/>
          <a:sy n="69" d="100"/>
        </p:scale>
        <p:origin x="92"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967"/>
          </a:xfrm>
          <a:prstGeom prst="rect">
            <a:avLst/>
          </a:prstGeom>
        </p:spPr>
        <p:txBody>
          <a:bodyPr vert="horz" lIns="92153" tIns="46077" rIns="92153" bIns="46077" rtlCol="0"/>
          <a:lstStyle>
            <a:lvl1pPr algn="r">
              <a:defRPr sz="1200"/>
            </a:lvl1pPr>
          </a:lstStyle>
          <a:p>
            <a:fld id="{B3341F0D-A85E-4298-816F-5AB6EAC735BA}" type="datetimeFigureOut">
              <a:rPr lang="en-GB" smtClean="0"/>
              <a:t>30/08/2017</a:t>
            </a:fld>
            <a:endParaRPr lang="en-GB"/>
          </a:p>
        </p:txBody>
      </p:sp>
      <p:sp>
        <p:nvSpPr>
          <p:cNvPr id="4" name="Footer Placeholder 3"/>
          <p:cNvSpPr>
            <a:spLocks noGrp="1"/>
          </p:cNvSpPr>
          <p:nvPr>
            <p:ph type="ftr" sz="quarter" idx="2"/>
          </p:nvPr>
        </p:nvSpPr>
        <p:spPr>
          <a:xfrm>
            <a:off x="0" y="9429671"/>
            <a:ext cx="2944958" cy="496966"/>
          </a:xfrm>
          <a:prstGeom prst="rect">
            <a:avLst/>
          </a:prstGeom>
        </p:spPr>
        <p:txBody>
          <a:bodyPr vert="horz" lIns="92153" tIns="46077" rIns="92153"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9671"/>
            <a:ext cx="2944958" cy="496966"/>
          </a:xfrm>
          <a:prstGeom prst="rect">
            <a:avLst/>
          </a:prstGeom>
        </p:spPr>
        <p:txBody>
          <a:bodyPr vert="horz" lIns="92153" tIns="46077" rIns="92153" bIns="46077"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606" y="4715629"/>
            <a:ext cx="5438464"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9671"/>
            <a:ext cx="2944958"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9671"/>
            <a:ext cx="2944958" cy="4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90488" y="744538"/>
            <a:ext cx="6616700" cy="3722687"/>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05" indent="-285732">
              <a:defRPr>
                <a:solidFill>
                  <a:schemeClr val="tx1"/>
                </a:solidFill>
                <a:latin typeface="Palatino Linotype" pitchFamily="18" charset="0"/>
              </a:defRPr>
            </a:lvl2pPr>
            <a:lvl3pPr marL="1142931" indent="-228586">
              <a:defRPr>
                <a:solidFill>
                  <a:schemeClr val="tx1"/>
                </a:solidFill>
                <a:latin typeface="Palatino Linotype" pitchFamily="18" charset="0"/>
              </a:defRPr>
            </a:lvl3pPr>
            <a:lvl4pPr marL="1600102" indent="-228586">
              <a:defRPr>
                <a:solidFill>
                  <a:schemeClr val="tx1"/>
                </a:solidFill>
                <a:latin typeface="Palatino Linotype" pitchFamily="18" charset="0"/>
              </a:defRPr>
            </a:lvl4pPr>
            <a:lvl5pPr marL="2057275" indent="-228586">
              <a:defRPr>
                <a:solidFill>
                  <a:schemeClr val="tx1"/>
                </a:solidFill>
                <a:latin typeface="Palatino Linotype" pitchFamily="18" charset="0"/>
              </a:defRPr>
            </a:lvl5pPr>
            <a:lvl6pPr marL="2514447" indent="-228586" eaLnBrk="0" fontAlgn="base" hangingPunct="0">
              <a:spcBef>
                <a:spcPct val="0"/>
              </a:spcBef>
              <a:spcAft>
                <a:spcPct val="0"/>
              </a:spcAft>
              <a:defRPr>
                <a:solidFill>
                  <a:schemeClr val="tx1"/>
                </a:solidFill>
                <a:latin typeface="Palatino Linotype" pitchFamily="18" charset="0"/>
              </a:defRPr>
            </a:lvl6pPr>
            <a:lvl7pPr marL="2971619" indent="-228586" eaLnBrk="0" fontAlgn="base" hangingPunct="0">
              <a:spcBef>
                <a:spcPct val="0"/>
              </a:spcBef>
              <a:spcAft>
                <a:spcPct val="0"/>
              </a:spcAft>
              <a:defRPr>
                <a:solidFill>
                  <a:schemeClr val="tx1"/>
                </a:solidFill>
                <a:latin typeface="Palatino Linotype" pitchFamily="18" charset="0"/>
              </a:defRPr>
            </a:lvl7pPr>
            <a:lvl8pPr marL="3428792" indent="-228586" eaLnBrk="0" fontAlgn="base" hangingPunct="0">
              <a:spcBef>
                <a:spcPct val="0"/>
              </a:spcBef>
              <a:spcAft>
                <a:spcPct val="0"/>
              </a:spcAft>
              <a:defRPr>
                <a:solidFill>
                  <a:schemeClr val="tx1"/>
                </a:solidFill>
                <a:latin typeface="Palatino Linotype" pitchFamily="18" charset="0"/>
              </a:defRPr>
            </a:lvl8pPr>
            <a:lvl9pPr marL="3885964" indent="-228586" eaLnBrk="0" fontAlgn="base" hangingPunct="0">
              <a:spcBef>
                <a:spcPct val="0"/>
              </a:spcBef>
              <a:spcAft>
                <a:spcPct val="0"/>
              </a:spcAft>
              <a:defRPr>
                <a:solidFill>
                  <a:schemeClr val="tx1"/>
                </a:solidFill>
                <a:latin typeface="Palatino Linotype" pitchFamily="18" charset="0"/>
              </a:defRPr>
            </a:lvl9pPr>
          </a:lstStyle>
          <a:p>
            <a:fld id="{CB075EA8-B404-4746-BD2C-A1EB1C5465B2}" type="slidenum">
              <a:rPr lang="en-GB">
                <a:latin typeface="Arial" charset="0"/>
              </a:rPr>
              <a:pPr/>
              <a:t>8</a:t>
            </a:fld>
            <a:endParaRPr lang="en-GB">
              <a:latin typeface="Arial" charset="0"/>
            </a:endParaRPr>
          </a:p>
        </p:txBody>
      </p:sp>
    </p:spTree>
    <p:extLst>
      <p:ext uri="{BB962C8B-B14F-4D97-AF65-F5344CB8AC3E}">
        <p14:creationId xmlns:p14="http://schemas.microsoft.com/office/powerpoint/2010/main" val="39757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0488" y="744538"/>
            <a:ext cx="6616700" cy="3722687"/>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05" indent="-285732">
              <a:defRPr>
                <a:solidFill>
                  <a:schemeClr val="tx1"/>
                </a:solidFill>
                <a:latin typeface="Palatino Linotype" pitchFamily="18" charset="0"/>
              </a:defRPr>
            </a:lvl2pPr>
            <a:lvl3pPr marL="1142931" indent="-228586">
              <a:defRPr>
                <a:solidFill>
                  <a:schemeClr val="tx1"/>
                </a:solidFill>
                <a:latin typeface="Palatino Linotype" pitchFamily="18" charset="0"/>
              </a:defRPr>
            </a:lvl3pPr>
            <a:lvl4pPr marL="1600102" indent="-228586">
              <a:defRPr>
                <a:solidFill>
                  <a:schemeClr val="tx1"/>
                </a:solidFill>
                <a:latin typeface="Palatino Linotype" pitchFamily="18" charset="0"/>
              </a:defRPr>
            </a:lvl4pPr>
            <a:lvl5pPr marL="2057275" indent="-228586">
              <a:defRPr>
                <a:solidFill>
                  <a:schemeClr val="tx1"/>
                </a:solidFill>
                <a:latin typeface="Palatino Linotype" pitchFamily="18" charset="0"/>
              </a:defRPr>
            </a:lvl5pPr>
            <a:lvl6pPr marL="2514447" indent="-228586" eaLnBrk="0" fontAlgn="base" hangingPunct="0">
              <a:spcBef>
                <a:spcPct val="0"/>
              </a:spcBef>
              <a:spcAft>
                <a:spcPct val="0"/>
              </a:spcAft>
              <a:defRPr>
                <a:solidFill>
                  <a:schemeClr val="tx1"/>
                </a:solidFill>
                <a:latin typeface="Palatino Linotype" pitchFamily="18" charset="0"/>
              </a:defRPr>
            </a:lvl6pPr>
            <a:lvl7pPr marL="2971619" indent="-228586" eaLnBrk="0" fontAlgn="base" hangingPunct="0">
              <a:spcBef>
                <a:spcPct val="0"/>
              </a:spcBef>
              <a:spcAft>
                <a:spcPct val="0"/>
              </a:spcAft>
              <a:defRPr>
                <a:solidFill>
                  <a:schemeClr val="tx1"/>
                </a:solidFill>
                <a:latin typeface="Palatino Linotype" pitchFamily="18" charset="0"/>
              </a:defRPr>
            </a:lvl7pPr>
            <a:lvl8pPr marL="3428792" indent="-228586" eaLnBrk="0" fontAlgn="base" hangingPunct="0">
              <a:spcBef>
                <a:spcPct val="0"/>
              </a:spcBef>
              <a:spcAft>
                <a:spcPct val="0"/>
              </a:spcAft>
              <a:defRPr>
                <a:solidFill>
                  <a:schemeClr val="tx1"/>
                </a:solidFill>
                <a:latin typeface="Palatino Linotype" pitchFamily="18" charset="0"/>
              </a:defRPr>
            </a:lvl8pPr>
            <a:lvl9pPr marL="3885964" indent="-228586" eaLnBrk="0" fontAlgn="base" hangingPunct="0">
              <a:spcBef>
                <a:spcPct val="0"/>
              </a:spcBef>
              <a:spcAft>
                <a:spcPct val="0"/>
              </a:spcAft>
              <a:defRPr>
                <a:solidFill>
                  <a:schemeClr val="tx1"/>
                </a:solidFill>
                <a:latin typeface="Palatino Linotype" pitchFamily="18" charset="0"/>
              </a:defRPr>
            </a:lvl9pPr>
          </a:lstStyle>
          <a:p>
            <a:fld id="{F70AFA72-DD12-44F6-BFE4-126BADC53FEF}" type="slidenum">
              <a:rPr lang="en-GB">
                <a:latin typeface="Arial" charset="0"/>
              </a:rPr>
              <a:pPr/>
              <a:t>14</a:t>
            </a:fld>
            <a:endParaRPr lang="en-GB">
              <a:latin typeface="Arial" charset="0"/>
            </a:endParaRPr>
          </a:p>
        </p:txBody>
      </p:sp>
    </p:spTree>
    <p:extLst>
      <p:ext uri="{BB962C8B-B14F-4D97-AF65-F5344CB8AC3E}">
        <p14:creationId xmlns:p14="http://schemas.microsoft.com/office/powerpoint/2010/main" val="121904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90488" y="744538"/>
            <a:ext cx="6616700" cy="3722687"/>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8BD41E62-1943-47A7-9D49-CDE6538503D7}" type="slidenum">
              <a:rPr lang="en-GB">
                <a:latin typeface="Arial" charset="0"/>
              </a:rPr>
              <a:pPr/>
              <a:t>15</a:t>
            </a:fld>
            <a:endParaRPr lang="en-GB">
              <a:latin typeface="Arial" charset="0"/>
            </a:endParaRPr>
          </a:p>
        </p:txBody>
      </p:sp>
    </p:spTree>
    <p:extLst>
      <p:ext uri="{BB962C8B-B14F-4D97-AF65-F5344CB8AC3E}">
        <p14:creationId xmlns:p14="http://schemas.microsoft.com/office/powerpoint/2010/main" val="399442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0488" y="744538"/>
            <a:ext cx="6616700" cy="3722687"/>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Hart Ladder of Participation .</a:t>
            </a:r>
          </a:p>
          <a:p>
            <a:r>
              <a:rPr lang="en-GB" smtClean="0"/>
              <a:t>Clark &amp; Moss (2011)Mosaic approach,  </a:t>
            </a:r>
          </a:p>
          <a:p>
            <a:r>
              <a:rPr lang="en-GB" smtClean="0"/>
              <a:t>Zimmerman (1992) Woodall (2010)</a:t>
            </a:r>
          </a:p>
          <a:p>
            <a:r>
              <a:rPr lang="en-GB" smtClean="0"/>
              <a:t>Hassan (2014) Kim Sherman &amp; Taylor (2008)</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C7D9DE91-C020-4F88-BE4C-27EB35F7A77C}" type="slidenum">
              <a:rPr lang="en-GB">
                <a:latin typeface="Arial" charset="0"/>
              </a:rPr>
              <a:pPr/>
              <a:t>16</a:t>
            </a:fld>
            <a:endParaRPr lang="en-GB">
              <a:latin typeface="Arial" charset="0"/>
            </a:endParaRPr>
          </a:p>
        </p:txBody>
      </p:sp>
    </p:spTree>
    <p:extLst>
      <p:ext uri="{BB962C8B-B14F-4D97-AF65-F5344CB8AC3E}">
        <p14:creationId xmlns:p14="http://schemas.microsoft.com/office/powerpoint/2010/main" val="404255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90488" y="744538"/>
            <a:ext cx="6616700" cy="3722687"/>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05" indent="-285732">
              <a:defRPr>
                <a:solidFill>
                  <a:schemeClr val="tx1"/>
                </a:solidFill>
                <a:latin typeface="Palatino Linotype" pitchFamily="18" charset="0"/>
              </a:defRPr>
            </a:lvl2pPr>
            <a:lvl3pPr marL="1142931" indent="-228586">
              <a:defRPr>
                <a:solidFill>
                  <a:schemeClr val="tx1"/>
                </a:solidFill>
                <a:latin typeface="Palatino Linotype" pitchFamily="18" charset="0"/>
              </a:defRPr>
            </a:lvl3pPr>
            <a:lvl4pPr marL="1600102" indent="-228586">
              <a:defRPr>
                <a:solidFill>
                  <a:schemeClr val="tx1"/>
                </a:solidFill>
                <a:latin typeface="Palatino Linotype" pitchFamily="18" charset="0"/>
              </a:defRPr>
            </a:lvl4pPr>
            <a:lvl5pPr marL="2057275" indent="-228586">
              <a:defRPr>
                <a:solidFill>
                  <a:schemeClr val="tx1"/>
                </a:solidFill>
                <a:latin typeface="Palatino Linotype" pitchFamily="18" charset="0"/>
              </a:defRPr>
            </a:lvl5pPr>
            <a:lvl6pPr marL="2514447" indent="-228586" eaLnBrk="0" fontAlgn="base" hangingPunct="0">
              <a:spcBef>
                <a:spcPct val="0"/>
              </a:spcBef>
              <a:spcAft>
                <a:spcPct val="0"/>
              </a:spcAft>
              <a:defRPr>
                <a:solidFill>
                  <a:schemeClr val="tx1"/>
                </a:solidFill>
                <a:latin typeface="Palatino Linotype" pitchFamily="18" charset="0"/>
              </a:defRPr>
            </a:lvl6pPr>
            <a:lvl7pPr marL="2971619" indent="-228586" eaLnBrk="0" fontAlgn="base" hangingPunct="0">
              <a:spcBef>
                <a:spcPct val="0"/>
              </a:spcBef>
              <a:spcAft>
                <a:spcPct val="0"/>
              </a:spcAft>
              <a:defRPr>
                <a:solidFill>
                  <a:schemeClr val="tx1"/>
                </a:solidFill>
                <a:latin typeface="Palatino Linotype" pitchFamily="18" charset="0"/>
              </a:defRPr>
            </a:lvl7pPr>
            <a:lvl8pPr marL="3428792" indent="-228586" eaLnBrk="0" fontAlgn="base" hangingPunct="0">
              <a:spcBef>
                <a:spcPct val="0"/>
              </a:spcBef>
              <a:spcAft>
                <a:spcPct val="0"/>
              </a:spcAft>
              <a:defRPr>
                <a:solidFill>
                  <a:schemeClr val="tx1"/>
                </a:solidFill>
                <a:latin typeface="Palatino Linotype" pitchFamily="18" charset="0"/>
              </a:defRPr>
            </a:lvl8pPr>
            <a:lvl9pPr marL="3885964" indent="-228586" eaLnBrk="0" fontAlgn="base" hangingPunct="0">
              <a:spcBef>
                <a:spcPct val="0"/>
              </a:spcBef>
              <a:spcAft>
                <a:spcPct val="0"/>
              </a:spcAft>
              <a:defRPr>
                <a:solidFill>
                  <a:schemeClr val="tx1"/>
                </a:solidFill>
                <a:latin typeface="Palatino Linotype" pitchFamily="18" charset="0"/>
              </a:defRPr>
            </a:lvl9pPr>
          </a:lstStyle>
          <a:p>
            <a:fld id="{A95DEB3E-9128-4BE8-B261-4FD6C02FDAD9}" type="slidenum">
              <a:rPr lang="en-GB">
                <a:latin typeface="Arial" charset="0"/>
              </a:rPr>
              <a:pPr/>
              <a:t>17</a:t>
            </a:fld>
            <a:endParaRPr lang="en-GB">
              <a:latin typeface="Arial" charset="0"/>
            </a:endParaRPr>
          </a:p>
        </p:txBody>
      </p:sp>
    </p:spTree>
    <p:extLst>
      <p:ext uri="{BB962C8B-B14F-4D97-AF65-F5344CB8AC3E}">
        <p14:creationId xmlns:p14="http://schemas.microsoft.com/office/powerpoint/2010/main" val="372681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39184" y="260353"/>
            <a:ext cx="103632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828800" y="3886200"/>
            <a:ext cx="8534400" cy="1752600"/>
          </a:xfrm>
        </p:spPr>
        <p:txBody>
          <a:bodyPr/>
          <a:lstStyle>
            <a:lvl1pPr marL="0" indent="0">
              <a:buFontTx/>
              <a:buNone/>
              <a:defRPr sz="1600"/>
            </a:lvl1pPr>
          </a:lstStyle>
          <a:p>
            <a:pPr lvl="0"/>
            <a:r>
              <a:rPr lang="en-US" noProof="0" smtClean="0"/>
              <a:t>Click to edit Master subtitle style</a:t>
            </a:r>
            <a:endParaRPr lang="en-GB"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239184" y="260353"/>
            <a:ext cx="103632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239184" y="260353"/>
            <a:ext cx="103632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239184" y="258763"/>
            <a:ext cx="103632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GB" noProof="0" smtClean="0"/>
              <a:t>Click to edit Master subtitle style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39184" y="260353"/>
            <a:ext cx="103632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828800" y="3886200"/>
            <a:ext cx="8534400" cy="1752600"/>
          </a:xfrm>
        </p:spPr>
        <p:txBody>
          <a:bodyPr/>
          <a:lstStyle>
            <a:lvl1pPr marL="0" indent="0">
              <a:buFontTx/>
              <a:buNone/>
              <a:defRPr sz="1600"/>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891850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16362856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45939830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8118249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4073042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273305934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11334090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299971176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140022658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12906047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1200774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09600" y="1600201"/>
            <a:ext cx="5384800" cy="4525963"/>
          </a:xfrm>
        </p:spPr>
        <p:txBody>
          <a:bodyPr>
            <a:normAutofit/>
          </a:bodyPr>
          <a:lstStyle/>
          <a:p>
            <a:pPr lvl="0"/>
            <a:endParaRPr lang="en-GB" noProof="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pPr>
              <a:defRPr/>
            </a:pPr>
            <a:r>
              <a:rPr lang="en-GB"/>
              <a:t>sedufm. k. childhood studies yr 3. voice 16 week 2.</a:t>
            </a:r>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95E64141-5668-4EDB-8DE1-F4EE5154E728}" type="slidenum">
              <a:rPr lang="en-GB"/>
              <a:pPr/>
              <a:t>‹#›</a:t>
            </a:fld>
            <a:endParaRPr lang="en-GB"/>
          </a:p>
        </p:txBody>
      </p:sp>
    </p:spTree>
    <p:extLst>
      <p:ext uri="{BB962C8B-B14F-4D97-AF65-F5344CB8AC3E}">
        <p14:creationId xmlns:p14="http://schemas.microsoft.com/office/powerpoint/2010/main" val="2975016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5702" y="258766"/>
            <a:ext cx="2747433"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27053" y="258766"/>
            <a:ext cx="8045449"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0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38333" y="2205038"/>
            <a:ext cx="53848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2.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9.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3.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9.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4.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9.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5.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9.pn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7.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9.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8.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0.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9.pn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9.pn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2.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image" Target="../media/image9.png"/><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3.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9.pn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8.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4.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image" Target="../media/image9.png"/><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6" Type="http://schemas.openxmlformats.org/officeDocument/2006/relationships/image" Target="../media/image9.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8.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image" Target="../media/image9.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8.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5.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6" Type="http://schemas.openxmlformats.org/officeDocument/2006/relationships/image" Target="../media/image9.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8.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5123"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5"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177847" y="519595"/>
            <a:ext cx="2291326" cy="63928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5"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519595"/>
            <a:ext cx="216900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519595"/>
            <a:ext cx="216900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1"/>
            <a:ext cx="12187767"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527051" y="-27384"/>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233448"/>
            <a:ext cx="216900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5" y="1"/>
            <a:ext cx="12187767"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527051" y="44624"/>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260651"/>
            <a:ext cx="216900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1"/>
            <a:ext cx="12187767"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527051" y="-27384"/>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231564"/>
            <a:ext cx="216900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1"/>
            <a:ext cx="12187767"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527051" y="-27384"/>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233448"/>
            <a:ext cx="216900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5" y="1"/>
            <a:ext cx="12187767"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527051" y="-27384"/>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233448"/>
            <a:ext cx="216900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5" y="1"/>
            <a:ext cx="12187767"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527051" y="-27384"/>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233448"/>
            <a:ext cx="216900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1"/>
            <a:ext cx="12187767"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527051" y="8608"/>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9300173" y="231564"/>
            <a:ext cx="216900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spTree>
    <p:extLst>
      <p:ext uri="{BB962C8B-B14F-4D97-AF65-F5344CB8AC3E}">
        <p14:creationId xmlns:p14="http://schemas.microsoft.com/office/powerpoint/2010/main" val="233690529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926" r:id="rId12"/>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35"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9300173" y="519595"/>
            <a:ext cx="216900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 y="5803900"/>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9300173" y="519595"/>
            <a:ext cx="216900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
            <a:ext cx="12187767"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527051" y="258763"/>
            <a:ext cx="109728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550333" y="2205038"/>
            <a:ext cx="109728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 y="5757866"/>
            <a:ext cx="4798484"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9300173" y="519595"/>
            <a:ext cx="216900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5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7.xml"/><Relationship Id="rId1" Type="http://schemas.openxmlformats.org/officeDocument/2006/relationships/tags" Target="../tags/tag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84" y="260353"/>
            <a:ext cx="9145016" cy="1152423"/>
          </a:xfrm>
        </p:spPr>
        <p:txBody>
          <a:bodyPr/>
          <a:lstStyle/>
          <a:p>
            <a:r>
              <a:rPr lang="en-GB" dirty="0"/>
              <a:t>Preparing professionals to listen to and respond to children's </a:t>
            </a:r>
            <a:r>
              <a:rPr lang="en-GB" dirty="0" smtClean="0"/>
              <a:t>voices </a:t>
            </a:r>
            <a:r>
              <a:rPr lang="en-GB" dirty="0"/>
              <a:t>in a university course</a:t>
            </a:r>
          </a:p>
        </p:txBody>
      </p:sp>
      <p:sp>
        <p:nvSpPr>
          <p:cNvPr id="3" name="Subtitle 2"/>
          <p:cNvSpPr>
            <a:spLocks noGrp="1"/>
          </p:cNvSpPr>
          <p:nvPr>
            <p:ph type="subTitle" sz="quarter" idx="1"/>
          </p:nvPr>
        </p:nvSpPr>
        <p:spPr>
          <a:xfrm>
            <a:off x="1775520" y="2060848"/>
            <a:ext cx="8534400" cy="3384376"/>
          </a:xfrm>
        </p:spPr>
        <p:txBody>
          <a:bodyPr/>
          <a:lstStyle/>
          <a:p>
            <a:pPr algn="ctr"/>
            <a:r>
              <a:rPr lang="en-GB" sz="2400" b="1" dirty="0"/>
              <a:t>EECERA </a:t>
            </a:r>
            <a:r>
              <a:rPr lang="en-GB" sz="2400" b="1" dirty="0" smtClean="0"/>
              <a:t>2017 CONFERENCE</a:t>
            </a:r>
            <a:endParaRPr lang="en-GB" sz="2400" b="1" dirty="0"/>
          </a:p>
          <a:p>
            <a:pPr algn="ctr"/>
            <a:r>
              <a:rPr lang="en-GB" sz="2400" b="1" dirty="0"/>
              <a:t>BOLOGNA, ITALY</a:t>
            </a:r>
          </a:p>
          <a:p>
            <a:pPr algn="ctr"/>
            <a:r>
              <a:rPr lang="en-GB" sz="2400" b="1" dirty="0" smtClean="0"/>
              <a:t>Wednesday 30</a:t>
            </a:r>
            <a:r>
              <a:rPr lang="en-GB" sz="2400" b="1" baseline="30000" dirty="0" smtClean="0"/>
              <a:t>th</a:t>
            </a:r>
            <a:r>
              <a:rPr lang="en-GB" sz="2400" b="1" dirty="0" smtClean="0"/>
              <a:t> August</a:t>
            </a:r>
          </a:p>
          <a:p>
            <a:pPr algn="ctr"/>
            <a:endParaRPr lang="en-GB" sz="2400" b="1" dirty="0"/>
          </a:p>
          <a:p>
            <a:pPr algn="ctr"/>
            <a:r>
              <a:rPr lang="en-GB" sz="2400" b="1" dirty="0" smtClean="0"/>
              <a:t>Jim Reid </a:t>
            </a:r>
          </a:p>
          <a:p>
            <a:pPr algn="ctr"/>
            <a:r>
              <a:rPr lang="en-GB" sz="2400" b="1" dirty="0" smtClean="0"/>
              <a:t>Frances Marsden</a:t>
            </a:r>
          </a:p>
          <a:p>
            <a:pPr algn="ctr"/>
            <a:r>
              <a:rPr lang="en-GB" sz="2400" b="1" dirty="0" smtClean="0"/>
              <a:t>Judith Hunter</a:t>
            </a:r>
            <a:endParaRPr lang="en-GB" sz="2400" b="1" dirty="0"/>
          </a:p>
          <a:p>
            <a:endParaRPr lang="en-GB" dirty="0"/>
          </a:p>
        </p:txBody>
      </p:sp>
    </p:spTree>
    <p:extLst>
      <p:ext uri="{BB962C8B-B14F-4D97-AF65-F5344CB8AC3E}">
        <p14:creationId xmlns:p14="http://schemas.microsoft.com/office/powerpoint/2010/main" val="284284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15" y="65219"/>
            <a:ext cx="10972800" cy="900112"/>
          </a:xfrm>
        </p:spPr>
        <p:txBody>
          <a:bodyPr/>
          <a:lstStyle/>
          <a:p>
            <a:r>
              <a:rPr lang="en-GB" dirty="0"/>
              <a:t>Assessment</a:t>
            </a:r>
          </a:p>
        </p:txBody>
      </p:sp>
      <p:sp>
        <p:nvSpPr>
          <p:cNvPr id="3" name="Content Placeholder 2"/>
          <p:cNvSpPr>
            <a:spLocks noGrp="1"/>
          </p:cNvSpPr>
          <p:nvPr>
            <p:ph idx="1"/>
          </p:nvPr>
        </p:nvSpPr>
        <p:spPr>
          <a:xfrm>
            <a:off x="0" y="980728"/>
            <a:ext cx="11523133" cy="5472608"/>
          </a:xfrm>
        </p:spPr>
        <p:txBody>
          <a:bodyPr/>
          <a:lstStyle/>
          <a:p>
            <a:r>
              <a:rPr lang="en-GB" dirty="0" smtClean="0"/>
              <a:t>Final </a:t>
            </a:r>
            <a:r>
              <a:rPr lang="en-GB" dirty="0"/>
              <a:t>year BA Hons students to achieve the best they can be, aimed at the majority of students who gain a  1</a:t>
            </a:r>
            <a:r>
              <a:rPr lang="en-GB" baseline="30000" dirty="0"/>
              <a:t>st</a:t>
            </a:r>
            <a:r>
              <a:rPr lang="en-GB" dirty="0"/>
              <a:t> and </a:t>
            </a:r>
            <a:r>
              <a:rPr lang="en-GB" dirty="0" smtClean="0"/>
              <a:t>2:1.</a:t>
            </a:r>
            <a:endParaRPr lang="en-GB" dirty="0"/>
          </a:p>
          <a:p>
            <a:endParaRPr lang="en-GB" dirty="0"/>
          </a:p>
          <a:p>
            <a:r>
              <a:rPr lang="en-GB" dirty="0"/>
              <a:t>A university agenda of students as researchers was the inspiration for a student conference based on listening to children’s and young peoples voices. (Wood, Bruner and Ross 1976).</a:t>
            </a:r>
          </a:p>
          <a:p>
            <a:endParaRPr lang="en-GB" dirty="0"/>
          </a:p>
          <a:p>
            <a:r>
              <a:rPr lang="en-GB" dirty="0"/>
              <a:t>Students need to complete a small piece of research with children or young people. We develop a need to recognise the “</a:t>
            </a:r>
            <a:r>
              <a:rPr lang="en-GB" dirty="0" err="1"/>
              <a:t>agentic</a:t>
            </a:r>
            <a:r>
              <a:rPr lang="en-GB" dirty="0"/>
              <a:t> child” </a:t>
            </a:r>
            <a:endParaRPr lang="en-GB" dirty="0" smtClean="0"/>
          </a:p>
          <a:p>
            <a:pPr marL="0" indent="0">
              <a:buNone/>
            </a:pPr>
            <a:r>
              <a:rPr lang="en-GB" dirty="0"/>
              <a:t> </a:t>
            </a:r>
            <a:r>
              <a:rPr lang="en-GB" dirty="0" smtClean="0"/>
              <a:t>   </a:t>
            </a:r>
            <a:r>
              <a:rPr lang="en-GB" dirty="0" err="1" smtClean="0"/>
              <a:t>Sorin</a:t>
            </a:r>
            <a:r>
              <a:rPr lang="en-GB" dirty="0"/>
              <a:t>, R.(2005) emotional responsiveness and being moral and </a:t>
            </a:r>
            <a:endParaRPr lang="en-GB" dirty="0" smtClean="0"/>
          </a:p>
          <a:p>
            <a:pPr marL="0" indent="0">
              <a:buNone/>
            </a:pPr>
            <a:r>
              <a:rPr lang="en-GB" dirty="0"/>
              <a:t> </a:t>
            </a:r>
            <a:r>
              <a:rPr lang="en-GB" dirty="0" smtClean="0"/>
              <a:t>   working with </a:t>
            </a:r>
            <a:r>
              <a:rPr lang="en-GB" dirty="0"/>
              <a:t>children as equals (</a:t>
            </a:r>
            <a:r>
              <a:rPr lang="en-GB" dirty="0" err="1"/>
              <a:t>Glassard</a:t>
            </a:r>
            <a:r>
              <a:rPr lang="en-GB" dirty="0"/>
              <a:t> 2012). </a:t>
            </a:r>
            <a:r>
              <a:rPr lang="en-GB" dirty="0" err="1"/>
              <a:t>Alanen</a:t>
            </a:r>
            <a:r>
              <a:rPr lang="en-GB" dirty="0"/>
              <a:t> L (2011</a:t>
            </a:r>
            <a:r>
              <a:rPr lang="en-GB" dirty="0" smtClean="0"/>
              <a:t>). </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7928" y="4465186"/>
            <a:ext cx="2592287" cy="235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070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Conference </a:t>
            </a:r>
            <a:endParaRPr lang="en-GB" dirty="0"/>
          </a:p>
        </p:txBody>
      </p:sp>
      <p:sp>
        <p:nvSpPr>
          <p:cNvPr id="3" name="Content Placeholder 2"/>
          <p:cNvSpPr>
            <a:spLocks noGrp="1"/>
          </p:cNvSpPr>
          <p:nvPr>
            <p:ph idx="1"/>
          </p:nvPr>
        </p:nvSpPr>
        <p:spPr>
          <a:xfrm>
            <a:off x="550333" y="1412776"/>
            <a:ext cx="10972800" cy="5445224"/>
          </a:xfrm>
        </p:spPr>
        <p:txBody>
          <a:bodyPr/>
          <a:lstStyle/>
          <a:p>
            <a:r>
              <a:rPr lang="en-GB" dirty="0"/>
              <a:t>Learning is assessed through empirical research, ethically achieved.  </a:t>
            </a:r>
            <a:endParaRPr lang="en-GB" dirty="0" smtClean="0"/>
          </a:p>
          <a:p>
            <a:endParaRPr lang="en-GB" dirty="0"/>
          </a:p>
          <a:p>
            <a:r>
              <a:rPr lang="en-GB" dirty="0"/>
              <a:t>Writing a conference paper and presenting it at a student conference (2 part assessment</a:t>
            </a:r>
            <a:r>
              <a:rPr lang="en-GB" dirty="0" smtClean="0"/>
              <a:t>).</a:t>
            </a:r>
            <a:endParaRPr lang="en-GB" dirty="0"/>
          </a:p>
          <a:p>
            <a:r>
              <a:rPr lang="en-GB" dirty="0"/>
              <a:t>Key note speakers are 1</a:t>
            </a:r>
            <a:r>
              <a:rPr lang="en-GB" baseline="30000" dirty="0"/>
              <a:t>st</a:t>
            </a:r>
            <a:r>
              <a:rPr lang="en-GB" dirty="0"/>
              <a:t> Children’s Commissioner Professor Sir Al </a:t>
            </a:r>
            <a:r>
              <a:rPr lang="en-GB" dirty="0" err="1"/>
              <a:t>Aynsley</a:t>
            </a:r>
            <a:r>
              <a:rPr lang="en-GB" dirty="0"/>
              <a:t> Green and the Poet </a:t>
            </a:r>
            <a:r>
              <a:rPr lang="en-GB" dirty="0" err="1"/>
              <a:t>Lemn</a:t>
            </a:r>
            <a:r>
              <a:rPr lang="en-GB" dirty="0"/>
              <a:t> </a:t>
            </a:r>
            <a:r>
              <a:rPr lang="en-GB" dirty="0" err="1" smtClean="0"/>
              <a:t>Sissay</a:t>
            </a:r>
            <a:r>
              <a:rPr lang="en-GB"/>
              <a:t> </a:t>
            </a:r>
            <a:r>
              <a:rPr lang="en-GB" smtClean="0"/>
              <a:t>MBE.</a:t>
            </a:r>
            <a:endParaRPr lang="en-GB" dirty="0" smtClean="0"/>
          </a:p>
          <a:p>
            <a:endParaRPr lang="en-GB" dirty="0"/>
          </a:p>
          <a:p>
            <a:pPr marL="0" indent="0">
              <a:buNone/>
            </a:pPr>
            <a:r>
              <a:rPr lang="en-GB" dirty="0"/>
              <a:t>  	</a:t>
            </a:r>
            <a:endParaRPr lang="en-GB" dirty="0" smtClean="0"/>
          </a:p>
          <a:p>
            <a:pPr marL="0" indent="0">
              <a:buNone/>
            </a:pPr>
            <a:endParaRPr lang="en-GB" dirty="0"/>
          </a:p>
          <a:p>
            <a:pPr marL="0" indent="0">
              <a:buNone/>
            </a:pPr>
            <a:r>
              <a:rPr lang="en-GB" dirty="0" smtClean="0"/>
              <a:t>Both </a:t>
            </a:r>
            <a:r>
              <a:rPr lang="en-GB" dirty="0"/>
              <a:t>Honorary Doctors of the </a:t>
            </a:r>
            <a:r>
              <a:rPr lang="en-GB" dirty="0" smtClean="0"/>
              <a:t>University</a:t>
            </a:r>
          </a:p>
          <a:p>
            <a:pPr marL="0" indent="0">
              <a:buNone/>
            </a:pPr>
            <a:r>
              <a:rPr lang="en-GB" dirty="0" smtClean="0"/>
              <a:t>who </a:t>
            </a:r>
            <a:r>
              <a:rPr lang="en-GB" dirty="0"/>
              <a:t>inspire students to improve policy </a:t>
            </a:r>
            <a:r>
              <a:rPr lang="en-GB" dirty="0" smtClean="0"/>
              <a:t>and </a:t>
            </a:r>
            <a:r>
              <a:rPr lang="en-GB" dirty="0"/>
              <a:t>practice in their future careers, affirming childhood education services as </a:t>
            </a:r>
            <a:r>
              <a:rPr lang="en-GB" dirty="0" smtClean="0"/>
              <a:t>shared </a:t>
            </a:r>
            <a:r>
              <a:rPr lang="en-GB" dirty="0"/>
              <a:t>spaces for re affirming children’s rights and participation.</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120" t="10558" r="862" b="32424"/>
          <a:stretch/>
        </p:blipFill>
        <p:spPr>
          <a:xfrm>
            <a:off x="6384032" y="3573016"/>
            <a:ext cx="4801716" cy="1944217"/>
          </a:xfrm>
          <a:prstGeom prst="rect">
            <a:avLst/>
          </a:prstGeom>
        </p:spPr>
      </p:pic>
    </p:spTree>
    <p:extLst>
      <p:ext uri="{BB962C8B-B14F-4D97-AF65-F5344CB8AC3E}">
        <p14:creationId xmlns:p14="http://schemas.microsoft.com/office/powerpoint/2010/main" val="4172842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student’s own voice</a:t>
            </a:r>
            <a:endParaRPr lang="en-GB" dirty="0"/>
          </a:p>
        </p:txBody>
      </p:sp>
      <p:sp>
        <p:nvSpPr>
          <p:cNvPr id="3" name="Content Placeholder 2"/>
          <p:cNvSpPr>
            <a:spLocks noGrp="1"/>
          </p:cNvSpPr>
          <p:nvPr>
            <p:ph idx="1"/>
          </p:nvPr>
        </p:nvSpPr>
        <p:spPr>
          <a:xfrm>
            <a:off x="0" y="1340768"/>
            <a:ext cx="11523133" cy="5517232"/>
          </a:xfrm>
        </p:spPr>
        <p:txBody>
          <a:bodyPr/>
          <a:lstStyle/>
          <a:p>
            <a:r>
              <a:rPr lang="en-GB" dirty="0"/>
              <a:t>We acknowledge the students own voice in their research and explore the contemporary Higher Educational context of how they can be framed as economical capital through the NSS/ HESA/ TEF awards.</a:t>
            </a:r>
          </a:p>
          <a:p>
            <a:endParaRPr lang="en-GB" dirty="0"/>
          </a:p>
          <a:p>
            <a:r>
              <a:rPr lang="en-GB" dirty="0"/>
              <a:t>Students then </a:t>
            </a:r>
            <a:r>
              <a:rPr lang="en-GB" dirty="0" smtClean="0"/>
              <a:t>are able to relate </a:t>
            </a:r>
            <a:r>
              <a:rPr lang="en-GB" dirty="0"/>
              <a:t>to the child’s capital, both </a:t>
            </a:r>
            <a:r>
              <a:rPr lang="en-GB" dirty="0" smtClean="0"/>
              <a:t>politically</a:t>
            </a:r>
          </a:p>
          <a:p>
            <a:pPr marL="0" indent="0">
              <a:buNone/>
            </a:pPr>
            <a:r>
              <a:rPr lang="en-GB" dirty="0"/>
              <a:t> </a:t>
            </a:r>
            <a:r>
              <a:rPr lang="en-GB" dirty="0" smtClean="0"/>
              <a:t>   </a:t>
            </a:r>
            <a:r>
              <a:rPr lang="en-GB" dirty="0"/>
              <a:t>and ethically.</a:t>
            </a:r>
          </a:p>
          <a:p>
            <a:pPr marL="0" indent="0">
              <a:buNone/>
            </a:pPr>
            <a:endParaRPr lang="en-GB" dirty="0"/>
          </a:p>
          <a:p>
            <a:r>
              <a:rPr lang="en-GB" dirty="0"/>
              <a:t>Students are given the freedom to present their papers in any </a:t>
            </a:r>
            <a:r>
              <a:rPr lang="en-GB" dirty="0" smtClean="0"/>
              <a:t>format</a:t>
            </a:r>
          </a:p>
          <a:p>
            <a:pPr marL="0" indent="0">
              <a:buNone/>
            </a:pPr>
            <a:r>
              <a:rPr lang="en-GB" dirty="0"/>
              <a:t> </a:t>
            </a:r>
            <a:r>
              <a:rPr lang="en-GB" dirty="0" smtClean="0"/>
              <a:t>   </a:t>
            </a:r>
            <a:r>
              <a:rPr lang="en-GB" dirty="0"/>
              <a:t>they chose, developing their creativity and presentation skills for </a:t>
            </a:r>
            <a:endParaRPr lang="en-GB" dirty="0" smtClean="0"/>
          </a:p>
          <a:p>
            <a:pPr marL="0" indent="0">
              <a:buNone/>
            </a:pPr>
            <a:r>
              <a:rPr lang="en-GB" dirty="0"/>
              <a:t> </a:t>
            </a:r>
            <a:r>
              <a:rPr lang="en-GB" dirty="0" smtClean="0"/>
              <a:t>   the </a:t>
            </a:r>
            <a:r>
              <a:rPr lang="en-GB" dirty="0"/>
              <a:t>future.</a:t>
            </a:r>
          </a:p>
          <a:p>
            <a:endParaRPr lang="en-GB" dirty="0"/>
          </a:p>
          <a:p>
            <a:pPr marL="0" indent="0">
              <a:buNone/>
            </a:pPr>
            <a:endParaRPr lang="en-GB" dirty="0"/>
          </a:p>
        </p:txBody>
      </p:sp>
      <p:pic>
        <p:nvPicPr>
          <p:cNvPr id="4" name="Picture 3" descr="http://raiseahappychild.com/wp-content/uploads/2012/02/AngryKid.jpg"/>
          <p:cNvPicPr>
            <a:picLocks noGrp="1" noChangeAspect="1" noChangeArrowheads="1"/>
          </p:cNvPicPr>
          <p:nvPr/>
        </p:nvPicPr>
        <p:blipFill rotWithShape="1">
          <a:blip r:embed="rId2">
            <a:extLst>
              <a:ext uri="{28A0092B-C50C-407E-A947-70E740481C1C}">
                <a14:useLocalDpi xmlns:a14="http://schemas.microsoft.com/office/drawing/2010/main" val="0"/>
              </a:ext>
            </a:extLst>
          </a:blip>
          <a:srcRect l="-164511" t="-26193" r="195426" b="26193"/>
          <a:stretch/>
        </p:blipFill>
        <p:spPr bwMode="auto">
          <a:xfrm>
            <a:off x="4398169" y="1160463"/>
            <a:ext cx="234590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raiseahappychild.com/wp-content/uploads/2012/02/AngryKid.jpg"/>
          <p:cNvPicPr>
            <a:picLocks noGrp="1" noChangeAspect="1" noChangeArrowheads="1"/>
          </p:cNvPicPr>
          <p:nvPr/>
        </p:nvPicPr>
        <p:blipFill rotWithShape="1">
          <a:blip r:embed="rId2">
            <a:extLst>
              <a:ext uri="{28A0092B-C50C-407E-A947-70E740481C1C}">
                <a14:useLocalDpi xmlns:a14="http://schemas.microsoft.com/office/drawing/2010/main" val="0"/>
              </a:ext>
            </a:extLst>
          </a:blip>
          <a:srcRect r="31082"/>
          <a:stretch/>
        </p:blipFill>
        <p:spPr bwMode="auto">
          <a:xfrm>
            <a:off x="9851778" y="2320925"/>
            <a:ext cx="234022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99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641"/>
            <a:ext cx="10363200" cy="4608512"/>
          </a:xfrm>
        </p:spPr>
        <p:txBody>
          <a:bodyPr>
            <a:normAutofit/>
          </a:bodyPr>
          <a:lstStyle/>
          <a:p>
            <a:r>
              <a:rPr lang="en-GB" dirty="0" smtClean="0"/>
              <a:t>Children and young people  are ‘experts in their own lives’</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p:txBody>
          <a:bodyPr/>
          <a:lstStyle/>
          <a:p>
            <a:endParaRPr lang="en-GB" dirty="0"/>
          </a:p>
        </p:txBody>
      </p:sp>
      <p:pic>
        <p:nvPicPr>
          <p:cNvPr id="2051" name="Picture 3" descr="C:\Users\sedujh8\AppData\Local\Microsoft\Windows\Temporary Internet Files\Content.IE5\U3YTOPYW\MP9004392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40" y="2708920"/>
            <a:ext cx="2855979" cy="3066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edujh8\AppData\Local\Microsoft\Windows\Temporary Internet Files\Content.IE5\4XMF4RAC\MP9004307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171" y="3933056"/>
            <a:ext cx="4224469" cy="272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89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908049"/>
          </a:xfrm>
        </p:spPr>
        <p:txBody>
          <a:bodyPr/>
          <a:lstStyle/>
          <a:p>
            <a:pPr algn="l" eaLnBrk="1" fontAlgn="auto" hangingPunct="1">
              <a:spcAft>
                <a:spcPts val="0"/>
              </a:spcAft>
              <a:defRPr/>
            </a:pPr>
            <a:r>
              <a:rPr lang="en-GB" sz="4000" dirty="0" smtClean="0">
                <a:latin typeface="+mn-lt"/>
              </a:rPr>
              <a:t>Knowledge and Understanding</a:t>
            </a:r>
            <a:r>
              <a:rPr lang="en-GB" dirty="0" smtClean="0">
                <a:latin typeface="+mn-lt"/>
              </a:rPr>
              <a:t>.</a:t>
            </a:r>
            <a:endParaRPr lang="en-GB" dirty="0">
              <a:latin typeface="+mn-lt"/>
            </a:endParaRPr>
          </a:p>
        </p:txBody>
      </p:sp>
      <p:sp>
        <p:nvSpPr>
          <p:cNvPr id="46083" name="Subtitle 2"/>
          <p:cNvSpPr>
            <a:spLocks noGrp="1"/>
          </p:cNvSpPr>
          <p:nvPr>
            <p:ph type="subTitle" idx="1"/>
          </p:nvPr>
        </p:nvSpPr>
        <p:spPr>
          <a:xfrm>
            <a:off x="263352" y="1340768"/>
            <a:ext cx="11305256" cy="5040560"/>
          </a:xfrm>
        </p:spPr>
        <p:txBody>
          <a:bodyPr/>
          <a:lstStyle/>
          <a:p>
            <a:pPr marR="0" algn="l" eaLnBrk="1" hangingPunct="1"/>
            <a:r>
              <a:rPr lang="en-US" sz="2800" dirty="0" smtClean="0"/>
              <a:t>1. Shows a </a:t>
            </a:r>
            <a:r>
              <a:rPr lang="en-US" sz="2800" b="1" dirty="0" smtClean="0"/>
              <a:t>critical</a:t>
            </a:r>
            <a:r>
              <a:rPr lang="en-US" sz="2800" dirty="0" smtClean="0"/>
              <a:t> and </a:t>
            </a:r>
            <a:r>
              <a:rPr lang="en-US" sz="2800" b="1" dirty="0" smtClean="0"/>
              <a:t>systematic</a:t>
            </a:r>
            <a:r>
              <a:rPr lang="en-US" sz="2800" dirty="0" smtClean="0"/>
              <a:t> </a:t>
            </a:r>
            <a:r>
              <a:rPr lang="en-US" sz="2800" b="1" dirty="0" smtClean="0"/>
              <a:t>understanding </a:t>
            </a:r>
            <a:r>
              <a:rPr lang="en-US" sz="2800" dirty="0" smtClean="0"/>
              <a:t>of theories and models of Participation in the context of supporting children and young people.</a:t>
            </a:r>
          </a:p>
          <a:p>
            <a:pPr marR="0" algn="l" eaLnBrk="1" hangingPunct="1"/>
            <a:r>
              <a:rPr lang="en-US" sz="2800" dirty="0" smtClean="0"/>
              <a:t>2. Shows a </a:t>
            </a:r>
            <a:r>
              <a:rPr lang="en-US" sz="2800" b="1" dirty="0" smtClean="0"/>
              <a:t>systematic</a:t>
            </a:r>
            <a:r>
              <a:rPr lang="en-US" sz="2800" dirty="0" smtClean="0"/>
              <a:t> </a:t>
            </a:r>
            <a:r>
              <a:rPr lang="en-US" sz="2800" b="1" dirty="0" smtClean="0"/>
              <a:t>understanding</a:t>
            </a:r>
            <a:r>
              <a:rPr lang="en-US" sz="2800" dirty="0" smtClean="0"/>
              <a:t> of the importance of empowerment arising from international political socio  economic ethical and cultural implications within the context of the United Nations Convention on the rights of the child (UN,1989).</a:t>
            </a:r>
          </a:p>
          <a:p>
            <a:pPr marR="0" algn="l" eaLnBrk="1" hangingPunct="1"/>
            <a:r>
              <a:rPr lang="en-GB" sz="2800" dirty="0" smtClean="0"/>
              <a:t>3. </a:t>
            </a:r>
            <a:r>
              <a:rPr lang="en-GB" sz="2800" b="1" dirty="0" smtClean="0"/>
              <a:t>Critically evaluate </a:t>
            </a:r>
            <a:r>
              <a:rPr lang="en-GB" sz="2800" dirty="0" smtClean="0"/>
              <a:t>the mechanisms that allow children and young people’s voice to be heard.</a:t>
            </a:r>
          </a:p>
          <a:p>
            <a:pPr marR="0" algn="l" eaLnBrk="1" hangingPunct="1"/>
            <a:endParaRPr lang="en-US" sz="2800" dirty="0" smtClean="0"/>
          </a:p>
        </p:txBody>
      </p:sp>
      <p:sp>
        <p:nvSpPr>
          <p:cNvPr id="46085" name="Slide Number Placeholder 3"/>
          <p:cNvSpPr>
            <a:spLocks noGrp="1"/>
          </p:cNvSpPr>
          <p:nvPr>
            <p:ph type="sldNum" sz="quarter" idx="4294967295"/>
          </p:nvPr>
        </p:nvSpPr>
        <p:spPr bwMode="auto">
          <a:xfrm>
            <a:off x="11529484" y="6408739"/>
            <a:ext cx="488949"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0AE9EBC6-ECBA-4145-8B43-B9E14936F3CD}" type="slidenum">
              <a:rPr lang="en-GB">
                <a:solidFill>
                  <a:srgbClr val="FFFFFF"/>
                </a:solidFill>
              </a:rPr>
              <a:pPr/>
              <a:t>14</a:t>
            </a:fld>
            <a:endParaRPr lang="en-GB">
              <a:solidFill>
                <a:srgbClr val="FFFFFF"/>
              </a:solidFill>
            </a:endParaRPr>
          </a:p>
        </p:txBody>
      </p:sp>
    </p:spTree>
    <p:custDataLst>
      <p:tags r:id="rId1"/>
    </p:custDataLst>
    <p:extLst>
      <p:ext uri="{BB962C8B-B14F-4D97-AF65-F5344CB8AC3E}">
        <p14:creationId xmlns:p14="http://schemas.microsoft.com/office/powerpoint/2010/main" val="66477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609601" y="1481138"/>
            <a:ext cx="6542617" cy="4525962"/>
          </a:xfrm>
        </p:spPr>
        <p:txBody>
          <a:bodyPr/>
          <a:lstStyle/>
          <a:p>
            <a:pPr>
              <a:defRPr/>
            </a:pPr>
            <a:r>
              <a:rPr lang="en-US" dirty="0" smtClean="0"/>
              <a:t>Authentic ways of gaining Children’s and Young peoples opinion.</a:t>
            </a:r>
          </a:p>
          <a:p>
            <a:pPr>
              <a:defRPr/>
            </a:pPr>
            <a:r>
              <a:rPr lang="en-US" dirty="0" smtClean="0"/>
              <a:t>Informs teaching &amp; learning strategy.</a:t>
            </a:r>
          </a:p>
          <a:p>
            <a:pPr>
              <a:defRPr/>
            </a:pPr>
            <a:r>
              <a:rPr lang="en-US" dirty="0" smtClean="0"/>
              <a:t>Builds relationships.</a:t>
            </a:r>
          </a:p>
          <a:p>
            <a:pPr>
              <a:defRPr/>
            </a:pPr>
            <a:r>
              <a:rPr lang="en-US" dirty="0" smtClean="0"/>
              <a:t>Aids review and reflection.</a:t>
            </a:r>
          </a:p>
          <a:p>
            <a:pPr>
              <a:defRPr/>
            </a:pPr>
            <a:r>
              <a:rPr lang="en-US" dirty="0" smtClean="0"/>
              <a:t>Leads </a:t>
            </a:r>
            <a:r>
              <a:rPr lang="en-US" dirty="0"/>
              <a:t>c</a:t>
            </a:r>
            <a:r>
              <a:rPr lang="en-US" dirty="0" smtClean="0"/>
              <a:t>hange.</a:t>
            </a:r>
          </a:p>
          <a:p>
            <a:pPr>
              <a:defRPr/>
            </a:pPr>
            <a:endParaRPr lang="en-US" dirty="0" smtClean="0"/>
          </a:p>
          <a:p>
            <a:pPr marL="109537" indent="0">
              <a:buFont typeface="Wingdings 3" pitchFamily="18" charset="2"/>
              <a:buNone/>
              <a:defRPr/>
            </a:pPr>
            <a:endParaRPr lang="en-US" dirty="0" smtClean="0"/>
          </a:p>
        </p:txBody>
      </p:sp>
      <p:sp>
        <p:nvSpPr>
          <p:cNvPr id="3" name="Title 2"/>
          <p:cNvSpPr>
            <a:spLocks noGrp="1"/>
          </p:cNvSpPr>
          <p:nvPr>
            <p:ph type="title"/>
          </p:nvPr>
        </p:nvSpPr>
        <p:spPr/>
        <p:txBody>
          <a:bodyPr/>
          <a:lstStyle/>
          <a:p>
            <a:pPr>
              <a:defRPr/>
            </a:pPr>
            <a:r>
              <a:rPr lang="en-GB" dirty="0" smtClean="0"/>
              <a:t>Models of Voice</a:t>
            </a:r>
            <a:endParaRPr lang="en-GB" dirty="0"/>
          </a:p>
        </p:txBody>
      </p:sp>
      <p:pic>
        <p:nvPicPr>
          <p:cNvPr id="17412" name="Picture 5" descr="http://handsupforher.files.wordpress.com/2013/08/empowerment-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333376"/>
            <a:ext cx="52324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p:cNvSpPr txBox="1">
            <a:spLocks noChangeArrowheads="1"/>
          </p:cNvSpPr>
          <p:nvPr/>
        </p:nvSpPr>
        <p:spPr bwMode="auto">
          <a:xfrm>
            <a:off x="9840385" y="5360988"/>
            <a:ext cx="25929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r>
              <a:rPr lang="en-GB">
                <a:latin typeface="Lucida Sans" pitchFamily="34" charset="0"/>
                <a:ea typeface="Lucida Sans" pitchFamily="34" charset="0"/>
                <a:cs typeface="Lucida Sans" pitchFamily="34" charset="0"/>
              </a:rPr>
              <a:t>A model of Empowerment</a:t>
            </a:r>
          </a:p>
        </p:txBody>
      </p:sp>
      <p:sp>
        <p:nvSpPr>
          <p:cNvPr id="1741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endParaRPr lang="en-GB" dirty="0" smtClean="0"/>
          </a:p>
        </p:txBody>
      </p:sp>
      <p:sp>
        <p:nvSpPr>
          <p:cNvPr id="174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endParaRPr lang="en-GB" dirty="0"/>
          </a:p>
        </p:txBody>
      </p:sp>
    </p:spTree>
    <p:extLst>
      <p:ext uri="{BB962C8B-B14F-4D97-AF65-F5344CB8AC3E}">
        <p14:creationId xmlns:p14="http://schemas.microsoft.com/office/powerpoint/2010/main" val="1651549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p:cNvSpPr>
            <a:spLocks noGrp="1"/>
          </p:cNvSpPr>
          <p:nvPr>
            <p:ph type="body" idx="1"/>
          </p:nvPr>
        </p:nvSpPr>
        <p:spPr>
          <a:ln>
            <a:headEnd/>
            <a:tailEnd/>
          </a:ln>
        </p:spPr>
        <p:txBody>
          <a:bodyPr/>
          <a:lstStyle/>
          <a:p>
            <a:endParaRPr lang="en-US" smtClean="0"/>
          </a:p>
        </p:txBody>
      </p:sp>
      <p:pic>
        <p:nvPicPr>
          <p:cNvPr id="21507" name="Content Placeholder 13"/>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09600" y="1"/>
            <a:ext cx="11438467" cy="67738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1508" name="Footer Placeholder 2"/>
          <p:cNvSpPr>
            <a:spLocks noGrp="1"/>
          </p:cNvSpPr>
          <p:nvPr>
            <p:ph type="ftr" sz="quarter" idx="11"/>
          </p:nvPr>
        </p:nvSpPr>
        <p:spPr bwMode="auto">
          <a:xfrm flipH="1">
            <a:off x="4119881" y="6245225"/>
            <a:ext cx="45719"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endParaRPr lang="en-GB" dirty="0" smtClean="0"/>
          </a:p>
        </p:txBody>
      </p:sp>
      <p:sp>
        <p:nvSpPr>
          <p:cNvPr id="2150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fld id="{17E47E88-814F-4EEC-AA36-B99F0DD9BD8F}" type="slidenum">
              <a:rPr lang="en-GB"/>
              <a:pPr/>
              <a:t>16</a:t>
            </a:fld>
            <a:endParaRPr lang="en-GB"/>
          </a:p>
        </p:txBody>
      </p:sp>
    </p:spTree>
    <p:extLst>
      <p:ext uri="{BB962C8B-B14F-4D97-AF65-F5344CB8AC3E}">
        <p14:creationId xmlns:p14="http://schemas.microsoft.com/office/powerpoint/2010/main" val="4113209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335360" y="1268760"/>
            <a:ext cx="11593288" cy="5139978"/>
          </a:xfrm>
        </p:spPr>
        <p:txBody>
          <a:bodyPr/>
          <a:lstStyle/>
          <a:p>
            <a:pPr marL="622300" indent="-514350" eaLnBrk="1" hangingPunct="1">
              <a:buFont typeface="Lucida Sans Unicode" pitchFamily="34" charset="0"/>
              <a:buAutoNum type="arabicPeriod"/>
              <a:defRPr/>
            </a:pPr>
            <a:r>
              <a:rPr lang="en-US" sz="2800" b="1" dirty="0" smtClean="0"/>
              <a:t>Demonstrate</a:t>
            </a:r>
            <a:r>
              <a:rPr lang="en-US" sz="2800" dirty="0" smtClean="0"/>
              <a:t> the ability to appropriately </a:t>
            </a:r>
            <a:r>
              <a:rPr lang="en-US" sz="2800" b="1" dirty="0" smtClean="0"/>
              <a:t>research</a:t>
            </a:r>
            <a:r>
              <a:rPr lang="en-US" sz="2800" dirty="0" smtClean="0"/>
              <a:t> participation and empowerment of Voice in </a:t>
            </a:r>
            <a:r>
              <a:rPr lang="en-US" sz="2800" dirty="0"/>
              <a:t>a</a:t>
            </a:r>
            <a:r>
              <a:rPr lang="en-US" sz="2800" dirty="0" smtClean="0"/>
              <a:t> context of supporting children and young people.</a:t>
            </a:r>
          </a:p>
          <a:p>
            <a:pPr marL="622300" indent="-514350" eaLnBrk="1" hangingPunct="1">
              <a:buFont typeface="Lucida Sans Unicode" pitchFamily="34" charset="0"/>
              <a:buAutoNum type="arabicPeriod"/>
              <a:defRPr/>
            </a:pPr>
            <a:endParaRPr lang="en-US" sz="2800" dirty="0" smtClean="0"/>
          </a:p>
          <a:p>
            <a:pPr marL="622300" indent="-514350" eaLnBrk="1" hangingPunct="1">
              <a:buFont typeface="Lucida Sans Unicode" pitchFamily="34" charset="0"/>
              <a:buAutoNum type="arabicPeriod"/>
              <a:defRPr/>
            </a:pPr>
            <a:r>
              <a:rPr lang="en-US" sz="2800" b="1" dirty="0" smtClean="0"/>
              <a:t>Critically evaluate </a:t>
            </a:r>
            <a:r>
              <a:rPr lang="en-US" sz="2800" dirty="0" smtClean="0"/>
              <a:t>the implications of supporting the voices of children and young people.</a:t>
            </a:r>
          </a:p>
          <a:p>
            <a:pPr marL="622300" indent="-514350" eaLnBrk="1" hangingPunct="1">
              <a:buFont typeface="Lucida Sans Unicode" pitchFamily="34" charset="0"/>
              <a:buAutoNum type="arabicPeriod"/>
              <a:defRPr/>
            </a:pPr>
            <a:endParaRPr lang="en-US" sz="2800" dirty="0" smtClean="0"/>
          </a:p>
          <a:p>
            <a:pPr marL="622300" indent="-514350" eaLnBrk="1" hangingPunct="1">
              <a:buFont typeface="Lucida Sans Unicode" pitchFamily="34" charset="0"/>
              <a:buAutoNum type="arabicPeriod"/>
              <a:defRPr/>
            </a:pPr>
            <a:r>
              <a:rPr lang="en-US" sz="2800" b="1" dirty="0" smtClean="0"/>
              <a:t>Demonstrate the ability to present </a:t>
            </a:r>
            <a:r>
              <a:rPr lang="en-US" sz="2800" dirty="0" smtClean="0"/>
              <a:t>a conference paper on </a:t>
            </a:r>
            <a:r>
              <a:rPr lang="en-US" sz="2800" b="1" dirty="0" smtClean="0"/>
              <a:t>one</a:t>
            </a:r>
            <a:r>
              <a:rPr lang="en-US" sz="2800" dirty="0" smtClean="0"/>
              <a:t> aspect of voice and the implications of your research findings on children and young people</a:t>
            </a:r>
            <a:r>
              <a:rPr lang="en-US" sz="2800" b="1" dirty="0" smtClean="0"/>
              <a:t>.</a:t>
            </a:r>
          </a:p>
          <a:p>
            <a:pPr marL="107950" indent="0" eaLnBrk="1" hangingPunct="1">
              <a:buFont typeface="Wingdings 3" pitchFamily="18" charset="2"/>
              <a:buNone/>
              <a:defRPr/>
            </a:pPr>
            <a:endParaRPr lang="en-US" sz="2800" dirty="0" smtClean="0"/>
          </a:p>
        </p:txBody>
      </p:sp>
      <p:sp>
        <p:nvSpPr>
          <p:cNvPr id="3" name="Title 2"/>
          <p:cNvSpPr>
            <a:spLocks noGrp="1"/>
          </p:cNvSpPr>
          <p:nvPr>
            <p:ph type="title"/>
          </p:nvPr>
        </p:nvSpPr>
        <p:spPr>
          <a:xfrm>
            <a:off x="335360" y="332656"/>
            <a:ext cx="11247040" cy="720080"/>
          </a:xfrm>
        </p:spPr>
        <p:txBody>
          <a:bodyPr>
            <a:normAutofit/>
          </a:bodyPr>
          <a:lstStyle/>
          <a:p>
            <a:pPr eaLnBrk="1" fontAlgn="auto" hangingPunct="1">
              <a:spcAft>
                <a:spcPts val="0"/>
              </a:spcAft>
              <a:defRPr/>
            </a:pPr>
            <a:r>
              <a:rPr lang="en-GB" dirty="0" smtClean="0"/>
              <a:t>Abilities</a:t>
            </a:r>
            <a:endParaRPr lang="en-GB" dirty="0"/>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endParaRPr lang="en-GB" dirty="0" smtClean="0"/>
          </a:p>
        </p:txBody>
      </p:sp>
      <p:sp>
        <p:nvSpPr>
          <p:cNvPr id="481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endParaRPr lang="en-GB" dirty="0"/>
          </a:p>
        </p:txBody>
      </p:sp>
    </p:spTree>
    <p:custDataLst>
      <p:tags r:id="rId1"/>
    </p:custDataLst>
    <p:extLst>
      <p:ext uri="{BB962C8B-B14F-4D97-AF65-F5344CB8AC3E}">
        <p14:creationId xmlns:p14="http://schemas.microsoft.com/office/powerpoint/2010/main" val="3697555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Reggio Emilia &amp; </a:t>
            </a:r>
            <a:r>
              <a:rPr lang="en-GB" dirty="0" err="1" smtClean="0"/>
              <a:t>Malaguzzi</a:t>
            </a:r>
            <a:endParaRPr lang="en-GB" dirty="0"/>
          </a:p>
        </p:txBody>
      </p:sp>
      <p:sp>
        <p:nvSpPr>
          <p:cNvPr id="3" name="Content Placeholder 2"/>
          <p:cNvSpPr>
            <a:spLocks noGrp="1"/>
          </p:cNvSpPr>
          <p:nvPr>
            <p:ph idx="1"/>
          </p:nvPr>
        </p:nvSpPr>
        <p:spPr/>
        <p:txBody>
          <a:bodyPr>
            <a:normAutofit/>
          </a:bodyPr>
          <a:lstStyle/>
          <a:p>
            <a:r>
              <a:rPr lang="en-GB" sz="2800" dirty="0" smtClean="0"/>
              <a:t>Reggio </a:t>
            </a:r>
            <a:r>
              <a:rPr lang="en-GB" sz="2800" dirty="0"/>
              <a:t>Emilia have inspired the Mosaic approach. These have </a:t>
            </a:r>
            <a:r>
              <a:rPr lang="en-GB" sz="2800" dirty="0" smtClean="0"/>
              <a:t>hinged around </a:t>
            </a:r>
            <a:r>
              <a:rPr lang="en-GB" sz="2800" dirty="0"/>
              <a:t>the notion of the </a:t>
            </a:r>
            <a:r>
              <a:rPr lang="en-GB" sz="2800" b="1" dirty="0"/>
              <a:t>competent child </a:t>
            </a:r>
            <a:r>
              <a:rPr lang="en-GB" sz="2800" dirty="0"/>
              <a:t>and of the </a:t>
            </a:r>
            <a:r>
              <a:rPr lang="en-GB" sz="2800" b="1" dirty="0"/>
              <a:t>pedagogy of listening </a:t>
            </a:r>
            <a:r>
              <a:rPr lang="en-GB" sz="2800" dirty="0"/>
              <a:t>and </a:t>
            </a:r>
            <a:r>
              <a:rPr lang="en-GB" sz="2800" dirty="0" smtClean="0"/>
              <a:t>the </a:t>
            </a:r>
            <a:r>
              <a:rPr lang="en-GB" sz="2800" b="1" dirty="0" smtClean="0"/>
              <a:t>pedagogy </a:t>
            </a:r>
            <a:r>
              <a:rPr lang="en-GB" sz="2800" b="1" dirty="0"/>
              <a:t>of relationships</a:t>
            </a:r>
            <a:r>
              <a:rPr lang="en-GB" sz="2800" dirty="0"/>
              <a:t>. </a:t>
            </a:r>
            <a:endParaRPr lang="en-GB" sz="2800" dirty="0" smtClean="0"/>
          </a:p>
          <a:p>
            <a:r>
              <a:rPr lang="en-GB" sz="2800" dirty="0"/>
              <a:t>F</a:t>
            </a:r>
            <a:r>
              <a:rPr lang="en-GB" sz="2800" dirty="0" smtClean="0"/>
              <a:t>ocused </a:t>
            </a:r>
            <a:r>
              <a:rPr lang="en-GB" sz="2800" dirty="0"/>
              <a:t>his work around the view of a </a:t>
            </a:r>
            <a:r>
              <a:rPr lang="en-GB" sz="2800" b="1" dirty="0"/>
              <a:t>rich active child </a:t>
            </a:r>
            <a:r>
              <a:rPr lang="en-GB" sz="2800" dirty="0" smtClean="0"/>
              <a:t>in contrast to </a:t>
            </a:r>
            <a:r>
              <a:rPr lang="en-GB" sz="2800" dirty="0"/>
              <a:t>viewing children as passive and in need.</a:t>
            </a:r>
          </a:p>
        </p:txBody>
      </p:sp>
      <p:pic>
        <p:nvPicPr>
          <p:cNvPr id="4098" name="Picture 2" descr="C:\Users\sedujh8\AppData\Local\Microsoft\Windows\Temporary Internet Files\Content.IE5\U3YTOPYW\MC9000188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4086" y="4595424"/>
            <a:ext cx="3269463" cy="142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865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260648"/>
            <a:ext cx="10972800" cy="1512168"/>
          </a:xfrm>
        </p:spPr>
        <p:txBody>
          <a:bodyPr/>
          <a:lstStyle/>
          <a:p>
            <a:r>
              <a:rPr lang="en-GB" dirty="0" smtClean="0"/>
              <a:t>The Mosaic Approach</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Starts </a:t>
            </a:r>
            <a:r>
              <a:rPr lang="en-GB" sz="2800" dirty="0"/>
              <a:t>from the viewpoint of young children as competent meaning makers </a:t>
            </a:r>
            <a:r>
              <a:rPr lang="en-GB" sz="2800" dirty="0" smtClean="0"/>
              <a:t>and explorers </a:t>
            </a:r>
            <a:r>
              <a:rPr lang="en-GB" sz="2800" dirty="0"/>
              <a:t>of their </a:t>
            </a:r>
            <a:r>
              <a:rPr lang="en-GB" sz="2800" dirty="0" smtClean="0"/>
              <a:t>environment</a:t>
            </a:r>
          </a:p>
          <a:p>
            <a:pPr marL="0" indent="0">
              <a:buNone/>
            </a:pPr>
            <a:r>
              <a:rPr lang="en-GB" sz="2800" dirty="0" smtClean="0"/>
              <a:t>The </a:t>
            </a:r>
            <a:r>
              <a:rPr lang="en-GB" sz="2800" dirty="0"/>
              <a:t>Mosaic approach brings together a range of </a:t>
            </a:r>
            <a:r>
              <a:rPr lang="en-GB" sz="2800" dirty="0" smtClean="0"/>
              <a:t>methods for </a:t>
            </a:r>
            <a:r>
              <a:rPr lang="en-GB" sz="2800" dirty="0"/>
              <a:t>listening to young children about their lives.</a:t>
            </a:r>
          </a:p>
        </p:txBody>
      </p:sp>
      <p:pic>
        <p:nvPicPr>
          <p:cNvPr id="3075" name="Picture 3" descr="C:\Users\sedujh8\AppData\Local\Microsoft\Windows\Temporary Internet Files\Content.IE5\80QJQPNS\MP9004388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6267" y="4437112"/>
            <a:ext cx="3035829" cy="214198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552" y="4183265"/>
            <a:ext cx="4704523" cy="237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951" y="260648"/>
            <a:ext cx="2907393" cy="188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3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professionals to listen to and respond </a:t>
            </a:r>
            <a:r>
              <a:rPr lang="en-GB" dirty="0" smtClean="0"/>
              <a:t/>
            </a:r>
            <a:br>
              <a:rPr lang="en-GB" dirty="0" smtClean="0"/>
            </a:br>
            <a:r>
              <a:rPr lang="en-GB" dirty="0" smtClean="0"/>
              <a:t>to </a:t>
            </a:r>
            <a:r>
              <a:rPr lang="en-GB" dirty="0"/>
              <a:t>children's </a:t>
            </a:r>
            <a:r>
              <a:rPr lang="en-GB" dirty="0" smtClean="0"/>
              <a:t>voices </a:t>
            </a:r>
            <a:r>
              <a:rPr lang="en-GB" dirty="0"/>
              <a:t>in a university course</a:t>
            </a:r>
          </a:p>
        </p:txBody>
      </p:sp>
      <p:sp>
        <p:nvSpPr>
          <p:cNvPr id="3" name="Subtitle 2"/>
          <p:cNvSpPr>
            <a:spLocks noGrp="1"/>
          </p:cNvSpPr>
          <p:nvPr>
            <p:ph idx="1"/>
          </p:nvPr>
        </p:nvSpPr>
        <p:spPr/>
        <p:txBody>
          <a:bodyPr/>
          <a:lstStyle/>
          <a:p>
            <a:r>
              <a:rPr lang="en-GB" b="1" dirty="0"/>
              <a:t>Theorizing a university module exploring the concept of 'voice' arising in the UNCRC and the </a:t>
            </a:r>
            <a:r>
              <a:rPr lang="en-GB" b="1" dirty="0" smtClean="0"/>
              <a:t>social study </a:t>
            </a:r>
            <a:r>
              <a:rPr lang="en-GB" b="1" dirty="0"/>
              <a:t>of childhood </a:t>
            </a:r>
            <a:r>
              <a:rPr lang="en-GB" b="1" dirty="0" smtClean="0"/>
              <a:t> - James </a:t>
            </a:r>
            <a:r>
              <a:rPr lang="en-GB" b="1" dirty="0"/>
              <a:t>Reid</a:t>
            </a:r>
          </a:p>
          <a:p>
            <a:pPr marL="0" indent="0">
              <a:buNone/>
            </a:pPr>
            <a:endParaRPr lang="en-GB" b="1" dirty="0" smtClean="0"/>
          </a:p>
          <a:p>
            <a:r>
              <a:rPr lang="en-GB" b="1" dirty="0" smtClean="0"/>
              <a:t>Creating space </a:t>
            </a:r>
            <a:r>
              <a:rPr lang="en-GB" b="1" dirty="0"/>
              <a:t>in learning to hear and </a:t>
            </a:r>
            <a:r>
              <a:rPr lang="en-GB" b="1" dirty="0" smtClean="0"/>
              <a:t>respond </a:t>
            </a:r>
            <a:r>
              <a:rPr lang="en-GB" b="1" dirty="0"/>
              <a:t>to the voices of </a:t>
            </a:r>
            <a:r>
              <a:rPr lang="en-GB" b="1" dirty="0" smtClean="0"/>
              <a:t>children - Frances Marsden</a:t>
            </a:r>
          </a:p>
          <a:p>
            <a:pPr marL="0" indent="0">
              <a:buNone/>
            </a:pPr>
            <a:r>
              <a:rPr lang="en-GB" b="1" dirty="0" smtClean="0"/>
              <a:t> </a:t>
            </a:r>
            <a:endParaRPr lang="en-GB" b="1" dirty="0"/>
          </a:p>
          <a:p>
            <a:r>
              <a:rPr lang="en-GB" b="1" dirty="0"/>
              <a:t>Utilising the Mosaic Approach to explore ways of listening to children and student </a:t>
            </a:r>
            <a:r>
              <a:rPr lang="en-GB" b="1" dirty="0" smtClean="0"/>
              <a:t>reflexivity -</a:t>
            </a:r>
            <a:r>
              <a:rPr lang="en-GB" b="1" dirty="0"/>
              <a:t> </a:t>
            </a:r>
            <a:r>
              <a:rPr lang="en-GB" b="1" dirty="0" smtClean="0"/>
              <a:t>Judith </a:t>
            </a:r>
            <a:r>
              <a:rPr lang="en-GB" b="1" dirty="0"/>
              <a:t>Hunter</a:t>
            </a:r>
          </a:p>
          <a:p>
            <a:pPr marL="0" indent="0">
              <a:buNone/>
            </a:pPr>
            <a:endParaRPr lang="en-GB" dirty="0"/>
          </a:p>
        </p:txBody>
      </p:sp>
    </p:spTree>
    <p:extLst>
      <p:ext uri="{BB962C8B-B14F-4D97-AF65-F5344CB8AC3E}">
        <p14:creationId xmlns:p14="http://schemas.microsoft.com/office/powerpoint/2010/main" val="2104910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used to gather the data </a:t>
            </a:r>
            <a:endParaRPr lang="en-GB" dirty="0"/>
          </a:p>
        </p:txBody>
      </p:sp>
      <p:sp>
        <p:nvSpPr>
          <p:cNvPr id="3" name="Content Placeholder 2"/>
          <p:cNvSpPr>
            <a:spLocks noGrp="1"/>
          </p:cNvSpPr>
          <p:nvPr>
            <p:ph idx="1"/>
          </p:nvPr>
        </p:nvSpPr>
        <p:spPr/>
        <p:txBody>
          <a:bodyPr/>
          <a:lstStyle/>
          <a:p>
            <a:r>
              <a:rPr lang="en-GB" dirty="0" smtClean="0"/>
              <a:t>Observation</a:t>
            </a:r>
          </a:p>
          <a:p>
            <a:r>
              <a:rPr lang="en-GB" dirty="0" smtClean="0"/>
              <a:t>Emotion maps</a:t>
            </a:r>
          </a:p>
          <a:p>
            <a:r>
              <a:rPr lang="en-GB" dirty="0" smtClean="0"/>
              <a:t>Book making</a:t>
            </a:r>
          </a:p>
          <a:p>
            <a:r>
              <a:rPr lang="en-GB" dirty="0" smtClean="0"/>
              <a:t>Map making</a:t>
            </a:r>
          </a:p>
          <a:p>
            <a:r>
              <a:rPr lang="en-GB" dirty="0" smtClean="0"/>
              <a:t>Interviews</a:t>
            </a:r>
          </a:p>
          <a:p>
            <a:r>
              <a:rPr lang="en-GB" dirty="0" smtClean="0"/>
              <a:t>Focus Groups</a:t>
            </a:r>
          </a:p>
          <a:p>
            <a:endParaRPr lang="en-GB" dirty="0"/>
          </a:p>
        </p:txBody>
      </p:sp>
      <p:pic>
        <p:nvPicPr>
          <p:cNvPr id="1029" name="Picture 5" descr="C:\Users\sedujh8\AppData\Local\Microsoft\Windows\Temporary Internet Files\Content.IE5\4XMF4RAC\MP9004310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3990" y="1072305"/>
            <a:ext cx="4187957"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edujh8\AppData\Local\Microsoft\Windows\Temporary Internet Files\Content.IE5\TH6ZKZTZ\MP9004229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128" y="4149080"/>
            <a:ext cx="4163305" cy="25070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edujh8\AppData\Local\Microsoft\Windows\Temporary Internet Files\Content.IE5\4XMF4RAC\MP90040216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840" y="1565965"/>
            <a:ext cx="2775712" cy="18486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9939" y="3356992"/>
            <a:ext cx="26502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5538" y="4798799"/>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529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620688"/>
            <a:ext cx="8881317" cy="720080"/>
          </a:xfrm>
        </p:spPr>
        <p:txBody>
          <a:bodyPr/>
          <a:lstStyle/>
          <a:p>
            <a:pPr algn="ctr"/>
            <a:r>
              <a:rPr lang="en-GB" dirty="0" smtClean="0"/>
              <a:t>Titles developed by our students</a:t>
            </a:r>
            <a:endParaRPr lang="en-GB" dirty="0"/>
          </a:p>
        </p:txBody>
      </p:sp>
      <p:sp>
        <p:nvSpPr>
          <p:cNvPr id="3" name="Content Placeholder 2"/>
          <p:cNvSpPr>
            <a:spLocks noGrp="1"/>
          </p:cNvSpPr>
          <p:nvPr>
            <p:ph idx="1"/>
          </p:nvPr>
        </p:nvSpPr>
        <p:spPr>
          <a:xfrm>
            <a:off x="550333" y="2205038"/>
            <a:ext cx="10972800" cy="4032274"/>
          </a:xfrm>
        </p:spPr>
        <p:txBody>
          <a:bodyPr/>
          <a:lstStyle/>
          <a:p>
            <a:r>
              <a:rPr lang="en-GB" dirty="0" smtClean="0"/>
              <a:t>What does my drawing say?</a:t>
            </a:r>
          </a:p>
          <a:p>
            <a:r>
              <a:rPr lang="en-GB" dirty="0" smtClean="0"/>
              <a:t>What effects can living in a deprived area have on the way children experience play?</a:t>
            </a:r>
          </a:p>
          <a:p>
            <a:r>
              <a:rPr lang="en-GB" dirty="0" smtClean="0"/>
              <a:t>Living with Attention Deficit and Hyperactivity Disorder: a young person’s perspective</a:t>
            </a:r>
          </a:p>
          <a:p>
            <a:r>
              <a:rPr lang="en-GB" dirty="0" smtClean="0"/>
              <a:t>Are children able to express themselves during Family Intervention sessions? </a:t>
            </a:r>
          </a:p>
          <a:p>
            <a:r>
              <a:rPr lang="en-GB" dirty="0" smtClean="0"/>
              <a:t>Children affected by domestic abuse: finding a voice through an interactive educational workshop</a:t>
            </a:r>
          </a:p>
          <a:p>
            <a:r>
              <a:rPr lang="en-GB" dirty="0" smtClean="0"/>
              <a:t>Why does the doctor not ask me how I feel? The voice of the child in a doctor’s office</a:t>
            </a:r>
            <a:endParaRPr lang="en-GB" dirty="0"/>
          </a:p>
        </p:txBody>
      </p:sp>
    </p:spTree>
    <p:extLst>
      <p:ext uri="{BB962C8B-B14F-4D97-AF65-F5344CB8AC3E}">
        <p14:creationId xmlns:p14="http://schemas.microsoft.com/office/powerpoint/2010/main" val="2041001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Conference Papers &amp; Resources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7767" y="1195906"/>
            <a:ext cx="3526469" cy="264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1195906"/>
            <a:ext cx="3240360" cy="264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216" y="4077072"/>
            <a:ext cx="287883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816" y="4077072"/>
            <a:ext cx="2952328" cy="236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432" y="1195906"/>
            <a:ext cx="2757300" cy="367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1464" y="4005064"/>
            <a:ext cx="3044242" cy="228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928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Nancy Fraser (2007) and the politics of recognition:</a:t>
            </a:r>
            <a:br>
              <a:rPr lang="en-GB" dirty="0" smtClean="0"/>
            </a:br>
            <a:r>
              <a:rPr lang="en-GB" dirty="0"/>
              <a:t>P</a:t>
            </a:r>
            <a:r>
              <a:rPr lang="en-GB" dirty="0" smtClean="0"/>
              <a:t>articipatory Parity</a:t>
            </a:r>
            <a:endParaRPr lang="en-GB" dirty="0"/>
          </a:p>
        </p:txBody>
      </p:sp>
      <p:sp>
        <p:nvSpPr>
          <p:cNvPr id="3" name="Content Placeholder 2"/>
          <p:cNvSpPr>
            <a:spLocks noGrp="1"/>
          </p:cNvSpPr>
          <p:nvPr>
            <p:ph idx="1"/>
          </p:nvPr>
        </p:nvSpPr>
        <p:spPr>
          <a:xfrm>
            <a:off x="407368" y="1628800"/>
            <a:ext cx="11115765" cy="4824536"/>
          </a:xfrm>
        </p:spPr>
        <p:txBody>
          <a:bodyPr/>
          <a:lstStyle/>
          <a:p>
            <a:r>
              <a:rPr lang="en-GB" dirty="0" smtClean="0"/>
              <a:t>Recognising children as rights bearers but who is doing the recognising, from what position and for what purpose? </a:t>
            </a:r>
            <a:r>
              <a:rPr lang="en-GB" dirty="0" err="1" smtClean="0"/>
              <a:t>Malrecognition</a:t>
            </a:r>
            <a:r>
              <a:rPr lang="en-GB" dirty="0" smtClean="0"/>
              <a:t>? </a:t>
            </a:r>
          </a:p>
          <a:p>
            <a:endParaRPr lang="en-GB" dirty="0"/>
          </a:p>
          <a:p>
            <a:r>
              <a:rPr lang="en-GB" dirty="0" smtClean="0"/>
              <a:t>Redistribution of rights through the auspices of the UNCRC (1998) or is it </a:t>
            </a:r>
            <a:r>
              <a:rPr lang="en-GB" dirty="0" err="1" smtClean="0"/>
              <a:t>maldistribution</a:t>
            </a:r>
            <a:r>
              <a:rPr lang="en-GB" dirty="0" smtClean="0"/>
              <a:t>? Contingencies? </a:t>
            </a:r>
          </a:p>
          <a:p>
            <a:endParaRPr lang="en-GB" dirty="0"/>
          </a:p>
          <a:p>
            <a:r>
              <a:rPr lang="en-GB" dirty="0" smtClean="0"/>
              <a:t>Representation or systematic exclusion for reasons of politics, class, gender, poverty, (dis) ability…</a:t>
            </a:r>
          </a:p>
          <a:p>
            <a:endParaRPr lang="en-GB" dirty="0"/>
          </a:p>
          <a:p>
            <a:pPr marL="0" indent="0">
              <a:buNone/>
            </a:pPr>
            <a:r>
              <a:rPr lang="en-GB" dirty="0" smtClean="0"/>
              <a:t>It is therefore crucial in developing a module focused on issues of power and the ‘voice’ of the child that we attend to intersectionality including that of the student.</a:t>
            </a:r>
          </a:p>
          <a:p>
            <a:endParaRPr lang="en-GB" dirty="0"/>
          </a:p>
          <a:p>
            <a:endParaRPr lang="en-GB" dirty="0"/>
          </a:p>
        </p:txBody>
      </p:sp>
    </p:spTree>
    <p:extLst>
      <p:ext uri="{BB962C8B-B14F-4D97-AF65-F5344CB8AC3E}">
        <p14:creationId xmlns:p14="http://schemas.microsoft.com/office/powerpoint/2010/main" val="2625755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6"/>
            <a:ext cx="10972800" cy="900112"/>
          </a:xfrm>
        </p:spPr>
        <p:txBody>
          <a:bodyPr/>
          <a:lstStyle/>
          <a:p>
            <a:r>
              <a:rPr lang="en-GB" dirty="0" smtClean="0"/>
              <a:t>References</a:t>
            </a:r>
            <a:endParaRPr lang="en-GB" dirty="0"/>
          </a:p>
        </p:txBody>
      </p:sp>
      <p:sp>
        <p:nvSpPr>
          <p:cNvPr id="3" name="Content Placeholder 2"/>
          <p:cNvSpPr>
            <a:spLocks noGrp="1"/>
          </p:cNvSpPr>
          <p:nvPr>
            <p:ph idx="1"/>
          </p:nvPr>
        </p:nvSpPr>
        <p:spPr>
          <a:xfrm>
            <a:off x="523998" y="548680"/>
            <a:ext cx="10972800" cy="6309320"/>
          </a:xfrm>
        </p:spPr>
        <p:txBody>
          <a:bodyPr/>
          <a:lstStyle/>
          <a:p>
            <a:r>
              <a:rPr lang="en-GB" sz="2000" dirty="0" err="1"/>
              <a:t>Alanen</a:t>
            </a:r>
            <a:r>
              <a:rPr lang="en-GB" sz="2000" dirty="0"/>
              <a:t> L (2011) Critical Childhood Studies. </a:t>
            </a:r>
            <a:r>
              <a:rPr lang="en-GB" sz="2000" i="1" dirty="0"/>
              <a:t>Childhood</a:t>
            </a:r>
            <a:r>
              <a:rPr lang="en-GB" sz="2000" dirty="0"/>
              <a:t> 18(2) 147-150 </a:t>
            </a:r>
            <a:endParaRPr lang="en-GB" sz="2000" dirty="0" smtClean="0"/>
          </a:p>
          <a:p>
            <a:r>
              <a:rPr lang="en-GB" sz="2200" dirty="0" smtClean="0"/>
              <a:t>Bauman, E. (2001). Beyond the baby and the bathwater: </a:t>
            </a:r>
            <a:r>
              <a:rPr lang="en-GB" sz="2200" dirty="0" err="1" smtClean="0"/>
              <a:t>Postdualistic</a:t>
            </a:r>
            <a:r>
              <a:rPr lang="en-GB" sz="2200" dirty="0" smtClean="0"/>
              <a:t> developmental psychologies for diverse childhoods. </a:t>
            </a:r>
            <a:r>
              <a:rPr lang="en-GB" sz="2200" i="1" dirty="0" smtClean="0"/>
              <a:t>European Early Childhood Education Research Journal</a:t>
            </a:r>
            <a:r>
              <a:rPr lang="en-GB" sz="2200" dirty="0" smtClean="0"/>
              <a:t>, 9, 1, 5-22.</a:t>
            </a:r>
          </a:p>
          <a:p>
            <a:r>
              <a:rPr lang="en-GB" sz="2200" dirty="0" smtClean="0"/>
              <a:t>BERA (2013). </a:t>
            </a:r>
            <a:r>
              <a:rPr lang="en-GB" sz="2200" i="1" dirty="0" smtClean="0"/>
              <a:t>Ethical guidelines for Educational Research</a:t>
            </a:r>
            <a:r>
              <a:rPr lang="en-GB" sz="2200" dirty="0" smtClean="0"/>
              <a:t>. Sage.</a:t>
            </a:r>
          </a:p>
          <a:p>
            <a:r>
              <a:rPr lang="en-GB" sz="2200" dirty="0"/>
              <a:t>Clark, A. (2005) ‘Ways of seeing: using the Mosaic approach to listen to young children’s perspectives’, in Clark, A., </a:t>
            </a:r>
            <a:r>
              <a:rPr lang="en-GB" sz="2200" dirty="0" err="1"/>
              <a:t>Kjørholt</a:t>
            </a:r>
            <a:r>
              <a:rPr lang="en-GB" sz="2200" dirty="0"/>
              <a:t> and Moss, P. (eds.) </a:t>
            </a:r>
            <a:r>
              <a:rPr lang="en-GB" sz="2200" i="1" dirty="0"/>
              <a:t>Beyond Listening</a:t>
            </a:r>
            <a:r>
              <a:rPr lang="en-GB" sz="2200" dirty="0"/>
              <a:t>. Children’s perspectives on early childhood services. Bristol: Policy Press, pp. 29–49.</a:t>
            </a:r>
          </a:p>
          <a:p>
            <a:r>
              <a:rPr lang="en-GB" sz="2200" dirty="0" smtClean="0"/>
              <a:t>Fisher</a:t>
            </a:r>
            <a:r>
              <a:rPr lang="en-GB" sz="2200" dirty="0"/>
              <a:t>, B. and </a:t>
            </a:r>
            <a:r>
              <a:rPr lang="en-GB" sz="2200" dirty="0" err="1"/>
              <a:t>Tronto</a:t>
            </a:r>
            <a:r>
              <a:rPr lang="en-GB" sz="2200" dirty="0"/>
              <a:t>, J.C. (1990). Towards a feminist theory of caring. In E.K. Abel &amp; M.K. Nelson (</a:t>
            </a:r>
            <a:r>
              <a:rPr lang="en-GB" sz="2200" dirty="0" err="1"/>
              <a:t>Eds</a:t>
            </a:r>
            <a:r>
              <a:rPr lang="en-GB" sz="2200" dirty="0"/>
              <a:t>). </a:t>
            </a:r>
            <a:r>
              <a:rPr lang="en-GB" sz="2200" i="1" dirty="0"/>
              <a:t>Circles of Care: Work and </a:t>
            </a:r>
            <a:r>
              <a:rPr lang="en-GB" sz="2200" i="1" dirty="0" smtClean="0"/>
              <a:t>Identity. </a:t>
            </a:r>
            <a:r>
              <a:rPr lang="en-GB" sz="2200" dirty="0" smtClean="0"/>
              <a:t>In:</a:t>
            </a:r>
            <a:r>
              <a:rPr lang="en-GB" sz="2200" i="1" dirty="0" smtClean="0"/>
              <a:t> </a:t>
            </a:r>
            <a:r>
              <a:rPr lang="en-GB" sz="2200" i="1" dirty="0"/>
              <a:t>Women’s Lives</a:t>
            </a:r>
            <a:r>
              <a:rPr lang="en-GB" sz="2200" dirty="0"/>
              <a:t>. Albany, NY: State University of New York </a:t>
            </a:r>
            <a:r>
              <a:rPr lang="en-GB" sz="2200" dirty="0" smtClean="0"/>
              <a:t>Press, </a:t>
            </a:r>
            <a:r>
              <a:rPr lang="en-GB" sz="2200" dirty="0"/>
              <a:t>35-62</a:t>
            </a:r>
            <a:r>
              <a:rPr lang="en-GB" sz="2200" dirty="0" smtClean="0"/>
              <a:t>.</a:t>
            </a:r>
          </a:p>
          <a:p>
            <a:r>
              <a:rPr lang="en-GB" sz="2200" dirty="0" smtClean="0"/>
              <a:t>Fraser, N. (2007). Mapping the feminist imagination: From redistribution to recognition to representation. In: Browne, J. (Ed.) </a:t>
            </a:r>
            <a:r>
              <a:rPr lang="en-GB" sz="2200" i="1" dirty="0" smtClean="0"/>
              <a:t>The Future of Gender</a:t>
            </a:r>
            <a:r>
              <a:rPr lang="en-GB" sz="2200" dirty="0" smtClean="0"/>
              <a:t> . Cambridge: Cambridge University Press.</a:t>
            </a:r>
          </a:p>
          <a:p>
            <a:r>
              <a:rPr lang="en-GB" sz="2200" dirty="0" err="1" smtClean="0"/>
              <a:t>Glassard</a:t>
            </a:r>
            <a:r>
              <a:rPr lang="en-GB" sz="2200" dirty="0" smtClean="0"/>
              <a:t>, J. (2012). Tuning into children’s voices: Exploring the perceptions of primary aged children about their education in one primary school in England. International journal of Education, 4(3).49-66</a:t>
            </a:r>
          </a:p>
        </p:txBody>
      </p:sp>
    </p:spTree>
    <p:extLst>
      <p:ext uri="{BB962C8B-B14F-4D97-AF65-F5344CB8AC3E}">
        <p14:creationId xmlns:p14="http://schemas.microsoft.com/office/powerpoint/2010/main" val="4024623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12192000" cy="6669360"/>
          </a:xfrm>
        </p:spPr>
        <p:txBody>
          <a:bodyPr/>
          <a:lstStyle/>
          <a:p>
            <a:r>
              <a:rPr lang="en-GB" dirty="0" smtClean="0"/>
              <a:t>Hart, R. A. (1992). </a:t>
            </a:r>
            <a:r>
              <a:rPr lang="en-GB" i="1" dirty="0" smtClean="0"/>
              <a:t>Children’s participation, from Tokenism to Citizenship. </a:t>
            </a:r>
            <a:r>
              <a:rPr lang="en-GB" dirty="0" smtClean="0"/>
              <a:t>UNICEF: Florence.</a:t>
            </a:r>
          </a:p>
          <a:p>
            <a:r>
              <a:rPr lang="en-GB" dirty="0" smtClean="0"/>
              <a:t>Moon, J. (1999). </a:t>
            </a:r>
            <a:r>
              <a:rPr lang="en-GB" i="1" dirty="0" smtClean="0"/>
              <a:t>Reflection and Learning and Professional Development</a:t>
            </a:r>
            <a:r>
              <a:rPr lang="en-GB" dirty="0" smtClean="0"/>
              <a:t>. </a:t>
            </a:r>
            <a:r>
              <a:rPr lang="en-GB" dirty="0" err="1" smtClean="0"/>
              <a:t>Kogan</a:t>
            </a:r>
            <a:r>
              <a:rPr lang="en-GB" dirty="0" smtClean="0"/>
              <a:t> Page, London.  </a:t>
            </a:r>
          </a:p>
          <a:p>
            <a:r>
              <a:rPr lang="en-GB" dirty="0" smtClean="0"/>
              <a:t>Shier, H. (2001). </a:t>
            </a:r>
            <a:r>
              <a:rPr lang="en-GB" i="1" dirty="0" smtClean="0"/>
              <a:t>Pathways to Participation: Openings, Opportunities &amp; Obligations. </a:t>
            </a:r>
            <a:r>
              <a:rPr lang="en-GB" dirty="0" smtClean="0"/>
              <a:t>Children &amp; Society, 15.2, 107-117.</a:t>
            </a:r>
          </a:p>
          <a:p>
            <a:r>
              <a:rPr lang="en-GB" dirty="0" err="1" smtClean="0"/>
              <a:t>Sorin</a:t>
            </a:r>
            <a:r>
              <a:rPr lang="en-GB" dirty="0" smtClean="0"/>
              <a:t>, R. (2005).Changing images of childhood: Reconceptualising early childhood practice. International Journal of Transitions in Childhood. 1 12-21.</a:t>
            </a:r>
          </a:p>
          <a:p>
            <a:r>
              <a:rPr lang="en-GB" dirty="0" err="1" smtClean="0"/>
              <a:t>Tronto</a:t>
            </a:r>
            <a:r>
              <a:rPr lang="en-GB" dirty="0"/>
              <a:t>, J.C. (1993). </a:t>
            </a:r>
            <a:r>
              <a:rPr lang="en-GB" i="1" dirty="0"/>
              <a:t>Moral Boundaries. A Political Argument for an Ethic of Care</a:t>
            </a:r>
            <a:r>
              <a:rPr lang="en-GB" dirty="0"/>
              <a:t>. London: Routledge. </a:t>
            </a:r>
          </a:p>
          <a:p>
            <a:r>
              <a:rPr lang="en-GB" dirty="0" err="1"/>
              <a:t>Tronto</a:t>
            </a:r>
            <a:r>
              <a:rPr lang="en-GB" dirty="0"/>
              <a:t>, J.C. (2010). </a:t>
            </a:r>
            <a:r>
              <a:rPr lang="en-GB" sz="2200" dirty="0"/>
              <a:t>Creating</a:t>
            </a:r>
            <a:r>
              <a:rPr lang="en-GB" dirty="0"/>
              <a:t> Caring Institutions: Politics, Plurality, and Purpose. </a:t>
            </a:r>
            <a:r>
              <a:rPr lang="en-GB" i="1" dirty="0"/>
              <a:t>Ethics and Social Welfare</a:t>
            </a:r>
            <a:r>
              <a:rPr lang="en-GB" dirty="0"/>
              <a:t>, 4, 2, 158-171.</a:t>
            </a:r>
          </a:p>
          <a:p>
            <a:r>
              <a:rPr lang="en-GB" dirty="0"/>
              <a:t>United Nations (1989). United Nations Convention on the Rights of the Child (UNCRC). Geneva: United Nations</a:t>
            </a:r>
            <a:r>
              <a:rPr lang="en-GB" dirty="0" smtClean="0"/>
              <a:t>.</a:t>
            </a:r>
          </a:p>
          <a:p>
            <a:r>
              <a:rPr lang="en-GB" dirty="0" err="1" smtClean="0"/>
              <a:t>Wood,D.J</a:t>
            </a:r>
            <a:r>
              <a:rPr lang="en-GB" dirty="0" smtClean="0"/>
              <a:t>. Bruner, J.S., and </a:t>
            </a:r>
            <a:r>
              <a:rPr lang="en-GB" dirty="0" err="1" smtClean="0"/>
              <a:t>Ross,G</a:t>
            </a:r>
            <a:r>
              <a:rPr lang="en-GB" dirty="0" smtClean="0"/>
              <a:t>. (1976). (scaffolding) </a:t>
            </a:r>
            <a:r>
              <a:rPr lang="en-GB" i="1" dirty="0" smtClean="0"/>
              <a:t>The role of tutoring in problem solving. Journal of Child Psychology, 17(2), 88-100.</a:t>
            </a:r>
          </a:p>
          <a:p>
            <a:endParaRPr lang="en-GB" dirty="0" smtClean="0"/>
          </a:p>
          <a:p>
            <a:endParaRPr lang="en-GB" dirty="0"/>
          </a:p>
          <a:p>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182470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the baby and the bathwater’ </a:t>
            </a:r>
            <a:br>
              <a:rPr lang="en-GB" dirty="0" smtClean="0"/>
            </a:br>
            <a:r>
              <a:rPr lang="en-GB" dirty="0" smtClean="0"/>
              <a:t>(Burman 2000)</a:t>
            </a:r>
            <a:endParaRPr lang="en-GB" dirty="0"/>
          </a:p>
        </p:txBody>
      </p:sp>
      <p:sp>
        <p:nvSpPr>
          <p:cNvPr id="4" name="Content Placeholder 3"/>
          <p:cNvSpPr>
            <a:spLocks noGrp="1"/>
          </p:cNvSpPr>
          <p:nvPr>
            <p:ph sz="half" idx="1"/>
          </p:nvPr>
        </p:nvSpPr>
        <p:spPr>
          <a:xfrm>
            <a:off x="550333" y="1556792"/>
            <a:ext cx="5384800" cy="4968552"/>
          </a:xfrm>
        </p:spPr>
        <p:txBody>
          <a:bodyPr/>
          <a:lstStyle/>
          <a:p>
            <a:r>
              <a:rPr lang="en-GB" sz="2700" dirty="0" smtClean="0"/>
              <a:t>Fictional accounts of childhood</a:t>
            </a:r>
          </a:p>
          <a:p>
            <a:r>
              <a:rPr lang="en-GB" sz="2700" dirty="0" smtClean="0"/>
              <a:t>… and their oppressions</a:t>
            </a:r>
          </a:p>
          <a:p>
            <a:r>
              <a:rPr lang="en-GB" sz="2700" dirty="0" smtClean="0"/>
              <a:t>Agency – structure dualism</a:t>
            </a:r>
          </a:p>
          <a:p>
            <a:r>
              <a:rPr lang="en-GB" sz="2700" dirty="0" smtClean="0"/>
              <a:t>It’s political – dominant, normative, masculinist narratives</a:t>
            </a:r>
          </a:p>
          <a:p>
            <a:r>
              <a:rPr lang="en-GB" sz="2700" dirty="0" smtClean="0"/>
              <a:t>Stereotypical, gendered units of production</a:t>
            </a:r>
          </a:p>
          <a:p>
            <a:r>
              <a:rPr lang="en-GB" sz="2700" dirty="0" smtClean="0"/>
              <a:t>The child is a story waiting to be told rather than a unique, relational teller of a story </a:t>
            </a:r>
            <a:endParaRPr lang="en-GB" sz="2700" dirty="0"/>
          </a:p>
        </p:txBody>
      </p:sp>
      <p:sp>
        <p:nvSpPr>
          <p:cNvPr id="5" name="Content Placeholder 4"/>
          <p:cNvSpPr>
            <a:spLocks noGrp="1"/>
          </p:cNvSpPr>
          <p:nvPr>
            <p:ph sz="half" idx="2"/>
          </p:nvPr>
        </p:nvSpPr>
        <p:spPr>
          <a:xfrm>
            <a:off x="6138332" y="1628800"/>
            <a:ext cx="5574291" cy="4896544"/>
          </a:xfrm>
        </p:spPr>
        <p:txBody>
          <a:bodyPr/>
          <a:lstStyle/>
          <a:p>
            <a:r>
              <a:rPr lang="en-GB" sz="2700" dirty="0" smtClean="0">
                <a:solidFill>
                  <a:srgbClr val="FF0000"/>
                </a:solidFill>
              </a:rPr>
              <a:t>The secret life of 4 year olds…</a:t>
            </a:r>
          </a:p>
          <a:p>
            <a:r>
              <a:rPr lang="en-GB" sz="2700" dirty="0" smtClean="0">
                <a:solidFill>
                  <a:srgbClr val="FF0000"/>
                </a:solidFill>
              </a:rPr>
              <a:t>The individuated object of concern</a:t>
            </a:r>
          </a:p>
          <a:p>
            <a:r>
              <a:rPr lang="en-GB" sz="2700" dirty="0" smtClean="0">
                <a:solidFill>
                  <a:srgbClr val="FF0000"/>
                </a:solidFill>
              </a:rPr>
              <a:t>The (continuing) struggles of theorizing childhood</a:t>
            </a:r>
          </a:p>
          <a:p>
            <a:r>
              <a:rPr lang="en-GB" sz="2700" dirty="0" smtClean="0">
                <a:solidFill>
                  <a:srgbClr val="FF0000"/>
                </a:solidFill>
              </a:rPr>
              <a:t>Adult privilege, cultural privilege and the privilege of interpretation</a:t>
            </a:r>
          </a:p>
          <a:p>
            <a:r>
              <a:rPr lang="en-GB" sz="2700" dirty="0" smtClean="0">
                <a:solidFill>
                  <a:srgbClr val="FF0000"/>
                </a:solidFill>
              </a:rPr>
              <a:t>Outcomes focused. Developmental reductionism</a:t>
            </a:r>
          </a:p>
          <a:p>
            <a:r>
              <a:rPr lang="en-GB" sz="2700" dirty="0" smtClean="0">
                <a:solidFill>
                  <a:srgbClr val="FF0000"/>
                </a:solidFill>
              </a:rPr>
              <a:t>The child as an object of concern  </a:t>
            </a:r>
            <a:endParaRPr lang="en-GB" sz="2700" dirty="0">
              <a:solidFill>
                <a:srgbClr val="FF0000"/>
              </a:solidFill>
            </a:endParaRPr>
          </a:p>
        </p:txBody>
      </p:sp>
    </p:spTree>
    <p:extLst>
      <p:ext uri="{BB962C8B-B14F-4D97-AF65-F5344CB8AC3E}">
        <p14:creationId xmlns:p14="http://schemas.microsoft.com/office/powerpoint/2010/main" val="1355538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‘political’!</a:t>
            </a:r>
            <a:endParaRPr lang="en-GB" dirty="0"/>
          </a:p>
        </p:txBody>
      </p:sp>
      <p:sp>
        <p:nvSpPr>
          <p:cNvPr id="3" name="Content Placeholder 2"/>
          <p:cNvSpPr>
            <a:spLocks noGrp="1"/>
          </p:cNvSpPr>
          <p:nvPr>
            <p:ph sz="half" idx="1"/>
          </p:nvPr>
        </p:nvSpPr>
        <p:spPr>
          <a:xfrm>
            <a:off x="550333" y="1268760"/>
            <a:ext cx="5384800" cy="5328592"/>
          </a:xfrm>
        </p:spPr>
        <p:txBody>
          <a:bodyPr/>
          <a:lstStyle/>
          <a:p>
            <a:r>
              <a:rPr lang="en-GB" sz="2200" dirty="0" smtClean="0"/>
              <a:t>The problem of theorizing childhood</a:t>
            </a:r>
          </a:p>
          <a:p>
            <a:pPr lvl="1"/>
            <a:r>
              <a:rPr lang="en-GB" sz="2200" dirty="0" smtClean="0"/>
              <a:t>Subjectivity / objectivity</a:t>
            </a:r>
          </a:p>
          <a:p>
            <a:pPr lvl="1"/>
            <a:r>
              <a:rPr lang="en-GB" sz="2200" dirty="0" smtClean="0"/>
              <a:t>Agency / structure</a:t>
            </a:r>
          </a:p>
          <a:p>
            <a:r>
              <a:rPr lang="en-GB" sz="2200" dirty="0" smtClean="0"/>
              <a:t>Continuing dualisms</a:t>
            </a:r>
          </a:p>
          <a:p>
            <a:pPr lvl="1"/>
            <a:r>
              <a:rPr lang="en-GB" sz="2200" dirty="0" smtClean="0"/>
              <a:t>Global south / global north (macro)</a:t>
            </a:r>
          </a:p>
          <a:p>
            <a:pPr lvl="1"/>
            <a:r>
              <a:rPr lang="en-GB" sz="2200" dirty="0" smtClean="0"/>
              <a:t>Rights bearing or rights recipients?</a:t>
            </a:r>
          </a:p>
          <a:p>
            <a:pPr lvl="1"/>
            <a:r>
              <a:rPr lang="en-GB" sz="2200" dirty="0" smtClean="0"/>
              <a:t>Competent / not competent</a:t>
            </a:r>
          </a:p>
          <a:p>
            <a:r>
              <a:rPr lang="en-GB" sz="2200" dirty="0" smtClean="0"/>
              <a:t>The individuated child</a:t>
            </a:r>
          </a:p>
          <a:p>
            <a:pPr lvl="1"/>
            <a:r>
              <a:rPr lang="en-GB" sz="2200" dirty="0" smtClean="0"/>
              <a:t>Virtuous (educational, morally, emotionally)</a:t>
            </a:r>
          </a:p>
          <a:p>
            <a:pPr lvl="1"/>
            <a:r>
              <a:rPr lang="en-GB" dirty="0" smtClean="0"/>
              <a:t>‘troubled’ (normative regulation)</a:t>
            </a:r>
          </a:p>
          <a:p>
            <a:r>
              <a:rPr lang="en-GB" sz="2200" dirty="0" smtClean="0"/>
              <a:t>Masculinist narratives</a:t>
            </a:r>
          </a:p>
          <a:p>
            <a:pPr lvl="1"/>
            <a:r>
              <a:rPr lang="en-GB" sz="2200" dirty="0" smtClean="0"/>
              <a:t>Including; gender, morals</a:t>
            </a:r>
          </a:p>
        </p:txBody>
      </p:sp>
      <p:sp>
        <p:nvSpPr>
          <p:cNvPr id="4" name="Content Placeholder 3"/>
          <p:cNvSpPr>
            <a:spLocks noGrp="1"/>
          </p:cNvSpPr>
          <p:nvPr>
            <p:ph sz="half" idx="2"/>
          </p:nvPr>
        </p:nvSpPr>
        <p:spPr>
          <a:xfrm>
            <a:off x="6023992" y="1268760"/>
            <a:ext cx="5832647" cy="5544616"/>
          </a:xfrm>
        </p:spPr>
        <p:txBody>
          <a:bodyPr/>
          <a:lstStyle/>
          <a:p>
            <a:r>
              <a:rPr lang="en-GB" sz="2200" b="1" dirty="0" smtClean="0">
                <a:solidFill>
                  <a:srgbClr val="FF0000"/>
                </a:solidFill>
              </a:rPr>
              <a:t>The political ethic of care (</a:t>
            </a:r>
            <a:r>
              <a:rPr lang="en-GB" sz="2200" b="1" dirty="0" err="1" smtClean="0">
                <a:solidFill>
                  <a:srgbClr val="FF0000"/>
                </a:solidFill>
              </a:rPr>
              <a:t>Tronto</a:t>
            </a:r>
            <a:r>
              <a:rPr lang="en-GB" sz="2200" b="1" dirty="0" smtClean="0">
                <a:solidFill>
                  <a:srgbClr val="FF0000"/>
                </a:solidFill>
              </a:rPr>
              <a:t> 1993)</a:t>
            </a:r>
          </a:p>
          <a:p>
            <a:pPr marL="0" indent="0">
              <a:buNone/>
            </a:pPr>
            <a:r>
              <a:rPr lang="en-GB" sz="2200" dirty="0" smtClean="0">
                <a:solidFill>
                  <a:srgbClr val="FF0000"/>
                </a:solidFill>
              </a:rPr>
              <a:t>To </a:t>
            </a:r>
            <a:r>
              <a:rPr lang="en-GB" sz="2200" dirty="0">
                <a:solidFill>
                  <a:srgbClr val="FF0000"/>
                </a:solidFill>
              </a:rPr>
              <a:t>imagine a world organised to care well requires that we focus on three things:</a:t>
            </a:r>
          </a:p>
          <a:p>
            <a:pPr marL="0" indent="0">
              <a:buNone/>
            </a:pPr>
            <a:r>
              <a:rPr lang="en-GB" sz="2200" b="1" dirty="0">
                <a:solidFill>
                  <a:srgbClr val="FF0000"/>
                </a:solidFill>
              </a:rPr>
              <a:t>Politics</a:t>
            </a:r>
            <a:r>
              <a:rPr lang="en-GB" sz="2200" dirty="0">
                <a:solidFill>
                  <a:srgbClr val="FF0000"/>
                </a:solidFill>
              </a:rPr>
              <a:t>: </a:t>
            </a:r>
            <a:r>
              <a:rPr lang="en-GB" sz="2200" dirty="0" smtClean="0">
                <a:solidFill>
                  <a:srgbClr val="FF0000"/>
                </a:solidFill>
              </a:rPr>
              <a:t>recognition </a:t>
            </a:r>
            <a:r>
              <a:rPr lang="en-GB" sz="2200" dirty="0">
                <a:solidFill>
                  <a:srgbClr val="FF0000"/>
                </a:solidFill>
              </a:rPr>
              <a:t>and debate/dialogue of relations of power within and outside the organization of competitive and dominative power and agreement of common purpose;</a:t>
            </a:r>
          </a:p>
          <a:p>
            <a:pPr marL="0" indent="0">
              <a:buNone/>
            </a:pPr>
            <a:r>
              <a:rPr lang="en-GB" sz="2200" b="1" dirty="0">
                <a:solidFill>
                  <a:srgbClr val="FF0000"/>
                </a:solidFill>
              </a:rPr>
              <a:t>Particularity and </a:t>
            </a:r>
            <a:r>
              <a:rPr lang="en-GB" sz="2200" b="1" dirty="0" smtClean="0">
                <a:solidFill>
                  <a:srgbClr val="FF0000"/>
                </a:solidFill>
              </a:rPr>
              <a:t>Plurality</a:t>
            </a:r>
            <a:r>
              <a:rPr lang="en-GB" sz="2200" dirty="0" smtClean="0">
                <a:solidFill>
                  <a:srgbClr val="FF0000"/>
                </a:solidFill>
              </a:rPr>
              <a:t>: attention </a:t>
            </a:r>
            <a:r>
              <a:rPr lang="en-GB" sz="2200" dirty="0">
                <a:solidFill>
                  <a:srgbClr val="FF0000"/>
                </a:solidFill>
              </a:rPr>
              <a:t>to human activities as particular and admitting of other possible ways of doing them and to diverse humans having diverse preferences about how needs might be met; and,</a:t>
            </a:r>
          </a:p>
          <a:p>
            <a:pPr marL="0" indent="0">
              <a:buNone/>
            </a:pPr>
            <a:r>
              <a:rPr lang="en-GB" sz="2200" b="1" dirty="0">
                <a:solidFill>
                  <a:srgbClr val="FF0000"/>
                </a:solidFill>
              </a:rPr>
              <a:t>Purposiveness</a:t>
            </a:r>
            <a:r>
              <a:rPr lang="en-GB" sz="2200" dirty="0">
                <a:solidFill>
                  <a:srgbClr val="FF0000"/>
                </a:solidFill>
              </a:rPr>
              <a:t>: awareness and discussion of the ends and purposes of care</a:t>
            </a:r>
            <a:r>
              <a:rPr lang="en-GB" sz="2200" dirty="0" smtClean="0">
                <a:solidFill>
                  <a:srgbClr val="FF0000"/>
                </a:solidFill>
              </a:rPr>
              <a:t>.</a:t>
            </a:r>
            <a:r>
              <a:rPr lang="en-GB" sz="2200" b="1" dirty="0">
                <a:solidFill>
                  <a:srgbClr val="FF0000"/>
                </a:solidFill>
              </a:rPr>
              <a:t> (</a:t>
            </a:r>
            <a:r>
              <a:rPr lang="en-GB" sz="2200" b="1" dirty="0" err="1">
                <a:solidFill>
                  <a:srgbClr val="FF0000"/>
                </a:solidFill>
              </a:rPr>
              <a:t>Tronto</a:t>
            </a:r>
            <a:r>
              <a:rPr lang="en-GB" sz="2200" b="1" dirty="0">
                <a:solidFill>
                  <a:srgbClr val="FF0000"/>
                </a:solidFill>
              </a:rPr>
              <a:t> 2010, 162).</a:t>
            </a:r>
          </a:p>
          <a:p>
            <a:pPr marL="0" indent="0">
              <a:buNone/>
            </a:pPr>
            <a:endParaRPr lang="en-GB" sz="2200" dirty="0">
              <a:solidFill>
                <a:srgbClr val="FF0000"/>
              </a:solidFill>
            </a:endParaRPr>
          </a:p>
          <a:p>
            <a:pPr marL="0" indent="0">
              <a:buNone/>
            </a:pPr>
            <a:endParaRPr lang="en-GB" dirty="0">
              <a:solidFill>
                <a:srgbClr val="FF0000"/>
              </a:solidFill>
            </a:endParaRPr>
          </a:p>
        </p:txBody>
      </p:sp>
    </p:spTree>
    <p:extLst>
      <p:ext uri="{BB962C8B-B14F-4D97-AF65-F5344CB8AC3E}">
        <p14:creationId xmlns:p14="http://schemas.microsoft.com/office/powerpoint/2010/main" val="2444177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a:t>
            </a:r>
            <a:endParaRPr lang="en-GB" dirty="0"/>
          </a:p>
        </p:txBody>
      </p:sp>
      <p:sp>
        <p:nvSpPr>
          <p:cNvPr id="3" name="Content Placeholder 2"/>
          <p:cNvSpPr>
            <a:spLocks noGrp="1"/>
          </p:cNvSpPr>
          <p:nvPr>
            <p:ph sz="half" idx="1"/>
          </p:nvPr>
        </p:nvSpPr>
        <p:spPr>
          <a:xfrm>
            <a:off x="506772" y="1556792"/>
            <a:ext cx="5384800" cy="4536330"/>
          </a:xfrm>
        </p:spPr>
        <p:txBody>
          <a:bodyPr/>
          <a:lstStyle/>
          <a:p>
            <a:r>
              <a:rPr lang="en-GB" sz="2400" dirty="0"/>
              <a:t>On the most general level, we suggest that caring be viewed as a species activity that includes everything we do to maintain, continue and repair our “world” so that we can live in it as well as possible. That world includes our bodies, our selves, and our environment, all of which we seek to interweave in a complex life-sustaining </a:t>
            </a:r>
            <a:r>
              <a:rPr lang="en-GB" sz="2400" dirty="0" smtClean="0"/>
              <a:t>web (Fisher and </a:t>
            </a:r>
            <a:r>
              <a:rPr lang="en-GB" sz="2400" dirty="0" err="1" smtClean="0"/>
              <a:t>Tronto</a:t>
            </a:r>
            <a:r>
              <a:rPr lang="en-GB" sz="2400" dirty="0" smtClean="0"/>
              <a:t> 1990</a:t>
            </a:r>
            <a:r>
              <a:rPr lang="en-GB" sz="2400" dirty="0"/>
              <a:t>, 40)</a:t>
            </a:r>
          </a:p>
        </p:txBody>
      </p:sp>
      <p:sp>
        <p:nvSpPr>
          <p:cNvPr id="4" name="Content Placeholder 3"/>
          <p:cNvSpPr>
            <a:spLocks noGrp="1"/>
          </p:cNvSpPr>
          <p:nvPr>
            <p:ph sz="half" idx="2"/>
          </p:nvPr>
        </p:nvSpPr>
        <p:spPr>
          <a:xfrm>
            <a:off x="6096000" y="1772816"/>
            <a:ext cx="5790315" cy="4104282"/>
          </a:xfrm>
        </p:spPr>
        <p:txBody>
          <a:bodyPr/>
          <a:lstStyle/>
          <a:p>
            <a:r>
              <a:rPr lang="en-GB" sz="2400" dirty="0">
                <a:solidFill>
                  <a:srgbClr val="FF0000"/>
                </a:solidFill>
              </a:rPr>
              <a:t>Any notion that human </a:t>
            </a:r>
            <a:r>
              <a:rPr lang="en-GB" sz="2400" dirty="0" smtClean="0">
                <a:solidFill>
                  <a:srgbClr val="FF0000"/>
                </a:solidFill>
              </a:rPr>
              <a:t>capacity and action </a:t>
            </a:r>
            <a:r>
              <a:rPr lang="en-GB" sz="2400" dirty="0">
                <a:solidFill>
                  <a:srgbClr val="FF0000"/>
                </a:solidFill>
              </a:rPr>
              <a:t>is equal fails to account for inequality in relations that arises when some people are cared for, some are givers and others can absent themselves from caring responsibility all together. Such inequality renders the notions of attentiveness, responsibility or privileged irresponsibility problematic and of moral concern. </a:t>
            </a:r>
          </a:p>
        </p:txBody>
      </p:sp>
    </p:spTree>
    <p:extLst>
      <p:ext uri="{BB962C8B-B14F-4D97-AF65-F5344CB8AC3E}">
        <p14:creationId xmlns:p14="http://schemas.microsoft.com/office/powerpoint/2010/main" val="517075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Nancy Fraser (2007) and the politics of recognition:</a:t>
            </a:r>
            <a:br>
              <a:rPr lang="en-GB" dirty="0" smtClean="0"/>
            </a:br>
            <a:r>
              <a:rPr lang="en-GB" dirty="0"/>
              <a:t>P</a:t>
            </a:r>
            <a:r>
              <a:rPr lang="en-GB" dirty="0" smtClean="0"/>
              <a:t>articipatory Parity</a:t>
            </a:r>
            <a:endParaRPr lang="en-GB" dirty="0"/>
          </a:p>
        </p:txBody>
      </p:sp>
      <p:sp>
        <p:nvSpPr>
          <p:cNvPr id="3" name="Content Placeholder 2"/>
          <p:cNvSpPr>
            <a:spLocks noGrp="1"/>
          </p:cNvSpPr>
          <p:nvPr>
            <p:ph idx="1"/>
          </p:nvPr>
        </p:nvSpPr>
        <p:spPr>
          <a:xfrm>
            <a:off x="407368" y="1628800"/>
            <a:ext cx="11115765" cy="4824536"/>
          </a:xfrm>
        </p:spPr>
        <p:txBody>
          <a:bodyPr/>
          <a:lstStyle/>
          <a:p>
            <a:r>
              <a:rPr lang="en-GB" dirty="0" smtClean="0"/>
              <a:t>Recognising children as rights bearers but who is doing the recognising, from what position and for what purpose? </a:t>
            </a:r>
            <a:r>
              <a:rPr lang="en-GB" dirty="0" err="1" smtClean="0"/>
              <a:t>Malrecognition</a:t>
            </a:r>
            <a:r>
              <a:rPr lang="en-GB" dirty="0" smtClean="0"/>
              <a:t>? </a:t>
            </a:r>
          </a:p>
          <a:p>
            <a:endParaRPr lang="en-GB" dirty="0"/>
          </a:p>
          <a:p>
            <a:r>
              <a:rPr lang="en-GB" dirty="0" smtClean="0"/>
              <a:t>Redistribution of rights through the auspices of the UNCRC (1989) or is it </a:t>
            </a:r>
            <a:r>
              <a:rPr lang="en-GB" dirty="0" err="1" smtClean="0"/>
              <a:t>maldistribution</a:t>
            </a:r>
            <a:r>
              <a:rPr lang="en-GB" dirty="0" smtClean="0"/>
              <a:t>? Contingencies? </a:t>
            </a:r>
          </a:p>
          <a:p>
            <a:endParaRPr lang="en-GB" dirty="0"/>
          </a:p>
          <a:p>
            <a:r>
              <a:rPr lang="en-GB" dirty="0" smtClean="0"/>
              <a:t>Representation or systematic exclusion for reasons of politics, class, gender, poverty, (dis) ability…</a:t>
            </a:r>
          </a:p>
          <a:p>
            <a:endParaRPr lang="en-GB" dirty="0"/>
          </a:p>
          <a:p>
            <a:pPr marL="0" indent="0">
              <a:buNone/>
            </a:pPr>
            <a:r>
              <a:rPr lang="en-GB" dirty="0" smtClean="0"/>
              <a:t>It is therefore crucial in developing a module focused on issues of power and the ‘voice’ of the child that we attend to intersectionality including that of the student.</a:t>
            </a:r>
          </a:p>
          <a:p>
            <a:endParaRPr lang="en-GB" dirty="0"/>
          </a:p>
          <a:p>
            <a:endParaRPr lang="en-GB" dirty="0"/>
          </a:p>
        </p:txBody>
      </p:sp>
    </p:spTree>
    <p:extLst>
      <p:ext uri="{BB962C8B-B14F-4D97-AF65-F5344CB8AC3E}">
        <p14:creationId xmlns:p14="http://schemas.microsoft.com/office/powerpoint/2010/main" val="2069281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48398"/>
            <a:ext cx="11473605" cy="1220362"/>
          </a:xfrm>
        </p:spPr>
        <p:txBody>
          <a:bodyPr/>
          <a:lstStyle/>
          <a:p>
            <a:r>
              <a:rPr lang="en-GB" dirty="0"/>
              <a:t>Planning The Module</a:t>
            </a:r>
          </a:p>
        </p:txBody>
      </p:sp>
      <p:sp>
        <p:nvSpPr>
          <p:cNvPr id="3" name="Content Placeholder 2"/>
          <p:cNvSpPr>
            <a:spLocks noGrp="1"/>
          </p:cNvSpPr>
          <p:nvPr>
            <p:ph idx="1"/>
          </p:nvPr>
        </p:nvSpPr>
        <p:spPr>
          <a:xfrm>
            <a:off x="0" y="836712"/>
            <a:ext cx="11523133" cy="6021288"/>
          </a:xfrm>
        </p:spPr>
        <p:txBody>
          <a:bodyPr/>
          <a:lstStyle/>
          <a:p>
            <a:r>
              <a:rPr lang="en-GB" dirty="0"/>
              <a:t>Situated in the final year as the specialist module for BA </a:t>
            </a:r>
            <a:r>
              <a:rPr lang="en-GB" dirty="0" smtClean="0"/>
              <a:t>(Hons</a:t>
            </a:r>
            <a:r>
              <a:rPr lang="en-GB" dirty="0"/>
              <a:t>) Childhood Studies to be completed before the Major Study (Dissertation).</a:t>
            </a:r>
          </a:p>
          <a:p>
            <a:endParaRPr lang="en-GB" dirty="0"/>
          </a:p>
          <a:p>
            <a:r>
              <a:rPr lang="en-GB" dirty="0"/>
              <a:t>The structure of the content came from the critical understanding </a:t>
            </a:r>
            <a:r>
              <a:rPr lang="en-GB" dirty="0" smtClean="0"/>
              <a:t>of</a:t>
            </a:r>
          </a:p>
          <a:p>
            <a:pPr marL="0" indent="0">
              <a:buNone/>
            </a:pPr>
            <a:r>
              <a:rPr lang="en-GB" dirty="0" smtClean="0"/>
              <a:t>    the </a:t>
            </a:r>
            <a:r>
              <a:rPr lang="en-GB" dirty="0"/>
              <a:t>UNCRC particularly article 12</a:t>
            </a:r>
            <a:r>
              <a:rPr lang="en-GB" dirty="0" smtClean="0"/>
              <a:t>. (</a:t>
            </a:r>
            <a:r>
              <a:rPr lang="en-GB" dirty="0"/>
              <a:t>Rights of the child </a:t>
            </a:r>
            <a:r>
              <a:rPr lang="en-GB" dirty="0" smtClean="0"/>
              <a:t>to</a:t>
            </a:r>
          </a:p>
          <a:p>
            <a:pPr marL="0" indent="0">
              <a:buNone/>
            </a:pPr>
            <a:r>
              <a:rPr lang="en-GB" dirty="0" smtClean="0"/>
              <a:t>    engagement </a:t>
            </a:r>
            <a:r>
              <a:rPr lang="en-GB" dirty="0"/>
              <a:t>and participation).</a:t>
            </a:r>
          </a:p>
          <a:p>
            <a:endParaRPr lang="en-GB" dirty="0"/>
          </a:p>
          <a:p>
            <a:r>
              <a:rPr lang="en-GB" dirty="0"/>
              <a:t>Academic theory of Education and developing students ability </a:t>
            </a:r>
            <a:r>
              <a:rPr lang="en-GB" dirty="0" smtClean="0"/>
              <a:t>to</a:t>
            </a:r>
          </a:p>
          <a:p>
            <a:pPr marL="0" indent="0">
              <a:buNone/>
            </a:pPr>
            <a:r>
              <a:rPr lang="en-GB" dirty="0"/>
              <a:t> </a:t>
            </a:r>
            <a:r>
              <a:rPr lang="en-GB" dirty="0" smtClean="0"/>
              <a:t>  </a:t>
            </a:r>
            <a:r>
              <a:rPr lang="en-GB" dirty="0"/>
              <a:t>really listen to children’s voices in order to enhance </a:t>
            </a:r>
            <a:r>
              <a:rPr lang="en-GB" dirty="0" smtClean="0"/>
              <a:t>their</a:t>
            </a:r>
            <a:r>
              <a:rPr lang="en-GB" dirty="0"/>
              <a:t> </a:t>
            </a:r>
            <a:endParaRPr lang="en-GB" dirty="0" smtClean="0"/>
          </a:p>
          <a:p>
            <a:pPr marL="0" indent="0">
              <a:buNone/>
            </a:pPr>
            <a:r>
              <a:rPr lang="en-GB" dirty="0"/>
              <a:t> </a:t>
            </a:r>
            <a:r>
              <a:rPr lang="en-GB" dirty="0" smtClean="0"/>
              <a:t>  employability </a:t>
            </a:r>
            <a:r>
              <a:rPr lang="en-GB" dirty="0"/>
              <a:t>skills.  </a:t>
            </a:r>
            <a:endParaRPr lang="en-GB" dirty="0" smtClean="0"/>
          </a:p>
          <a:p>
            <a:pPr marL="0" indent="0">
              <a:buNone/>
            </a:pPr>
            <a:endParaRPr lang="en-GB" dirty="0"/>
          </a:p>
          <a:p>
            <a:r>
              <a:rPr lang="en-GB" dirty="0"/>
              <a:t>We wanted students to critically reflect on the impact of research with children. Moon</a:t>
            </a:r>
            <a:r>
              <a:rPr lang="en-GB" dirty="0" smtClean="0"/>
              <a:t>, J</a:t>
            </a:r>
            <a:r>
              <a:rPr lang="en-GB" dirty="0"/>
              <a:t>. (1999:74). “exploring reasons for an event in the broader, </a:t>
            </a:r>
            <a:r>
              <a:rPr lang="en-GB" dirty="0" smtClean="0"/>
              <a:t>social, ethical, </a:t>
            </a:r>
            <a:r>
              <a:rPr lang="en-GB" dirty="0"/>
              <a:t>moral and historical context”.</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342" y="1292959"/>
            <a:ext cx="2063552" cy="4320480"/>
          </a:xfrm>
          <a:prstGeom prst="rect">
            <a:avLst/>
          </a:prstGeom>
        </p:spPr>
      </p:pic>
    </p:spTree>
    <p:extLst>
      <p:ext uri="{BB962C8B-B14F-4D97-AF65-F5344CB8AC3E}">
        <p14:creationId xmlns:p14="http://schemas.microsoft.com/office/powerpoint/2010/main" val="3624922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fontAlgn="auto" hangingPunct="1">
              <a:spcAft>
                <a:spcPts val="0"/>
              </a:spcAft>
              <a:defRPr/>
            </a:pPr>
            <a:r>
              <a:rPr lang="en-GB" dirty="0" smtClean="0"/>
              <a:t>Teaching and Learning </a:t>
            </a:r>
            <a:endParaRPr lang="en-GB" dirty="0"/>
          </a:p>
        </p:txBody>
      </p:sp>
      <p:sp>
        <p:nvSpPr>
          <p:cNvPr id="21510" name="Rectangle 6"/>
          <p:cNvSpPr>
            <a:spLocks noGrp="1" noChangeArrowheads="1"/>
          </p:cNvSpPr>
          <p:nvPr>
            <p:ph type="body" sz="half" idx="2"/>
          </p:nvPr>
        </p:nvSpPr>
        <p:spPr>
          <a:xfrm>
            <a:off x="2927351" y="1196752"/>
            <a:ext cx="9120716" cy="5545361"/>
          </a:xfrm>
        </p:spPr>
        <p:txBody>
          <a:bodyPr>
            <a:normAutofit/>
          </a:bodyPr>
          <a:lstStyle/>
          <a:p>
            <a:pPr marL="365760" indent="-256032" eaLnBrk="1" fontAlgn="auto" hangingPunct="1">
              <a:spcAft>
                <a:spcPts val="0"/>
              </a:spcAft>
              <a:buFont typeface="Wingdings 3"/>
              <a:buChar char=""/>
              <a:defRPr/>
            </a:pPr>
            <a:endParaRPr lang="en-GB" dirty="0"/>
          </a:p>
          <a:p>
            <a:pPr marL="452628" fontAlgn="auto">
              <a:spcAft>
                <a:spcPts val="0"/>
              </a:spcAft>
              <a:defRPr/>
            </a:pPr>
            <a:r>
              <a:rPr lang="en-GB" dirty="0" smtClean="0"/>
              <a:t>Develop skill of how to write </a:t>
            </a:r>
            <a:r>
              <a:rPr lang="en-GB" dirty="0"/>
              <a:t>and </a:t>
            </a:r>
            <a:r>
              <a:rPr lang="en-GB" dirty="0" smtClean="0"/>
              <a:t>present a </a:t>
            </a:r>
            <a:r>
              <a:rPr lang="en-GB" dirty="0"/>
              <a:t>conference </a:t>
            </a:r>
            <a:r>
              <a:rPr lang="en-GB" dirty="0" smtClean="0"/>
              <a:t>paper.</a:t>
            </a:r>
          </a:p>
          <a:p>
            <a:pPr marL="452628" fontAlgn="auto">
              <a:spcAft>
                <a:spcPts val="0"/>
              </a:spcAft>
              <a:defRPr/>
            </a:pPr>
            <a:endParaRPr lang="en-GB" dirty="0" smtClean="0"/>
          </a:p>
          <a:p>
            <a:pPr marL="452628" fontAlgn="auto">
              <a:spcAft>
                <a:spcPts val="0"/>
              </a:spcAft>
              <a:defRPr/>
            </a:pPr>
            <a:r>
              <a:rPr lang="en-GB" dirty="0" smtClean="0"/>
              <a:t>Research how children and young people are listened to.</a:t>
            </a:r>
          </a:p>
          <a:p>
            <a:pPr marL="452628" fontAlgn="auto">
              <a:spcAft>
                <a:spcPts val="0"/>
              </a:spcAft>
              <a:defRPr/>
            </a:pPr>
            <a:endParaRPr lang="en-GB" dirty="0"/>
          </a:p>
          <a:p>
            <a:pPr marL="452628" fontAlgn="auto">
              <a:spcAft>
                <a:spcPts val="0"/>
              </a:spcAft>
              <a:defRPr/>
            </a:pPr>
            <a:r>
              <a:rPr lang="en-GB" dirty="0" smtClean="0"/>
              <a:t>Application of UN Conventions on the Rights of the Child.</a:t>
            </a:r>
          </a:p>
          <a:p>
            <a:pPr marL="452628" fontAlgn="auto">
              <a:spcAft>
                <a:spcPts val="0"/>
              </a:spcAft>
              <a:defRPr/>
            </a:pPr>
            <a:endParaRPr lang="en-GB" dirty="0" smtClean="0"/>
          </a:p>
          <a:p>
            <a:pPr marL="452628" fontAlgn="auto">
              <a:spcAft>
                <a:spcPts val="0"/>
              </a:spcAft>
              <a:defRPr/>
            </a:pPr>
            <a:r>
              <a:rPr lang="en-GB" dirty="0" smtClean="0"/>
              <a:t>Application of Models of Empowerment and Participation.</a:t>
            </a:r>
          </a:p>
          <a:p>
            <a:pPr marL="452628" fontAlgn="auto">
              <a:spcAft>
                <a:spcPts val="0"/>
              </a:spcAft>
              <a:defRPr/>
            </a:pPr>
            <a:endParaRPr lang="en-GB" dirty="0"/>
          </a:p>
          <a:p>
            <a:pPr marL="452628" fontAlgn="auto">
              <a:spcAft>
                <a:spcPts val="0"/>
              </a:spcAft>
              <a:defRPr/>
            </a:pPr>
            <a:r>
              <a:rPr lang="en-GB" dirty="0" smtClean="0"/>
              <a:t>International, Ethical and Cultural implications considered.</a:t>
            </a:r>
          </a:p>
          <a:p>
            <a:pPr marL="452628" fontAlgn="auto">
              <a:spcAft>
                <a:spcPts val="0"/>
              </a:spcAft>
              <a:defRPr/>
            </a:pPr>
            <a:endParaRPr lang="en-GB" dirty="0" smtClean="0"/>
          </a:p>
          <a:p>
            <a:pPr marL="452628" fontAlgn="auto">
              <a:spcAft>
                <a:spcPts val="0"/>
              </a:spcAft>
              <a:defRPr/>
            </a:pPr>
            <a:r>
              <a:rPr lang="en-GB" dirty="0" smtClean="0"/>
              <a:t>Types of voice, listening and evaluating voice mechanisms.</a:t>
            </a:r>
          </a:p>
          <a:p>
            <a:pPr marL="365760" indent="-256032" eaLnBrk="1" fontAlgn="auto" hangingPunct="1">
              <a:spcAft>
                <a:spcPts val="0"/>
              </a:spcAft>
              <a:buFont typeface="Wingdings 3"/>
              <a:buChar char=""/>
              <a:defRPr/>
            </a:pPr>
            <a:endParaRPr lang="en-GB" dirty="0" smtClean="0"/>
          </a:p>
          <a:p>
            <a:pPr marL="365760" indent="-256032" eaLnBrk="1" fontAlgn="auto" hangingPunct="1">
              <a:spcAft>
                <a:spcPts val="0"/>
              </a:spcAft>
              <a:buFont typeface="Wingdings 3"/>
              <a:buChar char=""/>
              <a:defRPr/>
            </a:pPr>
            <a:endParaRPr lang="en-GB" dirty="0"/>
          </a:p>
        </p:txBody>
      </p:sp>
      <p:pic>
        <p:nvPicPr>
          <p:cNvPr id="35844" name="Picture 6" descr="http://hoprea.files.wordpress.com/2010/07/teaching.png"/>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43934" y="1052514"/>
            <a:ext cx="2688167" cy="5545137"/>
          </a:xfrm>
          <a:noFill/>
        </p:spPr>
      </p:pic>
    </p:spTree>
    <p:custDataLst>
      <p:tags r:id="rId1"/>
    </p:custDataLst>
    <p:extLst>
      <p:ext uri="{BB962C8B-B14F-4D97-AF65-F5344CB8AC3E}">
        <p14:creationId xmlns:p14="http://schemas.microsoft.com/office/powerpoint/2010/main" val="3947736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1510">
                                            <p:txEl>
                                              <p:pRg st="1" end="1"/>
                                            </p:txEl>
                                          </p:spTgt>
                                        </p:tgtEl>
                                        <p:attrNameLst>
                                          <p:attrName>style.visibility</p:attrName>
                                        </p:attrNameLst>
                                      </p:cBhvr>
                                      <p:to>
                                        <p:strVal val="visible"/>
                                      </p:to>
                                    </p:set>
                                    <p:animEffect transition="in" filter="barn(inHorizontal)">
                                      <p:cBhvr>
                                        <p:cTn id="7" dur="500"/>
                                        <p:tgtEl>
                                          <p:spTgt spid="215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1510">
                                            <p:txEl>
                                              <p:pRg st="3" end="3"/>
                                            </p:txEl>
                                          </p:spTgt>
                                        </p:tgtEl>
                                        <p:attrNameLst>
                                          <p:attrName>style.visibility</p:attrName>
                                        </p:attrNameLst>
                                      </p:cBhvr>
                                      <p:to>
                                        <p:strVal val="visible"/>
                                      </p:to>
                                    </p:set>
                                    <p:animEffect transition="in" filter="barn(inHorizontal)">
                                      <p:cBhvr>
                                        <p:cTn id="12" dur="500"/>
                                        <p:tgtEl>
                                          <p:spTgt spid="2151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1510">
                                            <p:txEl>
                                              <p:pRg st="5" end="5"/>
                                            </p:txEl>
                                          </p:spTgt>
                                        </p:tgtEl>
                                        <p:attrNameLst>
                                          <p:attrName>style.visibility</p:attrName>
                                        </p:attrNameLst>
                                      </p:cBhvr>
                                      <p:to>
                                        <p:strVal val="visible"/>
                                      </p:to>
                                    </p:set>
                                    <p:animEffect transition="in" filter="barn(inHorizontal)">
                                      <p:cBhvr>
                                        <p:cTn id="17" dur="500"/>
                                        <p:tgtEl>
                                          <p:spTgt spid="2151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1510">
                                            <p:txEl>
                                              <p:pRg st="7" end="7"/>
                                            </p:txEl>
                                          </p:spTgt>
                                        </p:tgtEl>
                                        <p:attrNameLst>
                                          <p:attrName>style.visibility</p:attrName>
                                        </p:attrNameLst>
                                      </p:cBhvr>
                                      <p:to>
                                        <p:strVal val="visible"/>
                                      </p:to>
                                    </p:set>
                                    <p:animEffect transition="in" filter="barn(inHorizontal)">
                                      <p:cBhvr>
                                        <p:cTn id="22" dur="500"/>
                                        <p:tgtEl>
                                          <p:spTgt spid="21510">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1510">
                                            <p:txEl>
                                              <p:pRg st="9" end="9"/>
                                            </p:txEl>
                                          </p:spTgt>
                                        </p:tgtEl>
                                        <p:attrNameLst>
                                          <p:attrName>style.visibility</p:attrName>
                                        </p:attrNameLst>
                                      </p:cBhvr>
                                      <p:to>
                                        <p:strVal val="visible"/>
                                      </p:to>
                                    </p:set>
                                    <p:animEffect transition="in" filter="barn(inHorizontal)">
                                      <p:cBhvr>
                                        <p:cTn id="27" dur="500"/>
                                        <p:tgtEl>
                                          <p:spTgt spid="21510">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1510">
                                            <p:txEl>
                                              <p:pRg st="11" end="11"/>
                                            </p:txEl>
                                          </p:spTgt>
                                        </p:tgtEl>
                                        <p:attrNameLst>
                                          <p:attrName>style.visibility</p:attrName>
                                        </p:attrNameLst>
                                      </p:cBhvr>
                                      <p:to>
                                        <p:strVal val="visible"/>
                                      </p:to>
                                    </p:set>
                                    <p:animEffect transition="in" filter="barn(inHorizontal)">
                                      <p:cBhvr>
                                        <p:cTn id="32" dur="500"/>
                                        <p:tgtEl>
                                          <p:spTgt spid="215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Ethical Practice</a:t>
            </a:r>
            <a:endParaRPr lang="en-GB" dirty="0"/>
          </a:p>
        </p:txBody>
      </p:sp>
      <p:sp>
        <p:nvSpPr>
          <p:cNvPr id="3" name="Content Placeholder 2"/>
          <p:cNvSpPr>
            <a:spLocks noGrp="1"/>
          </p:cNvSpPr>
          <p:nvPr>
            <p:ph idx="1"/>
          </p:nvPr>
        </p:nvSpPr>
        <p:spPr>
          <a:xfrm>
            <a:off x="0" y="1158875"/>
            <a:ext cx="11499851" cy="5365105"/>
          </a:xfrm>
        </p:spPr>
        <p:txBody>
          <a:bodyPr/>
          <a:lstStyle/>
          <a:p>
            <a:r>
              <a:rPr lang="en-GB" dirty="0" smtClean="0"/>
              <a:t>Ethical </a:t>
            </a:r>
            <a:r>
              <a:rPr lang="en-GB" dirty="0"/>
              <a:t>practice developed through a range of reflective sessions and completion of research documentation to meet university standards. (proposal, permission, consent, participation) BERA (2013</a:t>
            </a:r>
            <a:r>
              <a:rPr lang="en-GB" dirty="0" smtClean="0"/>
              <a:t>).</a:t>
            </a:r>
          </a:p>
          <a:p>
            <a:endParaRPr lang="en-GB" dirty="0"/>
          </a:p>
          <a:p>
            <a:r>
              <a:rPr lang="en-GB" dirty="0" smtClean="0"/>
              <a:t>Discussions around their proposed methods of research are supportive but challenging. Morals, Values and Culture are all considered.</a:t>
            </a:r>
          </a:p>
          <a:p>
            <a:endParaRPr lang="en-GB" dirty="0"/>
          </a:p>
          <a:p>
            <a:r>
              <a:rPr lang="en-GB" dirty="0"/>
              <a:t>Students develop reflexivity in their work by recognising </a:t>
            </a:r>
            <a:r>
              <a:rPr lang="en-GB" dirty="0" smtClean="0"/>
              <a:t>their</a:t>
            </a:r>
          </a:p>
          <a:p>
            <a:pPr marL="0" indent="0">
              <a:buNone/>
            </a:pPr>
            <a:r>
              <a:rPr lang="en-GB" dirty="0"/>
              <a:t> </a:t>
            </a:r>
            <a:r>
              <a:rPr lang="en-GB" dirty="0" smtClean="0"/>
              <a:t>    </a:t>
            </a:r>
            <a:r>
              <a:rPr lang="en-GB" dirty="0"/>
              <a:t>impact on children’s lives as developing researchers</a:t>
            </a:r>
            <a:r>
              <a:rPr lang="en-GB" dirty="0" smtClean="0"/>
              <a:t>.</a:t>
            </a:r>
          </a:p>
          <a:p>
            <a:pPr marL="0" indent="0">
              <a:buNone/>
            </a:pPr>
            <a:endParaRPr lang="en-GB" dirty="0"/>
          </a:p>
          <a:p>
            <a:r>
              <a:rPr lang="en-GB" dirty="0"/>
              <a:t>Positions of power in research are discussed and debated in </a:t>
            </a:r>
            <a:endParaRPr lang="en-GB" dirty="0" smtClean="0"/>
          </a:p>
          <a:p>
            <a:pPr marL="0" indent="0">
              <a:buNone/>
            </a:pPr>
            <a:r>
              <a:rPr lang="en-GB" dirty="0"/>
              <a:t> </a:t>
            </a:r>
            <a:r>
              <a:rPr lang="en-GB" dirty="0" smtClean="0"/>
              <a:t>   relation </a:t>
            </a:r>
            <a:r>
              <a:rPr lang="en-GB" dirty="0"/>
              <a:t>to the child and young </a:t>
            </a:r>
            <a:r>
              <a:rPr lang="en-GB" dirty="0" smtClean="0"/>
              <a:t>person’s </a:t>
            </a:r>
            <a:r>
              <a:rPr lang="en-GB" dirty="0"/>
              <a:t>voice.</a:t>
            </a:r>
          </a:p>
          <a:p>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839" t="9451" r="5988" b="6250"/>
          <a:stretch/>
        </p:blipFill>
        <p:spPr bwMode="auto">
          <a:xfrm>
            <a:off x="8688288" y="3429000"/>
            <a:ext cx="3240360" cy="29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071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BM_University_of_Huddersfield (1)">
  <a:themeElements>
    <a:clrScheme name="HUD2">
      <a:dk1>
        <a:sysClr val="windowText" lastClr="000000"/>
      </a:dk1>
      <a:lt1>
        <a:sysClr val="window" lastClr="FFFFFF"/>
      </a:lt1>
      <a:dk2>
        <a:srgbClr val="1F497D"/>
      </a:dk2>
      <a:lt2>
        <a:srgbClr val="EEECE1"/>
      </a:lt2>
      <a:accent1>
        <a:srgbClr val="EC008C"/>
      </a:accent1>
      <a:accent2>
        <a:srgbClr val="F89828"/>
      </a:accent2>
      <a:accent3>
        <a:srgbClr val="8CC63F"/>
      </a:accent3>
      <a:accent4>
        <a:srgbClr val="003976"/>
      </a:accent4>
      <a:accent5>
        <a:srgbClr val="625454"/>
      </a:accent5>
      <a:accent6>
        <a:srgbClr val="E31836"/>
      </a:accent6>
      <a:hlink>
        <a:srgbClr val="8CC63F"/>
      </a:hlink>
      <a:folHlink>
        <a:srgbClr val="0000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309C0628-7C0A-A647-9487-1E0CDB2A7B51}"/>
    </a:ext>
  </a:extLst>
</a:theme>
</file>

<file path=ppt/theme/theme10.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94232658-9C61-D445-B003-857F5055F1E4}"/>
    </a:ext>
  </a:extLst>
</a:theme>
</file>

<file path=ppt/theme/theme11.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EECC80B6-417F-B947-8D2F-169DD9FD7B1A}"/>
    </a:ext>
  </a:extLst>
</a:theme>
</file>

<file path=ppt/theme/theme12.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F31EE49B-3731-8849-930F-80D0192A9482}"/>
    </a:ext>
  </a:extLst>
</a:theme>
</file>

<file path=ppt/theme/theme13.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B726A4DE-5C44-5E4A-B67C-2A9A76E2F5AF}"/>
    </a:ext>
  </a:extLst>
</a:theme>
</file>

<file path=ppt/theme/theme14.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58FE9C3D-5145-4D43-8CA2-202B8B6B886F}"/>
    </a:ext>
  </a:extLst>
</a:theme>
</file>

<file path=ppt/theme/theme15.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F01038E9-9C5B-3940-BAFE-E343F721C3A4}"/>
    </a:ext>
  </a:extLst>
</a:theme>
</file>

<file path=ppt/theme/theme16.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DF4A9097-8B95-924D-A544-D1216889E1C3}"/>
    </a:ext>
  </a:extLst>
</a:theme>
</file>

<file path=ppt/theme/theme17.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32EFD566-6372-C44F-B4B3-96BBBDE766F5}"/>
    </a:ext>
  </a:extLst>
</a:theme>
</file>

<file path=ppt/theme/theme18.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5160E7B3-9C27-C344-808C-405951814ACC}"/>
    </a:ext>
  </a:extLst>
</a:theme>
</file>

<file path=ppt/theme/theme19.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D55B8AB2-A015-9D4A-B3F4-FB3C98CD16DC}"/>
    </a:ext>
  </a:ext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9615873F-3145-914A-8013-1B05461CB472}"/>
    </a:ext>
  </a:ext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BAB99970-D1A0-2A40-B5F5-C9F1AF84780B}"/>
    </a:ext>
  </a:ext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72D0010A-2C9C-FF4D-A859-8EFAFA8B02B5}"/>
    </a:ext>
  </a:extLst>
</a:theme>
</file>

<file path=ppt/theme/theme5.xml><?xml version="1.0" encoding="utf-8"?>
<a:theme xmlns:a="http://schemas.openxmlformats.org/drawingml/2006/main" name="2_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32F65C80-1A7A-E849-A53E-9EF1E0FE9C11}"/>
    </a:ext>
  </a:extLst>
</a:theme>
</file>

<file path=ppt/theme/theme6.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37CA90E5-19A5-AE4C-AB9B-7807F31C5323}"/>
    </a:ext>
  </a:extLst>
</a:theme>
</file>

<file path=ppt/theme/theme7.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1B2BFEE1-7C28-E64C-88DA-EA1F9BA5ED2C}"/>
    </a:ext>
  </a:extLst>
</a:theme>
</file>

<file path=ppt/theme/theme8.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914CAB2B-E97A-D940-A6D5-3B6D5394C9F9}"/>
    </a:ext>
  </a:extLst>
</a:theme>
</file>

<file path=ppt/theme/theme9.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pt-template-ratio-16-9" id="{13318E76-2519-234B-833B-176140F65BF5}" vid="{F9C635F5-705B-B543-BCAA-F3CE18A53CC2}"/>
    </a:ext>
  </a:extLst>
</a:theme>
</file>

<file path=docProps/app.xml><?xml version="1.0" encoding="utf-8"?>
<Properties xmlns="http://schemas.openxmlformats.org/officeDocument/2006/extended-properties" xmlns:vt="http://schemas.openxmlformats.org/officeDocument/2006/docPropsVTypes">
  <Template>corporate-ppt-template-ratio-16-9</Template>
  <TotalTime>4585</TotalTime>
  <Words>2090</Words>
  <Application>Microsoft Office PowerPoint</Application>
  <PresentationFormat>Widescreen</PresentationFormat>
  <Paragraphs>196</Paragraphs>
  <Slides>25</Slides>
  <Notes>5</Notes>
  <HiddenSlides>0</HiddenSlides>
  <MMClips>0</MMClips>
  <ScaleCrop>false</ScaleCrop>
  <HeadingPairs>
    <vt:vector size="6" baseType="variant">
      <vt:variant>
        <vt:lpstr>Fonts Used</vt:lpstr>
      </vt:variant>
      <vt:variant>
        <vt:i4>5</vt:i4>
      </vt:variant>
      <vt:variant>
        <vt:lpstr>Theme</vt:lpstr>
      </vt:variant>
      <vt:variant>
        <vt:i4>19</vt:i4>
      </vt:variant>
      <vt:variant>
        <vt:lpstr>Slide Titles</vt:lpstr>
      </vt:variant>
      <vt:variant>
        <vt:i4>25</vt:i4>
      </vt:variant>
    </vt:vector>
  </HeadingPairs>
  <TitlesOfParts>
    <vt:vector size="49" baseType="lpstr">
      <vt:lpstr>Arial</vt:lpstr>
      <vt:lpstr>Lucida Sans</vt:lpstr>
      <vt:lpstr>Lucida Sans Unicode</vt:lpstr>
      <vt:lpstr>Palatino Linotype</vt:lpstr>
      <vt:lpstr>Wingdings 3</vt:lpstr>
      <vt:lpstr>BM_University_of_Huddersfield (1)</vt:lpstr>
      <vt:lpstr>Pink</vt:lpstr>
      <vt:lpstr>1_Pink</vt:lpstr>
      <vt:lpstr>Green</vt:lpstr>
      <vt:lpstr>2_BM_University_of_Huddersfield (1)</vt:lpstr>
      <vt:lpstr>White</vt:lpstr>
      <vt:lpstr>3_White</vt:lpstr>
      <vt:lpstr>4_White</vt:lpstr>
      <vt:lpstr>5_White</vt:lpstr>
      <vt:lpstr>6_White</vt:lpstr>
      <vt:lpstr>7_White</vt:lpstr>
      <vt:lpstr>8_White</vt:lpstr>
      <vt:lpstr>9_White</vt:lpstr>
      <vt:lpstr>11_White</vt:lpstr>
      <vt:lpstr>12_White</vt:lpstr>
      <vt:lpstr>13_White</vt:lpstr>
      <vt:lpstr>14_White</vt:lpstr>
      <vt:lpstr>15_White</vt:lpstr>
      <vt:lpstr>16_White</vt:lpstr>
      <vt:lpstr>Preparing professionals to listen to and respond to children's voices in a university course</vt:lpstr>
      <vt:lpstr>Preparing professionals to listen to and respond  to children's voices in a university course</vt:lpstr>
      <vt:lpstr>‘Beyond the baby and the bathwater’  (Burman 2000)</vt:lpstr>
      <vt:lpstr>It’s ‘political’!</vt:lpstr>
      <vt:lpstr>Care?</vt:lpstr>
      <vt:lpstr>Nancy Fraser (2007) and the politics of recognition: Participatory Parity</vt:lpstr>
      <vt:lpstr>Planning The Module</vt:lpstr>
      <vt:lpstr>Teaching and Learning </vt:lpstr>
      <vt:lpstr> Ethical Practice</vt:lpstr>
      <vt:lpstr>Assessment</vt:lpstr>
      <vt:lpstr>Conference </vt:lpstr>
      <vt:lpstr>The student’s own voice</vt:lpstr>
      <vt:lpstr>Children and young people  are ‘experts in their own lives’  </vt:lpstr>
      <vt:lpstr>Knowledge and Understanding.</vt:lpstr>
      <vt:lpstr>Models of Voice</vt:lpstr>
      <vt:lpstr>PowerPoint Presentation</vt:lpstr>
      <vt:lpstr>Abilities</vt:lpstr>
      <vt:lpstr>Reggio Emilia &amp; Malaguzzi</vt:lpstr>
      <vt:lpstr>The Mosaic Approach</vt:lpstr>
      <vt:lpstr>Methods used to gather the data </vt:lpstr>
      <vt:lpstr>Titles developed by our students</vt:lpstr>
      <vt:lpstr>Conference Papers &amp; Resources</vt:lpstr>
      <vt:lpstr>Nancy Fraser (2007) and the politics of recognition: Participatory Parity</vt:lpstr>
      <vt:lpstr>References</vt:lpstr>
      <vt:lpstr>PowerPoint Presentation</vt:lpstr>
    </vt:vector>
  </TitlesOfParts>
  <Company>University of Huddersfield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Walker</dc:creator>
  <cp:lastModifiedBy>James Reid</cp:lastModifiedBy>
  <cp:revision>48</cp:revision>
  <cp:lastPrinted>2017-08-23T10:34:10Z</cp:lastPrinted>
  <dcterms:created xsi:type="dcterms:W3CDTF">2017-01-27T13:21:29Z</dcterms:created>
  <dcterms:modified xsi:type="dcterms:W3CDTF">2017-08-30T15:41:34Z</dcterms:modified>
</cp:coreProperties>
</file>