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76" r:id="rId5"/>
    <p:sldId id="262" r:id="rId6"/>
    <p:sldId id="260" r:id="rId7"/>
    <p:sldId id="264" r:id="rId8"/>
    <p:sldId id="277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2" r:id="rId17"/>
    <p:sldId id="273" r:id="rId18"/>
    <p:sldId id="274" r:id="rId19"/>
    <p:sldId id="275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29" autoAdjust="0"/>
  </p:normalViewPr>
  <p:slideViewPr>
    <p:cSldViewPr>
      <p:cViewPr varScale="1">
        <p:scale>
          <a:sx n="139" d="100"/>
          <a:sy n="139" d="100"/>
        </p:scale>
        <p:origin x="-1600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usbd\AppData\Local\Temp\Graph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usbd\AppData\Local\Temp\Graph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usbd\AppData\Local\Temp\Graph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'[Graph-1.xlsx]Sheet2'!$C$2</c:f>
              <c:strCache>
                <c:ptCount val="1"/>
                <c:pt idx="0">
                  <c:v>Number of Papers</c:v>
                </c:pt>
              </c:strCache>
            </c:strRef>
          </c:tx>
          <c:invertIfNegative val="0"/>
          <c:cat>
            <c:strRef>
              <c:f>'[Graph-1.xlsx]Sheet2'!$B$3:$B$12</c:f>
              <c:strCache>
                <c:ptCount val="10"/>
                <c:pt idx="0">
                  <c:v>United States</c:v>
                </c:pt>
                <c:pt idx="1">
                  <c:v>United Kingdom</c:v>
                </c:pt>
                <c:pt idx="2">
                  <c:v>Canada</c:v>
                </c:pt>
                <c:pt idx="3">
                  <c:v>India</c:v>
                </c:pt>
                <c:pt idx="4">
                  <c:v>Germany</c:v>
                </c:pt>
                <c:pt idx="5">
                  <c:v>Netherlands</c:v>
                </c:pt>
                <c:pt idx="6">
                  <c:v>Korea</c:v>
                </c:pt>
                <c:pt idx="7">
                  <c:v>Singapore</c:v>
                </c:pt>
                <c:pt idx="8">
                  <c:v>South Africa</c:v>
                </c:pt>
                <c:pt idx="9">
                  <c:v>Spain</c:v>
                </c:pt>
              </c:strCache>
            </c:strRef>
          </c:cat>
          <c:val>
            <c:numRef>
              <c:f>'[Graph-1.xlsx]Sheet2'!$C$3:$C$12</c:f>
              <c:numCache>
                <c:formatCode>General</c:formatCode>
                <c:ptCount val="10"/>
                <c:pt idx="0">
                  <c:v>25.0</c:v>
                </c:pt>
                <c:pt idx="1">
                  <c:v>10.0</c:v>
                </c:pt>
                <c:pt idx="2">
                  <c:v>5.0</c:v>
                </c:pt>
                <c:pt idx="3">
                  <c:v>4.0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0955448"/>
        <c:axId val="-2115471560"/>
      </c:barChart>
      <c:catAx>
        <c:axId val="-20709554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471560"/>
        <c:crosses val="autoZero"/>
        <c:auto val="1"/>
        <c:lblAlgn val="ctr"/>
        <c:lblOffset val="100"/>
        <c:noMultiLvlLbl val="0"/>
      </c:catAx>
      <c:valAx>
        <c:axId val="-2115471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0955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'[Graph-1.xlsx]Sheet2'!$C$19</c:f>
              <c:strCache>
                <c:ptCount val="1"/>
                <c:pt idx="0">
                  <c:v>Popularity Score</c:v>
                </c:pt>
              </c:strCache>
            </c:strRef>
          </c:tx>
          <c:invertIfNegative val="0"/>
          <c:cat>
            <c:strRef>
              <c:f>'[Graph-1.xlsx]Sheet2'!$B$20:$B$30</c:f>
              <c:strCache>
                <c:ptCount val="11"/>
                <c:pt idx="0">
                  <c:v>Baseball</c:v>
                </c:pt>
                <c:pt idx="1">
                  <c:v>Soccer</c:v>
                </c:pt>
                <c:pt idx="2">
                  <c:v>Basketball</c:v>
                </c:pt>
                <c:pt idx="3">
                  <c:v>American Football</c:v>
                </c:pt>
                <c:pt idx="4">
                  <c:v>Hockey</c:v>
                </c:pt>
                <c:pt idx="5">
                  <c:v>Tennis</c:v>
                </c:pt>
                <c:pt idx="6">
                  <c:v>Swimming</c:v>
                </c:pt>
                <c:pt idx="7">
                  <c:v>Formula 1</c:v>
                </c:pt>
                <c:pt idx="8">
                  <c:v>Rugby</c:v>
                </c:pt>
                <c:pt idx="9">
                  <c:v>Volleyball</c:v>
                </c:pt>
                <c:pt idx="10">
                  <c:v>Golf</c:v>
                </c:pt>
              </c:strCache>
            </c:strRef>
          </c:cat>
          <c:val>
            <c:numRef>
              <c:f>'[Graph-1.xlsx]Sheet2'!$C$20:$C$30</c:f>
              <c:numCache>
                <c:formatCode>General</c:formatCode>
                <c:ptCount val="11"/>
                <c:pt idx="0">
                  <c:v>14.0</c:v>
                </c:pt>
                <c:pt idx="1">
                  <c:v>13.0</c:v>
                </c:pt>
                <c:pt idx="2">
                  <c:v>13.0</c:v>
                </c:pt>
                <c:pt idx="3">
                  <c:v>9.0</c:v>
                </c:pt>
                <c:pt idx="4">
                  <c:v>6.0</c:v>
                </c:pt>
                <c:pt idx="5">
                  <c:v>4.0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393160"/>
        <c:axId val="-2115269736"/>
      </c:barChart>
      <c:catAx>
        <c:axId val="-20713931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269736"/>
        <c:crosses val="autoZero"/>
        <c:auto val="1"/>
        <c:lblAlgn val="ctr"/>
        <c:lblOffset val="100"/>
        <c:noMultiLvlLbl val="0"/>
      </c:catAx>
      <c:valAx>
        <c:axId val="-2115269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1393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Area of interest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'[Graph-1.xlsx]Sheet2'!$C$37</c:f>
              <c:strCache>
                <c:ptCount val="1"/>
                <c:pt idx="0">
                  <c:v>Number of Papers</c:v>
                </c:pt>
              </c:strCache>
            </c:strRef>
          </c:tx>
          <c:invertIfNegative val="0"/>
          <c:cat>
            <c:strRef>
              <c:f>'[Graph-1.xlsx]Sheet2'!$B$38:$B$45</c:f>
              <c:strCache>
                <c:ptCount val="8"/>
                <c:pt idx="0">
                  <c:v>Sports Analytics</c:v>
                </c:pt>
                <c:pt idx="1">
                  <c:v>Big Data</c:v>
                </c:pt>
                <c:pt idx="2">
                  <c:v>Data Analytics</c:v>
                </c:pt>
                <c:pt idx="3">
                  <c:v>Technology in Sports</c:v>
                </c:pt>
                <c:pt idx="4">
                  <c:v>Business Analytics</c:v>
                </c:pt>
                <c:pt idx="5">
                  <c:v>Health and Fitness</c:v>
                </c:pt>
                <c:pt idx="6">
                  <c:v>Moneyball</c:v>
                </c:pt>
                <c:pt idx="7">
                  <c:v>Operations Mgt in Sports</c:v>
                </c:pt>
              </c:strCache>
            </c:strRef>
          </c:cat>
          <c:val>
            <c:numRef>
              <c:f>'[Graph-1.xlsx]Sheet2'!$C$38:$C$45</c:f>
              <c:numCache>
                <c:formatCode>General</c:formatCode>
                <c:ptCount val="8"/>
                <c:pt idx="0">
                  <c:v>25.0</c:v>
                </c:pt>
                <c:pt idx="1">
                  <c:v>12.0</c:v>
                </c:pt>
                <c:pt idx="2">
                  <c:v>4.0</c:v>
                </c:pt>
                <c:pt idx="3">
                  <c:v>4.0</c:v>
                </c:pt>
                <c:pt idx="4">
                  <c:v>2.0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936040"/>
        <c:axId val="-2069259624"/>
      </c:barChart>
      <c:catAx>
        <c:axId val="-20689360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9259624"/>
        <c:crosses val="autoZero"/>
        <c:auto val="1"/>
        <c:lblAlgn val="ctr"/>
        <c:lblOffset val="100"/>
        <c:noMultiLvlLbl val="0"/>
      </c:catAx>
      <c:valAx>
        <c:axId val="-2069259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8936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194072"/>
            <a:ext cx="8231187" cy="6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53778"/>
            <a:ext cx="8229600" cy="26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685C64AB-8203-4CEB-B739-F8AB89F155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79512" y="1563638"/>
            <a:ext cx="8785225" cy="1583922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2060"/>
                </a:solidFill>
                <a:ea typeface="ＭＳ Ｐゴシック" pitchFamily="34" charset="-128"/>
              </a:rPr>
              <a:t>Sport Analytics Utilization </a:t>
            </a:r>
            <a:r>
              <a:rPr lang="en-GB" sz="2800" dirty="0" smtClean="0">
                <a:solidFill>
                  <a:srgbClr val="002060"/>
                </a:solidFill>
                <a:ea typeface="ＭＳ Ｐゴシック" pitchFamily="34" charset="-128"/>
              </a:rPr>
              <a:t>in </a:t>
            </a:r>
            <a:r>
              <a:rPr lang="en-GB" sz="2800" dirty="0">
                <a:solidFill>
                  <a:srgbClr val="002060"/>
                </a:solidFill>
                <a:ea typeface="ＭＳ Ｐゴシック" pitchFamily="34" charset="-128"/>
              </a:rPr>
              <a:t>The Sport Industry:  </a:t>
            </a:r>
            <a:r>
              <a:rPr lang="en-GB" sz="2800" dirty="0" smtClean="0">
                <a:solidFill>
                  <a:srgbClr val="002060"/>
                </a:solidFill>
                <a:ea typeface="ＭＳ Ｐゴシック" pitchFamily="34" charset="-128"/>
              </a:rPr>
              <a:t>A Structured </a:t>
            </a:r>
            <a:r>
              <a:rPr lang="en-GB" sz="2800" dirty="0">
                <a:solidFill>
                  <a:srgbClr val="002060"/>
                </a:solidFill>
                <a:ea typeface="ＭＳ Ｐゴシック" pitchFamily="34" charset="-128"/>
              </a:rPr>
              <a:t>Literature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9822"/>
            <a:ext cx="6400800" cy="1152128"/>
          </a:xfrm>
        </p:spPr>
        <p:txBody>
          <a:bodyPr/>
          <a:lstStyle/>
          <a:p>
            <a:r>
              <a:rPr lang="en-GB" sz="2000" dirty="0" smtClean="0"/>
              <a:t>Dr Benjamin Dehe </a:t>
            </a:r>
          </a:p>
          <a:p>
            <a:r>
              <a:rPr lang="en-GB" sz="2000" dirty="0" smtClean="0"/>
              <a:t>Prof David </a:t>
            </a:r>
            <a:r>
              <a:rPr lang="en-GB" sz="2000" dirty="0" err="1" smtClean="0"/>
              <a:t>Bamford</a:t>
            </a:r>
            <a:endParaRPr lang="en-GB" sz="2000" dirty="0"/>
          </a:p>
          <a:p>
            <a:r>
              <a:rPr lang="en-GB" sz="2000" dirty="0" err="1" smtClean="0"/>
              <a:t>Olatunbosun</a:t>
            </a:r>
            <a:r>
              <a:rPr lang="en-GB" sz="2000" dirty="0" smtClean="0"/>
              <a:t> </a:t>
            </a:r>
            <a:r>
              <a:rPr lang="en-GB" sz="2000" dirty="0" err="1" smtClean="0"/>
              <a:t>Olaniyan</a:t>
            </a:r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26749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POMS 2017, </a:t>
            </a:r>
            <a:r>
              <a:rPr lang="en-GB" sz="4000" dirty="0">
                <a:solidFill>
                  <a:schemeClr val="bg1"/>
                </a:solidFill>
              </a:rPr>
              <a:t>Seattle, </a:t>
            </a:r>
            <a:r>
              <a:rPr lang="en-GB" sz="4000" dirty="0" smtClean="0">
                <a:solidFill>
                  <a:schemeClr val="bg1"/>
                </a:solidFill>
              </a:rPr>
              <a:t>WA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28th </a:t>
            </a:r>
            <a:r>
              <a:rPr lang="en-GB" sz="2400" dirty="0">
                <a:solidFill>
                  <a:schemeClr val="bg1"/>
                </a:solidFill>
              </a:rPr>
              <a:t>Annual </a:t>
            </a:r>
            <a:r>
              <a:rPr lang="en-GB" sz="2400" dirty="0" smtClean="0">
                <a:solidFill>
                  <a:schemeClr val="bg1"/>
                </a:solidFill>
              </a:rPr>
              <a:t>Conference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44" y="267494"/>
            <a:ext cx="7772400" cy="864096"/>
          </a:xfrm>
        </p:spPr>
        <p:txBody>
          <a:bodyPr/>
          <a:lstStyle/>
          <a:p>
            <a:r>
              <a:rPr lang="en-US" sz="3200" dirty="0"/>
              <a:t>Academic  </a:t>
            </a:r>
            <a:r>
              <a:rPr lang="en-US" sz="3200" dirty="0" smtClean="0"/>
              <a:t>V ‘Grey’ literature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768" y="1563638"/>
            <a:ext cx="8068688" cy="33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9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/>
              <a:t>Geographic Location 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715928"/>
              </p:ext>
            </p:extLst>
          </p:nvPr>
        </p:nvGraphicFramePr>
        <p:xfrm>
          <a:off x="683568" y="1491630"/>
          <a:ext cx="7632848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23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/>
              <a:t>Popularity </a:t>
            </a:r>
            <a:r>
              <a:rPr lang="en-US" sz="3200" dirty="0" smtClean="0"/>
              <a:t>Score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236641"/>
              </p:ext>
            </p:extLst>
          </p:nvPr>
        </p:nvGraphicFramePr>
        <p:xfrm>
          <a:off x="467544" y="1484734"/>
          <a:ext cx="7704856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11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 smtClean="0"/>
              <a:t>Predominant methodology used in the academic publications (N=24)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541" t="1409" r="3301" b="3494"/>
          <a:stretch/>
        </p:blipFill>
        <p:spPr bwMode="auto">
          <a:xfrm>
            <a:off x="1043608" y="1502886"/>
            <a:ext cx="6840760" cy="332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/>
              <a:t>Focus of </a:t>
            </a:r>
            <a:r>
              <a:rPr lang="en-US" sz="3200" dirty="0" smtClean="0"/>
              <a:t>Papers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336" t="2237" r="2091"/>
          <a:stretch/>
        </p:blipFill>
        <p:spPr bwMode="auto">
          <a:xfrm>
            <a:off x="683568" y="1424762"/>
            <a:ext cx="7920880" cy="337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4288" y="4110340"/>
            <a:ext cx="5760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N/A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8178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 smtClean="0"/>
              <a:t>Area of interest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712062"/>
              </p:ext>
            </p:extLst>
          </p:nvPr>
        </p:nvGraphicFramePr>
        <p:xfrm>
          <a:off x="395536" y="1419622"/>
          <a:ext cx="8208912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36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91630"/>
            <a:ext cx="8856984" cy="3384376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Overall low volume of publication in this area, specially in the academic spheres (</a:t>
            </a:r>
            <a:r>
              <a:rPr lang="en-GB" sz="1600" dirty="0" err="1"/>
              <a:t>Caya</a:t>
            </a:r>
            <a:r>
              <a:rPr lang="en-GB" sz="1600" dirty="0"/>
              <a:t> &amp; Bourdon</a:t>
            </a:r>
            <a:r>
              <a:rPr lang="en-GB" sz="1600" dirty="0" smtClean="0"/>
              <a:t>, 2016).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This confirmed it is underdevelopment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There </a:t>
            </a:r>
            <a:r>
              <a:rPr lang="en-GB" sz="1600" dirty="0"/>
              <a:t>is a lean towards the use of data analytics on-pitch as opposed to </a:t>
            </a:r>
            <a:r>
              <a:rPr lang="en-GB" sz="1600" dirty="0" smtClean="0"/>
              <a:t>the off-pitch</a:t>
            </a:r>
            <a:r>
              <a:rPr lang="en-GB" sz="1600" dirty="0"/>
              <a:t>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200" dirty="0" smtClean="0"/>
              <a:t>Davenport</a:t>
            </a:r>
            <a:r>
              <a:rPr lang="en-GB" sz="1200" dirty="0"/>
              <a:t> </a:t>
            </a:r>
            <a:r>
              <a:rPr lang="en-GB" sz="1200" dirty="0" smtClean="0"/>
              <a:t>(2014) </a:t>
            </a:r>
            <a:r>
              <a:rPr lang="en-GB" sz="1200" dirty="0"/>
              <a:t>stated that most organizations are far more interested in player and team performance analytics (on-pitch</a:t>
            </a:r>
            <a:r>
              <a:rPr lang="en-GB" sz="1200" dirty="0" smtClean="0"/>
              <a:t>)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200" dirty="0" smtClean="0"/>
              <a:t>The off-pitch is very similar to any other </a:t>
            </a:r>
            <a:r>
              <a:rPr lang="en-GB" sz="1200" dirty="0" smtClean="0"/>
              <a:t>business. </a:t>
            </a:r>
            <a:r>
              <a:rPr lang="en-GB" sz="1200" dirty="0" smtClean="0"/>
              <a:t>It is the on-pitch that makes the sport sector so unique! </a:t>
            </a:r>
            <a:endParaRPr lang="en-GB" sz="12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90% of the utilisation </a:t>
            </a:r>
            <a:r>
              <a:rPr lang="en-GB" sz="1600" dirty="0" smtClean="0"/>
              <a:t>remains quite basic, a the descriptive level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The studies that shows the most advanced level of utilisation are related to the off-pitch (</a:t>
            </a:r>
            <a:r>
              <a:rPr lang="en-GB" sz="1600" dirty="0" err="1" smtClean="0"/>
              <a:t>Phillipps</a:t>
            </a:r>
            <a:r>
              <a:rPr lang="en-GB" sz="1600" dirty="0" smtClean="0"/>
              <a:t>, 2013;  </a:t>
            </a:r>
            <a:r>
              <a:rPr lang="en-GB" sz="1600" dirty="0" err="1" smtClean="0"/>
              <a:t>Troilo</a:t>
            </a:r>
            <a:r>
              <a:rPr lang="en-GB" sz="1600" dirty="0" smtClean="0"/>
              <a:t> et al., 2015). </a:t>
            </a:r>
            <a:endParaRPr lang="en-GB" sz="1600" dirty="0" smtClean="0"/>
          </a:p>
          <a:p>
            <a:pPr algn="l"/>
            <a:r>
              <a:rPr lang="en-GB" sz="1600" dirty="0" smtClean="0">
                <a:sym typeface="Wingdings"/>
              </a:rPr>
              <a:t> key paradox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7489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dirty="0"/>
              <a:t>Studies that measured impact of </a:t>
            </a:r>
            <a:r>
              <a:rPr lang="en-US" dirty="0" smtClean="0"/>
              <a:t>analytics are off-pitch based!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635646"/>
            <a:ext cx="8856984" cy="3194087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A </a:t>
            </a:r>
            <a:r>
              <a:rPr lang="en-GB" sz="1600" dirty="0"/>
              <a:t>research conducted by MIT showed that organizations using data </a:t>
            </a:r>
            <a:r>
              <a:rPr lang="en-GB" sz="1600" dirty="0" smtClean="0"/>
              <a:t>analytics </a:t>
            </a:r>
            <a:r>
              <a:rPr lang="en-GB" sz="1600" dirty="0"/>
              <a:t>show 5-6% increase in productivity and profitability </a:t>
            </a:r>
            <a:r>
              <a:rPr lang="en-GB" sz="1600" dirty="0" smtClean="0"/>
              <a:t>(</a:t>
            </a:r>
            <a:r>
              <a:rPr lang="en-GB" sz="1600" dirty="0" err="1" smtClean="0"/>
              <a:t>Agarwal</a:t>
            </a:r>
            <a:r>
              <a:rPr lang="en-GB" sz="1600" dirty="0" smtClean="0"/>
              <a:t> </a:t>
            </a:r>
            <a:r>
              <a:rPr lang="en-GB" sz="1600" dirty="0"/>
              <a:t>&amp; </a:t>
            </a:r>
            <a:r>
              <a:rPr lang="en-GB" sz="1600" dirty="0" err="1" smtClean="0"/>
              <a:t>Mehrotra</a:t>
            </a:r>
            <a:r>
              <a:rPr lang="en-GB" sz="1600" dirty="0" smtClean="0"/>
              <a:t>, 2016</a:t>
            </a:r>
            <a:r>
              <a:rPr lang="en-GB" sz="1600" dirty="0"/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/>
              <a:t>Deloitte Analytics conducted a survey to better understand the state of analytics readiness at leading corporations today.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400" dirty="0"/>
              <a:t>They discovered </a:t>
            </a:r>
            <a:r>
              <a:rPr lang="en-GB" sz="1400" dirty="0" smtClean="0"/>
              <a:t> that 49% </a:t>
            </a:r>
            <a:r>
              <a:rPr lang="en-GB" sz="1400" dirty="0"/>
              <a:t>assert that the greatest benefit of using </a:t>
            </a:r>
            <a:r>
              <a:rPr lang="en-GB" sz="1400" dirty="0" smtClean="0"/>
              <a:t>data analytics </a:t>
            </a:r>
            <a:r>
              <a:rPr lang="en-GB" sz="1400" dirty="0"/>
              <a:t>is </a:t>
            </a:r>
            <a:r>
              <a:rPr lang="en-GB" sz="1400" dirty="0" smtClean="0"/>
              <a:t>in </a:t>
            </a:r>
            <a:r>
              <a:rPr lang="en-GB" sz="1400" dirty="0"/>
              <a:t>better decision-making </a:t>
            </a:r>
            <a:r>
              <a:rPr lang="en-GB" sz="1400" dirty="0" smtClean="0"/>
              <a:t>capabilities (</a:t>
            </a:r>
            <a:r>
              <a:rPr lang="en-GB" sz="1400" dirty="0" err="1" smtClean="0"/>
              <a:t>Phillipps</a:t>
            </a:r>
            <a:r>
              <a:rPr lang="en-GB" sz="1400" dirty="0" smtClean="0"/>
              <a:t>, 2013</a:t>
            </a:r>
            <a:r>
              <a:rPr lang="en-GB" sz="1400" dirty="0"/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err="1"/>
              <a:t>Troilo</a:t>
            </a:r>
            <a:r>
              <a:rPr lang="en-GB" sz="1600" dirty="0"/>
              <a:t>, et al. (2016) conducted a survey to explore the adoption and assessment of business analytics tools in the sport industry, particularly in North American professional sports. 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400" dirty="0"/>
              <a:t>They discovered that the adoption of analytics by sport organizations </a:t>
            </a:r>
            <a:r>
              <a:rPr lang="en-GB" sz="1400" dirty="0" smtClean="0"/>
              <a:t>discovered </a:t>
            </a:r>
            <a:r>
              <a:rPr lang="en-GB" sz="1400" dirty="0"/>
              <a:t>that revenue increases are real and substantial. 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61232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GB" dirty="0" smtClean="0"/>
              <a:t>Conclusion &amp; Future 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51670"/>
            <a:ext cx="8856984" cy="2376264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600" dirty="0"/>
              <a:t>Studying </a:t>
            </a:r>
            <a:r>
              <a:rPr lang="en-GB" sz="1600" dirty="0" smtClean="0"/>
              <a:t>the </a:t>
            </a:r>
            <a:r>
              <a:rPr lang="en-GB" sz="1600" dirty="0"/>
              <a:t>perceptions </a:t>
            </a:r>
            <a:r>
              <a:rPr lang="en-GB" sz="1600" dirty="0" smtClean="0"/>
              <a:t>of </a:t>
            </a:r>
            <a:r>
              <a:rPr lang="en-GB" sz="1600" dirty="0" smtClean="0"/>
              <a:t>sport </a:t>
            </a:r>
            <a:r>
              <a:rPr lang="en-GB" sz="1600" dirty="0" smtClean="0"/>
              <a:t>data </a:t>
            </a:r>
            <a:r>
              <a:rPr lang="en-GB" sz="1600" dirty="0"/>
              <a:t>analytics </a:t>
            </a:r>
            <a:r>
              <a:rPr lang="en-GB" sz="1600" dirty="0" smtClean="0"/>
              <a:t>from different stakeholders’ perspectives</a:t>
            </a:r>
            <a:endParaRPr lang="en-GB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Understanding the investments required to realize maximum values </a:t>
            </a:r>
            <a:r>
              <a:rPr lang="en-GB" sz="1600" dirty="0" smtClean="0"/>
              <a:t>for a club</a:t>
            </a:r>
            <a:endParaRPr lang="en-GB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Appreciating the current practices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Comparing the utilisation in different sport </a:t>
            </a:r>
            <a:endParaRPr lang="en-GB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Testing </a:t>
            </a:r>
            <a:r>
              <a:rPr lang="en-GB" sz="1600" dirty="0"/>
              <a:t>the effectiveness of sport data analytics </a:t>
            </a:r>
            <a:r>
              <a:rPr lang="en-GB" sz="1600" dirty="0" smtClean="0"/>
              <a:t>best practices onto the on-pitch </a:t>
            </a:r>
            <a:r>
              <a:rPr lang="en-GB" sz="1600" dirty="0"/>
              <a:t>performance.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Designing </a:t>
            </a:r>
            <a:r>
              <a:rPr lang="en-GB" sz="1600" dirty="0"/>
              <a:t>of a roadmap towards the successful implementation of sport analytics </a:t>
            </a:r>
            <a:r>
              <a:rPr lang="en-GB" sz="1600" dirty="0" smtClean="0"/>
              <a:t>for clubs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Borrowing a Learning </a:t>
            </a:r>
            <a:r>
              <a:rPr lang="en-GB" sz="1600" dirty="0"/>
              <a:t>O</a:t>
            </a:r>
            <a:r>
              <a:rPr lang="en-GB" sz="1600" dirty="0" smtClean="0"/>
              <a:t>rganisation as theoretical lens?</a:t>
            </a:r>
            <a:endParaRPr lang="en-GB" sz="1600" dirty="0"/>
          </a:p>
          <a:p>
            <a:pPr marL="285750" indent="-285750" algn="l">
              <a:buFont typeface="Arial" pitchFamily="34" charset="0"/>
              <a:buChar char="•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2420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91629"/>
            <a:ext cx="8856984" cy="3456385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300" dirty="0" err="1"/>
              <a:t>Alamar</a:t>
            </a:r>
            <a:r>
              <a:rPr lang="en-GB" sz="1300" dirty="0"/>
              <a:t>, B. (2013). Sports analytics: A guide for coaches, managers, and other decision makers. New York: Columbia University Press.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300" dirty="0" err="1"/>
              <a:t>Caya</a:t>
            </a:r>
            <a:r>
              <a:rPr lang="en-GB" sz="1300" dirty="0"/>
              <a:t>, O., &amp; Bourdon, A. (</a:t>
            </a:r>
            <a:r>
              <a:rPr lang="en-GB" sz="1300" dirty="0" smtClean="0"/>
              <a:t>2016)</a:t>
            </a:r>
            <a:r>
              <a:rPr lang="en-GB" sz="1300" dirty="0"/>
              <a:t>. A Framework of Value Creation from Business Intelligence and Analytics in Competitive Sports. In System Sciences (HICSS), 2016 49th Hawaii International Conference on (pp. 1061-1071). IEEE.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300" dirty="0"/>
              <a:t>Davenport, T. H. (2014). Analytics in Sports: The New Science of Winning</a:t>
            </a:r>
            <a:r>
              <a:rPr lang="en-GB" sz="1300" dirty="0" smtClean="0"/>
              <a:t>. International </a:t>
            </a:r>
            <a:r>
              <a:rPr lang="en-GB" sz="1300" dirty="0"/>
              <a:t>Institute For Analytics. </a:t>
            </a:r>
            <a:endParaRPr lang="en-GB" sz="13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300" dirty="0" err="1" smtClean="0"/>
              <a:t>Maxcy</a:t>
            </a:r>
            <a:r>
              <a:rPr lang="en-GB" sz="1300" dirty="0"/>
              <a:t>, J. G., &amp; </a:t>
            </a:r>
            <a:r>
              <a:rPr lang="en-GB" sz="1300" dirty="0" err="1"/>
              <a:t>Drayer</a:t>
            </a:r>
            <a:r>
              <a:rPr lang="en-GB" sz="1300" dirty="0"/>
              <a:t>, J. (2014). Sports Analytics: Advancing Decision Making Through Technology and Data. A Publication of the Institute for Business and Information Technology</a:t>
            </a:r>
            <a:r>
              <a:rPr lang="en-GB" sz="13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300" dirty="0" err="1"/>
              <a:t>Mondello</a:t>
            </a:r>
            <a:r>
              <a:rPr lang="en-GB" sz="1300" dirty="0"/>
              <a:t>, M., &amp; </a:t>
            </a:r>
            <a:r>
              <a:rPr lang="en-GB" sz="1300" dirty="0" err="1"/>
              <a:t>Kamke</a:t>
            </a:r>
            <a:r>
              <a:rPr lang="en-GB" sz="1300" dirty="0"/>
              <a:t>, C. (2014). The Introduction and Application of Sports Analytics in Professional Sport Organizations. Journal of Applied Sport Management, 6(2).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300" dirty="0" err="1"/>
              <a:t>Phillipps</a:t>
            </a:r>
            <a:r>
              <a:rPr lang="en-GB" sz="1300" dirty="0"/>
              <a:t>, T. (2013). The analytics advantage: We’re just getting started. Retrieved from https://www2.deloitte.com/content/dam/Deloitte/global/Documents/Deloitte-Analytics/dttl-analytics-analytics-advantage-report-061913.pdf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300" dirty="0" err="1" smtClean="0"/>
              <a:t>Troilo</a:t>
            </a:r>
            <a:r>
              <a:rPr lang="en-GB" sz="1300" dirty="0"/>
              <a:t>, M., </a:t>
            </a:r>
            <a:r>
              <a:rPr lang="en-GB" sz="1300" dirty="0" err="1"/>
              <a:t>Bouchet</a:t>
            </a:r>
            <a:r>
              <a:rPr lang="en-GB" sz="1300" dirty="0"/>
              <a:t>, A., Urban, T. L., &amp; Sutton, W. A. (2016). Perception, reality, and the adoption of business analytics: Evidence from North American professional sport organizations. Omega, 59, 72-83.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GB" sz="1300" dirty="0"/>
          </a:p>
          <a:p>
            <a:pPr marL="285750" indent="-285750" algn="l">
              <a:buFont typeface="Arial" pitchFamily="34" charset="0"/>
              <a:buChar char="•"/>
            </a:pPr>
            <a:endParaRPr lang="en-GB" sz="1300" dirty="0" smtClean="0"/>
          </a:p>
        </p:txBody>
      </p:sp>
    </p:spTree>
    <p:extLst>
      <p:ext uri="{BB962C8B-B14F-4D97-AF65-F5344CB8AC3E}">
        <p14:creationId xmlns:p14="http://schemas.microsoft.com/office/powerpoint/2010/main" val="123645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GB" dirty="0" smtClean="0"/>
              <a:t>Introduction / Background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91630"/>
            <a:ext cx="8856984" cy="3384376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700" dirty="0"/>
              <a:t>T</a:t>
            </a:r>
            <a:r>
              <a:rPr lang="en-GB" sz="1700" dirty="0" smtClean="0"/>
              <a:t>o </a:t>
            </a:r>
            <a:r>
              <a:rPr lang="en-GB" sz="1700" dirty="0"/>
              <a:t>investigate the role of data analytics and technology in the sport industry </a:t>
            </a:r>
            <a:endParaRPr lang="en-GB" sz="17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700" dirty="0" smtClean="0"/>
              <a:t>Using </a:t>
            </a:r>
            <a:r>
              <a:rPr lang="en-GB" sz="1700" dirty="0"/>
              <a:t>a structured literature review </a:t>
            </a:r>
            <a:r>
              <a:rPr lang="en-GB" sz="1700" dirty="0" smtClean="0"/>
              <a:t>approach, we are able to evidence based the current trends and practices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700" dirty="0" smtClean="0"/>
              <a:t>We aim to shed some light on a recent and underdeveloped area.</a:t>
            </a:r>
            <a:endParaRPr lang="en-GB" sz="17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700" dirty="0" smtClean="0"/>
              <a:t>The sport industry is often divided into </a:t>
            </a:r>
            <a:r>
              <a:rPr lang="en-GB" sz="1700" dirty="0"/>
              <a:t>2 categories :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400" dirty="0"/>
              <a:t>On-Pitch – Performance monitoring, player evaluation, competition </a:t>
            </a:r>
            <a:r>
              <a:rPr lang="en-GB" sz="1400" dirty="0" smtClean="0"/>
              <a:t>analysis </a:t>
            </a:r>
            <a:endParaRPr lang="en-GB" sz="1400" dirty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400" dirty="0"/>
              <a:t>Off –Pitch – </a:t>
            </a:r>
            <a:r>
              <a:rPr lang="en-GB" sz="1400" dirty="0" smtClean="0"/>
              <a:t>fans engagement, revenue management, </a:t>
            </a:r>
            <a:r>
              <a:rPr lang="en-GB" sz="1400" dirty="0"/>
              <a:t>CRM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Aggregated is a </a:t>
            </a:r>
            <a:r>
              <a:rPr lang="en-US" sz="1600" dirty="0"/>
              <a:t>£20 billion sector </a:t>
            </a:r>
            <a:r>
              <a:rPr lang="en-US" sz="1600" dirty="0" smtClean="0"/>
              <a:t>supporting, generating </a:t>
            </a:r>
            <a:r>
              <a:rPr lang="en-US" sz="1600" dirty="0"/>
              <a:t>over 400,000 jobs in the </a:t>
            </a:r>
            <a:r>
              <a:rPr lang="en-US" sz="1600" dirty="0" smtClean="0"/>
              <a:t>UK </a:t>
            </a:r>
            <a:r>
              <a:rPr lang="en-US" sz="1600" dirty="0"/>
              <a:t>alone (</a:t>
            </a:r>
            <a:r>
              <a:rPr lang="en-US" sz="1600" dirty="0" err="1"/>
              <a:t>Critchlow</a:t>
            </a:r>
            <a:r>
              <a:rPr lang="en-US" sz="1600" dirty="0"/>
              <a:t>, 2015</a:t>
            </a:r>
            <a:r>
              <a:rPr lang="en-US" sz="1600" dirty="0" smtClean="0"/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It is expected </a:t>
            </a:r>
            <a:r>
              <a:rPr lang="en-GB" sz="1600" dirty="0"/>
              <a:t>to reach more than $145 billion over the next few </a:t>
            </a:r>
            <a:r>
              <a:rPr lang="en-GB" sz="1600" dirty="0" smtClean="0"/>
              <a:t>years in the USA </a:t>
            </a:r>
            <a:r>
              <a:rPr lang="en-GB" sz="1600" dirty="0"/>
              <a:t>(PwC, 2011)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81628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79512" y="2067694"/>
            <a:ext cx="8785225" cy="1583922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ea typeface="ＭＳ Ｐゴシック" pitchFamily="34" charset="-128"/>
              </a:rPr>
              <a:t>Thank you </a:t>
            </a:r>
            <a:br>
              <a:rPr lang="en-GB" sz="2800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GB" sz="2800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GB" sz="2800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GB" sz="2800" dirty="0" smtClean="0">
                <a:solidFill>
                  <a:srgbClr val="002060"/>
                </a:solidFill>
                <a:ea typeface="ＭＳ Ｐゴシック" pitchFamily="34" charset="-128"/>
              </a:rPr>
              <a:t>Any Questions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6749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POMS 2017, </a:t>
            </a:r>
            <a:r>
              <a:rPr lang="en-GB" sz="4000" dirty="0">
                <a:solidFill>
                  <a:schemeClr val="bg1"/>
                </a:solidFill>
              </a:rPr>
              <a:t>Seattle, </a:t>
            </a:r>
            <a:r>
              <a:rPr lang="en-GB" sz="4000" dirty="0" smtClean="0">
                <a:solidFill>
                  <a:schemeClr val="bg1"/>
                </a:solidFill>
              </a:rPr>
              <a:t>WA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28th </a:t>
            </a:r>
            <a:r>
              <a:rPr lang="en-GB" sz="2400" dirty="0">
                <a:solidFill>
                  <a:schemeClr val="bg1"/>
                </a:solidFill>
              </a:rPr>
              <a:t>Annual </a:t>
            </a:r>
            <a:r>
              <a:rPr lang="en-GB" sz="2400" dirty="0" smtClean="0">
                <a:solidFill>
                  <a:schemeClr val="bg1"/>
                </a:solidFill>
              </a:rPr>
              <a:t>Conference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dirty="0" smtClean="0"/>
              <a:t>Sport Analytics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91630"/>
            <a:ext cx="8856984" cy="3384376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Sport Analytics is: </a:t>
            </a:r>
            <a:r>
              <a:rPr lang="en-GB" sz="1600" i="1" dirty="0" smtClean="0"/>
              <a:t>“The </a:t>
            </a:r>
            <a:r>
              <a:rPr lang="en-GB" sz="1600" i="1" dirty="0"/>
              <a:t>management of structured historical data, the application of predictive analytic </a:t>
            </a:r>
            <a:r>
              <a:rPr lang="en-GB" sz="1600" i="1" dirty="0" smtClean="0"/>
              <a:t>models </a:t>
            </a:r>
            <a:r>
              <a:rPr lang="en-GB" sz="1600" i="1" dirty="0"/>
              <a:t>and the use of information systems to inform </a:t>
            </a:r>
            <a:r>
              <a:rPr lang="en-GB" sz="1600" i="1" dirty="0" smtClean="0"/>
              <a:t>decision-makers </a:t>
            </a:r>
            <a:r>
              <a:rPr lang="en-GB" sz="1600" i="1" dirty="0"/>
              <a:t>and enable them to help their organizations in gaining a competitive advantage on the field of </a:t>
            </a:r>
            <a:r>
              <a:rPr lang="en-GB" sz="1600" i="1" dirty="0" smtClean="0"/>
              <a:t>play” </a:t>
            </a:r>
            <a:r>
              <a:rPr lang="en-GB" sz="1600" dirty="0" smtClean="0"/>
              <a:t>(</a:t>
            </a:r>
            <a:r>
              <a:rPr lang="en-GB" sz="1600" dirty="0" err="1" smtClean="0"/>
              <a:t>Alamar</a:t>
            </a:r>
            <a:r>
              <a:rPr lang="en-GB" sz="1600" dirty="0"/>
              <a:t>, </a:t>
            </a:r>
            <a:r>
              <a:rPr lang="en-GB" sz="1600" dirty="0" smtClean="0"/>
              <a:t>2013; </a:t>
            </a:r>
            <a:r>
              <a:rPr lang="en-GB" sz="1600" dirty="0" err="1" smtClean="0"/>
              <a:t>Caya</a:t>
            </a:r>
            <a:r>
              <a:rPr lang="en-GB" sz="1600" dirty="0" smtClean="0"/>
              <a:t> </a:t>
            </a:r>
            <a:r>
              <a:rPr lang="en-GB" sz="1600" dirty="0"/>
              <a:t>&amp; </a:t>
            </a:r>
            <a:r>
              <a:rPr lang="en-GB" sz="1600" dirty="0" smtClean="0"/>
              <a:t>Bourdon, 2016) </a:t>
            </a:r>
            <a:endParaRPr lang="en-GB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use of advanced statistics and technologies in </a:t>
            </a:r>
            <a:r>
              <a:rPr lang="en-GB" sz="1600" dirty="0" smtClean="0"/>
              <a:t>sports can lead to </a:t>
            </a:r>
            <a:r>
              <a:rPr lang="en-GB" sz="1600" dirty="0"/>
              <a:t>enhance </a:t>
            </a:r>
            <a:r>
              <a:rPr lang="en-GB" sz="1600" dirty="0" smtClean="0"/>
              <a:t>team’s performance, i.e.: </a:t>
            </a:r>
            <a:r>
              <a:rPr lang="en-GB" sz="1600" dirty="0"/>
              <a:t>to select </a:t>
            </a:r>
            <a:r>
              <a:rPr lang="en-GB" sz="1600" dirty="0" smtClean="0"/>
              <a:t>optimum players, make optimum strategic and tactical decisions </a:t>
            </a:r>
            <a:r>
              <a:rPr lang="en-GB" sz="1600" dirty="0"/>
              <a:t>on the </a:t>
            </a:r>
            <a:r>
              <a:rPr lang="en-GB" sz="1600" dirty="0" smtClean="0"/>
              <a:t>field (Davenport, 2014).</a:t>
            </a:r>
            <a:endParaRPr lang="en-GB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Different utilization: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200" dirty="0"/>
              <a:t>Descriptive: reporting and organizing the data (most </a:t>
            </a:r>
            <a:r>
              <a:rPr lang="en-GB" sz="1200" dirty="0" smtClean="0"/>
              <a:t>applications </a:t>
            </a:r>
            <a:r>
              <a:rPr lang="en-GB" sz="1200" dirty="0"/>
              <a:t>in the sport industry) (Davenport, 2014)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200" dirty="0"/>
              <a:t>Predictive: analysing possible </a:t>
            </a:r>
            <a:r>
              <a:rPr lang="en-US" sz="1200" dirty="0"/>
              <a:t>future</a:t>
            </a:r>
            <a:r>
              <a:rPr lang="en-GB" sz="1200" dirty="0"/>
              <a:t> </a:t>
            </a:r>
            <a:r>
              <a:rPr lang="en-US" sz="1200" dirty="0"/>
              <a:t>trends and patterns 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sz="1200" dirty="0"/>
              <a:t>Prescriptive: </a:t>
            </a:r>
            <a:r>
              <a:rPr lang="en-US" sz="1200" dirty="0"/>
              <a:t>including the optimization </a:t>
            </a:r>
            <a:r>
              <a:rPr lang="en-US" sz="1200" dirty="0" smtClean="0"/>
              <a:t>of the multiple decision making processes</a:t>
            </a:r>
            <a:endParaRPr lang="en-US" sz="1200" dirty="0"/>
          </a:p>
          <a:p>
            <a:pPr marL="285750" indent="-285750" algn="l">
              <a:buFont typeface="Wingdings"/>
              <a:buChar char="à"/>
            </a:pPr>
            <a:r>
              <a:rPr lang="en-GB" sz="1600" dirty="0" smtClean="0">
                <a:sym typeface="Wingdings" pitchFamily="2" charset="2"/>
              </a:rPr>
              <a:t>Need to move toward Prescriptive level of utilisation </a:t>
            </a:r>
          </a:p>
          <a:p>
            <a:pPr marL="285750" indent="-285750" algn="l">
              <a:buFont typeface="Wingdings"/>
              <a:buChar char="à"/>
            </a:pPr>
            <a:r>
              <a:rPr lang="en-GB" sz="1600" dirty="0" smtClean="0">
                <a:sym typeface="Wingdings" pitchFamily="2" charset="2"/>
              </a:rPr>
              <a:t>Very diverse utilisation practices</a:t>
            </a:r>
            <a:endParaRPr lang="en-GB" sz="1600" dirty="0"/>
          </a:p>
          <a:p>
            <a:pPr marL="285750" indent="-285750" algn="l">
              <a:buFont typeface="Arial" pitchFamily="34" charset="0"/>
              <a:buChar char="•"/>
            </a:pPr>
            <a:endParaRPr lang="en-GB" sz="1600" dirty="0" smtClean="0"/>
          </a:p>
          <a:p>
            <a:pPr lvl="1" algn="l"/>
            <a:endParaRPr lang="en-US" sz="1200" dirty="0"/>
          </a:p>
        </p:txBody>
      </p:sp>
      <p:pic>
        <p:nvPicPr>
          <p:cNvPr id="4098" name="Picture 2" descr="Image result for sport data analy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52" y="3939902"/>
            <a:ext cx="2239144" cy="11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9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dirty="0" smtClean="0"/>
              <a:t>Sport Analytics and Technology, </a:t>
            </a:r>
            <a:br>
              <a:rPr lang="en-US" dirty="0" smtClean="0"/>
            </a:br>
            <a:r>
              <a:rPr lang="en-US" dirty="0" smtClean="0"/>
              <a:t>some utilizations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91630"/>
            <a:ext cx="8856984" cy="3384376"/>
          </a:xfrm>
        </p:spPr>
        <p:txBody>
          <a:bodyPr/>
          <a:lstStyle/>
          <a:p>
            <a:pPr algn="l"/>
            <a:r>
              <a:rPr lang="en-US" sz="1600" dirty="0" smtClean="0"/>
              <a:t>They are used for </a:t>
            </a:r>
            <a:r>
              <a:rPr lang="en-US" sz="1600" dirty="0" err="1" smtClean="0"/>
              <a:t>i</a:t>
            </a:r>
            <a:r>
              <a:rPr lang="en-US" sz="1600" dirty="0" smtClean="0"/>
              <a:t>)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//</a:t>
            </a:r>
            <a:r>
              <a:rPr lang="en-US" sz="1600" dirty="0" smtClean="0"/>
              <a:t>club </a:t>
            </a:r>
            <a:r>
              <a:rPr lang="en-US" sz="1600" dirty="0"/>
              <a:t>development, </a:t>
            </a:r>
            <a:r>
              <a:rPr lang="en-US" sz="1600" dirty="0" smtClean="0"/>
              <a:t>ii) player </a:t>
            </a:r>
            <a:r>
              <a:rPr lang="en-US" sz="1600" dirty="0"/>
              <a:t>and game performance, </a:t>
            </a:r>
            <a:r>
              <a:rPr lang="en-US" sz="1600" dirty="0" smtClean="0"/>
              <a:t>and </a:t>
            </a:r>
            <a:r>
              <a:rPr lang="en-US" sz="1600" dirty="0" smtClean="0"/>
              <a:t>iii) player </a:t>
            </a:r>
            <a:r>
              <a:rPr lang="en-US" sz="1600" dirty="0"/>
              <a:t>health and injury </a:t>
            </a:r>
            <a:r>
              <a:rPr lang="en-US" sz="1600" dirty="0" smtClean="0"/>
              <a:t>prevention: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Wingdings" charset="2"/>
              <a:buChar char="ü"/>
            </a:pPr>
            <a:r>
              <a:rPr lang="en-US" sz="1600" dirty="0" err="1" smtClean="0"/>
              <a:t>Moneyball</a:t>
            </a:r>
            <a:r>
              <a:rPr lang="en-US" sz="1600" dirty="0" smtClean="0"/>
              <a:t> (2003</a:t>
            </a:r>
            <a:r>
              <a:rPr lang="en-US" sz="1600" dirty="0" smtClean="0"/>
              <a:t>) - </a:t>
            </a:r>
            <a:r>
              <a:rPr lang="en-US" sz="1600" dirty="0" smtClean="0"/>
              <a:t>Oakland </a:t>
            </a:r>
            <a:r>
              <a:rPr lang="en-US" sz="1600" dirty="0"/>
              <a:t>Athletics </a:t>
            </a:r>
            <a:r>
              <a:rPr lang="en-US" sz="1600" dirty="0" smtClean="0"/>
              <a:t>used </a:t>
            </a:r>
            <a:r>
              <a:rPr lang="en-US" sz="1600" dirty="0"/>
              <a:t>statistical techniques to create a roster of cost effective </a:t>
            </a:r>
            <a:r>
              <a:rPr lang="en-US" sz="1600" dirty="0" smtClean="0"/>
              <a:t>players</a:t>
            </a:r>
          </a:p>
          <a:p>
            <a:pPr marL="285750" indent="-285750" algn="l">
              <a:buFont typeface="Wingdings" charset="2"/>
              <a:buChar char="ü"/>
            </a:pPr>
            <a:r>
              <a:rPr lang="en-US" sz="1600" dirty="0"/>
              <a:t>Swimming </a:t>
            </a:r>
            <a:r>
              <a:rPr lang="en-US" sz="1600" dirty="0" smtClean="0"/>
              <a:t>- a </a:t>
            </a:r>
            <a:r>
              <a:rPr lang="en-US" sz="1600" dirty="0"/>
              <a:t>device called </a:t>
            </a:r>
            <a:r>
              <a:rPr lang="en-US" sz="1600" dirty="0" err="1"/>
              <a:t>XMetrics</a:t>
            </a:r>
            <a:r>
              <a:rPr lang="en-US" sz="1600" dirty="0"/>
              <a:t> is used to track </a:t>
            </a:r>
            <a:r>
              <a:rPr lang="en-US" sz="1600" dirty="0" smtClean="0"/>
              <a:t>performance: </a:t>
            </a:r>
            <a:r>
              <a:rPr lang="en-US" sz="1600" dirty="0" smtClean="0"/>
              <a:t>heart </a:t>
            </a:r>
            <a:r>
              <a:rPr lang="en-US" sz="1600" dirty="0"/>
              <a:t>rate, number of strokes, number of laps</a:t>
            </a:r>
          </a:p>
          <a:p>
            <a:pPr marL="285750" indent="-285750" algn="l">
              <a:buFont typeface="Wingdings" charset="2"/>
              <a:buChar char="ü"/>
            </a:pPr>
            <a:r>
              <a:rPr lang="en-US" sz="1600" dirty="0"/>
              <a:t>Catapult </a:t>
            </a:r>
            <a:r>
              <a:rPr lang="en-US" sz="1600" dirty="0" smtClean="0"/>
              <a:t>- a </a:t>
            </a:r>
            <a:r>
              <a:rPr lang="en-US" sz="1600" dirty="0"/>
              <a:t>GPS system </a:t>
            </a:r>
            <a:r>
              <a:rPr lang="en-US" sz="1600" dirty="0" smtClean="0"/>
              <a:t>used </a:t>
            </a:r>
            <a:r>
              <a:rPr lang="en-US" sz="1600" dirty="0"/>
              <a:t>to monitor movement of players and make sure they are not overworked</a:t>
            </a:r>
          </a:p>
          <a:p>
            <a:pPr marL="285750" indent="-285750" algn="l">
              <a:buFont typeface="Wingdings" charset="2"/>
              <a:buChar char="ü"/>
            </a:pPr>
            <a:r>
              <a:rPr lang="en-US" sz="1600" dirty="0" err="1" smtClean="0"/>
              <a:t>OptimEye</a:t>
            </a:r>
            <a:r>
              <a:rPr lang="en-US" sz="1600" dirty="0" smtClean="0"/>
              <a:t> </a:t>
            </a:r>
            <a:r>
              <a:rPr lang="en-US" sz="1600" dirty="0"/>
              <a:t>S5 </a:t>
            </a:r>
            <a:r>
              <a:rPr lang="en-US" sz="1600" dirty="0" smtClean="0"/>
              <a:t>- used </a:t>
            </a:r>
            <a:r>
              <a:rPr lang="en-US" sz="1600" dirty="0"/>
              <a:t>to enhance performance and mitigate </a:t>
            </a:r>
            <a:r>
              <a:rPr lang="en-US" sz="1600" dirty="0" smtClean="0"/>
              <a:t>injury of players</a:t>
            </a:r>
          </a:p>
          <a:p>
            <a:pPr marL="285750" indent="-285750" algn="l">
              <a:buFont typeface="Wingdings" charset="2"/>
              <a:buChar char="ü"/>
            </a:pPr>
            <a:r>
              <a:rPr lang="en-US" sz="1600" dirty="0" smtClean="0"/>
              <a:t>Wireless </a:t>
            </a:r>
            <a:r>
              <a:rPr lang="en-US" sz="1600" dirty="0"/>
              <a:t>sensors are now being grafted into player’s shoulder pads so that the medical team can receive real-time </a:t>
            </a:r>
            <a:r>
              <a:rPr lang="en-US" sz="1600" dirty="0" smtClean="0"/>
              <a:t>data</a:t>
            </a:r>
          </a:p>
          <a:p>
            <a:pPr algn="l"/>
            <a:endParaRPr lang="en-US" sz="1200" dirty="0"/>
          </a:p>
        </p:txBody>
      </p:sp>
      <p:pic>
        <p:nvPicPr>
          <p:cNvPr id="5" name="Picture 2" descr="Image result for sport data analy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3478"/>
            <a:ext cx="2267744" cy="10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1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19622"/>
            <a:ext cx="8856984" cy="3528392"/>
          </a:xfrm>
        </p:spPr>
        <p:txBody>
          <a:bodyPr/>
          <a:lstStyle/>
          <a:p>
            <a:pPr algn="l"/>
            <a:r>
              <a:rPr lang="en-GB" sz="1500" dirty="0" smtClean="0"/>
              <a:t>Basketball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smtClean="0"/>
              <a:t>The NBA </a:t>
            </a:r>
            <a:r>
              <a:rPr lang="en-US" sz="1500" dirty="0"/>
              <a:t>move to install camera system in all the </a:t>
            </a:r>
            <a:r>
              <a:rPr lang="en-US" sz="1500" dirty="0" smtClean="0"/>
              <a:t>areas to capture </a:t>
            </a:r>
            <a:r>
              <a:rPr lang="en-US" sz="1500" dirty="0"/>
              <a:t>data about players and ball movement. </a:t>
            </a:r>
            <a:endParaRPr lang="en-GB" sz="15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/>
              <a:t>The </a:t>
            </a:r>
            <a:r>
              <a:rPr lang="en-GB" sz="1500" dirty="0" err="1"/>
              <a:t>Orlando</a:t>
            </a:r>
            <a:r>
              <a:rPr lang="en-GB" sz="1500" dirty="0"/>
              <a:t> Magic – Business analytics – Monitor Consumer Habits &amp; Movement </a:t>
            </a:r>
          </a:p>
          <a:p>
            <a:pPr algn="l"/>
            <a:r>
              <a:rPr lang="en-US" sz="1500" dirty="0" smtClean="0"/>
              <a:t>Football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/>
              <a:t>OPTA and </a:t>
            </a:r>
            <a:r>
              <a:rPr lang="en-US" sz="1500" dirty="0" err="1"/>
              <a:t>Prozone</a:t>
            </a:r>
            <a:r>
              <a:rPr lang="en-US" sz="1500" dirty="0"/>
              <a:t> provide data to teams in the </a:t>
            </a:r>
            <a:r>
              <a:rPr lang="en-US" sz="1500" dirty="0" smtClean="0"/>
              <a:t>Premier League teams</a:t>
            </a:r>
            <a:endParaRPr lang="en-US" sz="15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500" dirty="0" err="1" smtClean="0"/>
              <a:t>Prozone</a:t>
            </a:r>
            <a:r>
              <a:rPr lang="en-US" sz="1500" dirty="0" smtClean="0"/>
              <a:t> </a:t>
            </a:r>
            <a:r>
              <a:rPr lang="en-US" sz="1500" dirty="0"/>
              <a:t>partnered with </a:t>
            </a:r>
            <a:r>
              <a:rPr lang="en-US" sz="1500" dirty="0" smtClean="0"/>
              <a:t>Arsenal - installed </a:t>
            </a:r>
            <a:r>
              <a:rPr lang="en-US" sz="1500" dirty="0"/>
              <a:t>cameras at the Emirates stadium </a:t>
            </a:r>
            <a:r>
              <a:rPr lang="en-US" sz="1500" dirty="0" smtClean="0">
                <a:sym typeface="Wingdings"/>
              </a:rPr>
              <a:t> bespoke analysis</a:t>
            </a:r>
            <a:endParaRPr lang="en-US" sz="15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/>
              <a:t>In </a:t>
            </a:r>
            <a:r>
              <a:rPr lang="en-GB" sz="1500" dirty="0"/>
              <a:t>2014, the German National Team used </a:t>
            </a:r>
            <a:r>
              <a:rPr lang="en-GB" sz="1500" dirty="0" smtClean="0"/>
              <a:t>“</a:t>
            </a:r>
            <a:r>
              <a:rPr lang="en-GB" sz="1500" dirty="0"/>
              <a:t>Match Insight</a:t>
            </a:r>
            <a:r>
              <a:rPr lang="en-GB" sz="1500" dirty="0" smtClean="0"/>
              <a:t>” </a:t>
            </a:r>
            <a:r>
              <a:rPr lang="en-GB" sz="1500" dirty="0" smtClean="0"/>
              <a:t>developed </a:t>
            </a:r>
            <a:r>
              <a:rPr lang="en-GB" sz="1500" dirty="0" smtClean="0"/>
              <a:t>by SAP to</a:t>
            </a:r>
            <a:r>
              <a:rPr lang="en-GB" sz="1500" dirty="0"/>
              <a:t> </a:t>
            </a:r>
            <a:r>
              <a:rPr lang="en-GB" sz="1500" dirty="0" smtClean="0"/>
              <a:t>identify strengths </a:t>
            </a:r>
            <a:r>
              <a:rPr lang="en-GB" sz="1500" dirty="0"/>
              <a:t>and weaknesses of opposing teams ahead of the </a:t>
            </a:r>
            <a:r>
              <a:rPr lang="en-GB" sz="1500" dirty="0" smtClean="0"/>
              <a:t>competition</a:t>
            </a:r>
          </a:p>
          <a:p>
            <a:pPr algn="l"/>
            <a:r>
              <a:rPr lang="en-GB" sz="1500" dirty="0" smtClean="0"/>
              <a:t>Hockey</a:t>
            </a:r>
            <a:endParaRPr lang="en-GB" sz="15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/>
              <a:t>NHL </a:t>
            </a:r>
            <a:r>
              <a:rPr lang="en-GB" sz="1500" dirty="0" smtClean="0"/>
              <a:t>teams use Catapult </a:t>
            </a:r>
            <a:endParaRPr lang="en-GB" sz="15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500" dirty="0" smtClean="0"/>
              <a:t>Tampa </a:t>
            </a:r>
            <a:r>
              <a:rPr lang="en-GB" sz="1500" dirty="0"/>
              <a:t>Bay Lighting - Business analytics  Off-Pitch – Dynamic Ticket Pricing 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GB" sz="1500" dirty="0" smtClean="0"/>
          </a:p>
        </p:txBody>
      </p:sp>
      <p:pic>
        <p:nvPicPr>
          <p:cNvPr id="2050" name="Picture 2" descr="Image result for sport data analy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478"/>
            <a:ext cx="230881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7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dirty="0"/>
              <a:t>Importance of this Study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91630"/>
            <a:ext cx="8856984" cy="3024336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smtClean="0"/>
              <a:t>Despite these examples, </a:t>
            </a:r>
            <a:r>
              <a:rPr lang="en-GB" sz="1600" u="sng" dirty="0" smtClean="0"/>
              <a:t>there </a:t>
            </a:r>
            <a:r>
              <a:rPr lang="en-GB" sz="1600" u="sng" dirty="0"/>
              <a:t>hasn’t been a lot of research </a:t>
            </a:r>
            <a:r>
              <a:rPr lang="en-GB" sz="1600" u="sng" dirty="0" smtClean="0"/>
              <a:t>done and </a:t>
            </a:r>
            <a:r>
              <a:rPr lang="en-GB" sz="1600" u="sng" dirty="0" smtClean="0"/>
              <a:t>published </a:t>
            </a:r>
            <a:r>
              <a:rPr lang="en-GB" sz="1600" dirty="0" smtClean="0"/>
              <a:t>in </a:t>
            </a:r>
            <a:r>
              <a:rPr lang="en-GB" sz="1600" dirty="0"/>
              <a:t>this area </a:t>
            </a:r>
            <a:endParaRPr lang="en-GB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err="1"/>
              <a:t>Caya</a:t>
            </a:r>
            <a:r>
              <a:rPr lang="en-US" sz="1600" dirty="0"/>
              <a:t> &amp; Bourdon (</a:t>
            </a:r>
            <a:r>
              <a:rPr lang="en-US" sz="1600" dirty="0" smtClean="0"/>
              <a:t>2016) </a:t>
            </a:r>
            <a:r>
              <a:rPr lang="en-US" sz="1600" dirty="0"/>
              <a:t>stressed a </a:t>
            </a:r>
            <a:r>
              <a:rPr lang="en-US" sz="1600" u="sng" dirty="0"/>
              <a:t>need for future research</a:t>
            </a:r>
            <a:r>
              <a:rPr lang="en-US" sz="1600" dirty="0"/>
              <a:t> in terms of studying the entire process of value creation in sports </a:t>
            </a:r>
            <a:r>
              <a:rPr lang="en-US" sz="1600" dirty="0" smtClean="0"/>
              <a:t>context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It has been suggested that </a:t>
            </a:r>
            <a:r>
              <a:rPr lang="en-US" sz="1600" u="sng" dirty="0" smtClean="0"/>
              <a:t>there is lot of doubt in </a:t>
            </a:r>
            <a:r>
              <a:rPr lang="en-US" sz="1600" u="sng" dirty="0"/>
              <a:t>the world of sports about the real value of business intelligence and analytics </a:t>
            </a:r>
            <a:r>
              <a:rPr lang="en-US" sz="1600" u="sng" dirty="0" smtClean="0"/>
              <a:t>tools </a:t>
            </a:r>
            <a:r>
              <a:rPr lang="en-US" sz="1600" dirty="0" smtClean="0"/>
              <a:t>(</a:t>
            </a:r>
            <a:r>
              <a:rPr lang="en-US" sz="1600" dirty="0" err="1" smtClean="0"/>
              <a:t>Maxcy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 smtClean="0"/>
              <a:t>Drayer</a:t>
            </a:r>
            <a:r>
              <a:rPr lang="en-US" sz="1600" dirty="0" smtClean="0"/>
              <a:t>, 2014</a:t>
            </a:r>
            <a:r>
              <a:rPr lang="en-US" sz="1600" dirty="0"/>
              <a:t>). </a:t>
            </a:r>
            <a:endParaRPr lang="en-US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The sport analytics </a:t>
            </a:r>
            <a:r>
              <a:rPr lang="en-US" sz="1600" dirty="0" err="1" smtClean="0"/>
              <a:t>utilisation</a:t>
            </a:r>
            <a:r>
              <a:rPr lang="en-US" sz="1600" dirty="0"/>
              <a:t> </a:t>
            </a:r>
            <a:r>
              <a:rPr lang="en-US" sz="1600" dirty="0" smtClean="0"/>
              <a:t>level and practice is </a:t>
            </a:r>
            <a:r>
              <a:rPr lang="en-US" sz="1600" u="sng" dirty="0" smtClean="0"/>
              <a:t>relatively neglected in the academic </a:t>
            </a:r>
            <a:r>
              <a:rPr lang="en-US" sz="1600" dirty="0" smtClean="0"/>
              <a:t>literature (</a:t>
            </a:r>
            <a:r>
              <a:rPr lang="en-US" sz="1600" dirty="0" err="1" smtClean="0"/>
              <a:t>Mondello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/>
              <a:t>Kamke</a:t>
            </a:r>
            <a:r>
              <a:rPr lang="en-US" sz="1600" dirty="0"/>
              <a:t>, </a:t>
            </a:r>
            <a:r>
              <a:rPr lang="en-US" sz="1600" dirty="0" smtClean="0"/>
              <a:t>2014</a:t>
            </a:r>
            <a:r>
              <a:rPr lang="en-US" sz="1600" dirty="0"/>
              <a:t>). </a:t>
            </a:r>
            <a:endParaRPr lang="en-US" sz="1600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en-US" sz="1600" dirty="0"/>
          </a:p>
          <a:p>
            <a:pPr algn="l"/>
            <a:r>
              <a:rPr lang="en-GB" sz="1600" dirty="0" smtClean="0">
                <a:sym typeface="Wingdings" pitchFamily="2" charset="2"/>
              </a:rPr>
              <a:t> This structured literature review will test and address these statements and will contribute </a:t>
            </a:r>
            <a:r>
              <a:rPr lang="en-GB" sz="1600" dirty="0" smtClean="0"/>
              <a:t>to the existing </a:t>
            </a:r>
            <a:r>
              <a:rPr lang="en-GB" sz="1600" dirty="0"/>
              <a:t>academic literature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3852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 smtClean="0"/>
              <a:t>Methodology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07654"/>
            <a:ext cx="8424936" cy="2880320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700" dirty="0"/>
              <a:t>A structured literature review using keyword search on “sport analytics”, “data analytics”, “big data” and “sports management” was performed </a:t>
            </a:r>
            <a:r>
              <a:rPr lang="en-US" sz="1700" dirty="0"/>
              <a:t>from February through April </a:t>
            </a:r>
            <a:r>
              <a:rPr lang="en-US" sz="1700" dirty="0" smtClean="0"/>
              <a:t>2017.</a:t>
            </a:r>
            <a:endParaRPr lang="en-GB" sz="17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700" dirty="0" smtClean="0"/>
              <a:t>First academic </a:t>
            </a:r>
            <a:r>
              <a:rPr lang="en-GB" sz="1700" dirty="0" smtClean="0"/>
              <a:t>articles then </a:t>
            </a:r>
            <a:r>
              <a:rPr lang="en-GB" sz="1700" dirty="0" smtClean="0"/>
              <a:t>extended to some of the grey literature.</a:t>
            </a:r>
            <a:endParaRPr lang="en-GB" sz="17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700" dirty="0" smtClean="0"/>
              <a:t>In total 70 </a:t>
            </a:r>
            <a:r>
              <a:rPr lang="en-US" sz="1700" dirty="0"/>
              <a:t>papers </a:t>
            </a:r>
            <a:r>
              <a:rPr lang="en-US" sz="1700" dirty="0" smtClean="0"/>
              <a:t>were accumulated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700" dirty="0" smtClean="0"/>
              <a:t>After a </a:t>
            </a:r>
            <a:r>
              <a:rPr lang="en-US" sz="1700" dirty="0"/>
              <a:t>further </a:t>
            </a:r>
            <a:r>
              <a:rPr lang="en-US" sz="1700" dirty="0" smtClean="0"/>
              <a:t>screening process 50 papers were retain for the analysis.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700" dirty="0"/>
              <a:t>24 academic </a:t>
            </a:r>
            <a:r>
              <a:rPr lang="en-US" sz="1700" dirty="0" smtClean="0"/>
              <a:t>papers and </a:t>
            </a:r>
            <a:r>
              <a:rPr lang="en-US" sz="1700" dirty="0" smtClean="0"/>
              <a:t>publications </a:t>
            </a:r>
            <a:r>
              <a:rPr lang="en-US" sz="1700" dirty="0"/>
              <a:t>and </a:t>
            </a:r>
            <a:r>
              <a:rPr lang="en-US" sz="1700" dirty="0" smtClean="0"/>
              <a:t>26 </a:t>
            </a:r>
            <a:r>
              <a:rPr lang="en-US" sz="1700" dirty="0" smtClean="0"/>
              <a:t>practitioners/consulting papers. </a:t>
            </a:r>
            <a:endParaRPr lang="en-GB" sz="17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700" dirty="0" smtClean="0"/>
              <a:t>Variables: source, authors, year, title, location, sport, methods, sampling, key findings, conclusion, future direction, </a:t>
            </a:r>
            <a:r>
              <a:rPr lang="en-GB" sz="1700" dirty="0" smtClean="0"/>
              <a:t>citation index. </a:t>
            </a: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76135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 smtClean="0"/>
              <a:t>Methodology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403648" y="1404726"/>
            <a:ext cx="6074592" cy="35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4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27934"/>
            <a:ext cx="4067944" cy="915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9492"/>
            <a:ext cx="7772400" cy="864096"/>
          </a:xfrm>
        </p:spPr>
        <p:txBody>
          <a:bodyPr/>
          <a:lstStyle/>
          <a:p>
            <a:r>
              <a:rPr lang="en-US" sz="3200" dirty="0" smtClean="0"/>
              <a:t>Publications evolution 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9592" y="1475437"/>
            <a:ext cx="7378209" cy="36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8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ms 3025">
  <a:themeElements>
    <a:clrScheme name="Blank pms 302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ms 3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ms 30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ms 30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ms 30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ms 30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ms 30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ms 30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ms 30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ms 30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ms 30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ms 30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ms 30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ms 30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university template 09</Template>
  <TotalTime>2886</TotalTime>
  <Words>1205</Words>
  <Application>Microsoft Macintosh PowerPoint</Application>
  <PresentationFormat>On-screen Show (16:9)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pms 3025</vt:lpstr>
      <vt:lpstr>Sport Analytics Utilization in The Sport Industry:  A Structured Literature Review</vt:lpstr>
      <vt:lpstr>Introduction / Background</vt:lpstr>
      <vt:lpstr>Sport Analytics</vt:lpstr>
      <vt:lpstr>Sport Analytics and Technology,  some utilizations</vt:lpstr>
      <vt:lpstr>Some Examples</vt:lpstr>
      <vt:lpstr>Importance of this Study</vt:lpstr>
      <vt:lpstr>Methodology</vt:lpstr>
      <vt:lpstr>Methodology</vt:lpstr>
      <vt:lpstr>Publications evolution </vt:lpstr>
      <vt:lpstr>Academic  V ‘Grey’ literature</vt:lpstr>
      <vt:lpstr>Geographic Location </vt:lpstr>
      <vt:lpstr>Popularity Score</vt:lpstr>
      <vt:lpstr>Predominant methodology used in the academic publications (N=24)</vt:lpstr>
      <vt:lpstr>Focus of Papers</vt:lpstr>
      <vt:lpstr>Area of interest</vt:lpstr>
      <vt:lpstr>Discussion</vt:lpstr>
      <vt:lpstr>Studies that measured impact of analytics are off-pitch based!</vt:lpstr>
      <vt:lpstr>Conclusion &amp; Future Research</vt:lpstr>
      <vt:lpstr>References</vt:lpstr>
      <vt:lpstr>Thank you   Any Questions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to Business presentation</dc:title>
  <dc:creator>Hannah-Jo Robinson (sbushr)</dc:creator>
  <cp:lastModifiedBy>Ben Dehe</cp:lastModifiedBy>
  <cp:revision>115</cp:revision>
  <dcterms:created xsi:type="dcterms:W3CDTF">2009-10-12T08:19:37Z</dcterms:created>
  <dcterms:modified xsi:type="dcterms:W3CDTF">2017-05-07T16:36:55Z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Business to Business presentation</vt:lpwstr>
  </property>
  <property fmtid="{D5CDD505-2E9C-101B-9397-08002B2CF9AE}" pid="3" name="SlideDescription">
    <vt:lpwstr/>
  </property>
</Properties>
</file>