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914" r:id="rId5"/>
    <p:sldMasterId id="2147483656" r:id="rId6"/>
    <p:sldMasterId id="2147483659" r:id="rId7"/>
    <p:sldMasterId id="2147483660" r:id="rId8"/>
    <p:sldMasterId id="2147483661" r:id="rId9"/>
    <p:sldMasterId id="2147483662" r:id="rId10"/>
    <p:sldMasterId id="2147483663" r:id="rId11"/>
    <p:sldMasterId id="2147483664" r:id="rId12"/>
    <p:sldMasterId id="2147483806" r:id="rId13"/>
    <p:sldMasterId id="2147483830" r:id="rId14"/>
    <p:sldMasterId id="2147483842" r:id="rId15"/>
    <p:sldMasterId id="2147483854" r:id="rId16"/>
    <p:sldMasterId id="2147483866" r:id="rId17"/>
    <p:sldMasterId id="2147483878" r:id="rId18"/>
    <p:sldMasterId id="2147483890" r:id="rId19"/>
  </p:sldMasterIdLst>
  <p:notesMasterIdLst>
    <p:notesMasterId r:id="rId37"/>
  </p:notesMasterIdLst>
  <p:handoutMasterIdLst>
    <p:handoutMasterId r:id="rId38"/>
  </p:handoutMasterIdLst>
  <p:sldIdLst>
    <p:sldId id="271" r:id="rId20"/>
    <p:sldId id="256" r:id="rId21"/>
    <p:sldId id="258" r:id="rId22"/>
    <p:sldId id="259" r:id="rId23"/>
    <p:sldId id="260" r:id="rId24"/>
    <p:sldId id="261" r:id="rId25"/>
    <p:sldId id="262" r:id="rId26"/>
    <p:sldId id="263" r:id="rId27"/>
    <p:sldId id="264" r:id="rId28"/>
    <p:sldId id="270" r:id="rId29"/>
    <p:sldId id="265" r:id="rId30"/>
    <p:sldId id="266" r:id="rId31"/>
    <p:sldId id="267" r:id="rId32"/>
    <p:sldId id="269" r:id="rId33"/>
    <p:sldId id="268" r:id="rId34"/>
    <p:sldId id="272" r:id="rId35"/>
    <p:sldId id="273" r:id="rId36"/>
  </p:sldIdLst>
  <p:sldSz cx="9144000" cy="6858000" type="screen4x3"/>
  <p:notesSz cx="6797675"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D31"/>
    <a:srgbClr val="E7E7E7"/>
    <a:srgbClr val="8DC449"/>
    <a:srgbClr val="625454"/>
    <a:srgbClr val="003772"/>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105" autoAdjust="0"/>
  </p:normalViewPr>
  <p:slideViewPr>
    <p:cSldViewPr>
      <p:cViewPr varScale="1">
        <p:scale>
          <a:sx n="71" d="100"/>
          <a:sy n="71" d="100"/>
        </p:scale>
        <p:origin x="27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15/03/2017</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9157" name="Rectangle 5"/>
          <p:cNvSpPr>
            <a:spLocks noGrp="1" noChangeArrowheads="1"/>
          </p:cNvSpPr>
          <p:nvPr>
            <p:ph type="body" sz="quarter" idx="3"/>
          </p:nvPr>
        </p:nvSpPr>
        <p:spPr bwMode="auto">
          <a:xfrm>
            <a:off x="679606" y="4714876"/>
            <a:ext cx="5438464"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part of presentation-just to remind me what I need to bring/have on screen!</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99041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Completed</a:t>
            </a:r>
            <a:r>
              <a:rPr lang="en-GB" baseline="0" dirty="0" smtClean="0"/>
              <a:t> during a group tutorial</a:t>
            </a:r>
          </a:p>
          <a:p>
            <a:endParaRPr lang="en-GB" baseline="0" dirty="0" smtClean="0"/>
          </a:p>
          <a:p>
            <a:r>
              <a:rPr lang="en-GB" baseline="0" dirty="0" smtClean="0"/>
              <a:t>Reported on in Teaching and Learning Institute blog/hopefully conference in September</a:t>
            </a:r>
          </a:p>
          <a:p>
            <a:endParaRPr lang="en-GB" baseline="0"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a:p>
        </p:txBody>
      </p:sp>
    </p:spTree>
    <p:extLst>
      <p:ext uri="{BB962C8B-B14F-4D97-AF65-F5344CB8AC3E}">
        <p14:creationId xmlns:p14="http://schemas.microsoft.com/office/powerpoint/2010/main" val="169241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Dollah</a:t>
            </a:r>
            <a:r>
              <a:rPr lang="en-GB" dirty="0" smtClean="0"/>
              <a:t> </a:t>
            </a:r>
            <a:r>
              <a:rPr lang="en-GB" dirty="0" err="1" smtClean="0"/>
              <a:t>dollah</a:t>
            </a:r>
            <a:r>
              <a:rPr lang="en-GB" dirty="0" smtClean="0"/>
              <a:t> bill </a:t>
            </a:r>
            <a:r>
              <a:rPr lang="en-GB" dirty="0" err="1" smtClean="0"/>
              <a:t>yo</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11</a:t>
            </a:fld>
            <a:endParaRPr lang="en-GB"/>
          </a:p>
        </p:txBody>
      </p:sp>
    </p:spTree>
    <p:extLst>
      <p:ext uri="{BB962C8B-B14F-4D97-AF65-F5344CB8AC3E}">
        <p14:creationId xmlns:p14="http://schemas.microsoft.com/office/powerpoint/2010/main" val="302596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Leave a paper trail that is understandable and thorough,– shared drives ( you don’t need to give editing right as if you don’t want to! And can make private), open reflective diaries </a:t>
            </a:r>
          </a:p>
          <a:p>
            <a:r>
              <a:rPr lang="en-GB" dirty="0" smtClean="0"/>
              <a:t>Use each other to test stuff on!</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a:p>
        </p:txBody>
      </p:sp>
    </p:spTree>
    <p:extLst>
      <p:ext uri="{BB962C8B-B14F-4D97-AF65-F5344CB8AC3E}">
        <p14:creationId xmlns:p14="http://schemas.microsoft.com/office/powerpoint/2010/main" val="187364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Communication and regular meeting</a:t>
            </a:r>
          </a:p>
          <a:p>
            <a:r>
              <a:rPr lang="en-GB" dirty="0" smtClean="0"/>
              <a:t>Take the time away together</a:t>
            </a:r>
          </a:p>
          <a:p>
            <a:r>
              <a:rPr lang="en-GB" dirty="0" smtClean="0"/>
              <a:t>Share a clear strategy and have end goals-but also personal projects-as you come from different places and will have different priorities</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13</a:t>
            </a:fld>
            <a:endParaRPr lang="en-GB"/>
          </a:p>
        </p:txBody>
      </p:sp>
    </p:spTree>
    <p:extLst>
      <p:ext uri="{BB962C8B-B14F-4D97-AF65-F5344CB8AC3E}">
        <p14:creationId xmlns:p14="http://schemas.microsoft.com/office/powerpoint/2010/main" val="334862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come from different places and will have different priorities</a:t>
            </a:r>
          </a:p>
          <a:p>
            <a:endParaRPr lang="en-GB" dirty="0" smtClean="0"/>
          </a:p>
          <a:p>
            <a:r>
              <a:rPr lang="en-GB" dirty="0" smtClean="0"/>
              <a:t>You also have very different skill sets but also will have stuff you want to do</a:t>
            </a:r>
            <a:r>
              <a:rPr lang="en-GB" baseline="0" dirty="0" smtClean="0"/>
              <a:t> extra</a:t>
            </a:r>
          </a:p>
          <a:p>
            <a:r>
              <a:rPr lang="en-GB" baseline="0" dirty="0" smtClean="0"/>
              <a:t>Collaborative working is a great way of trying out or developing new skills-as you have what is hopefully a “safer” place to try them out. </a:t>
            </a:r>
          </a:p>
          <a:p>
            <a:endParaRPr lang="en-GB" baseline="0" dirty="0" smtClean="0"/>
          </a:p>
          <a:p>
            <a:r>
              <a:rPr lang="en-GB" baseline="0" dirty="0" smtClean="0"/>
              <a:t>So for example I knew I wanted to create educational videos using different platforms so I managed to do that on this project. I knew I wanted to do classroom based research, so I managed to do that too. </a:t>
            </a:r>
          </a:p>
          <a:p>
            <a:endParaRPr lang="en-GB" baseline="0" dirty="0" smtClean="0"/>
          </a:p>
          <a:p>
            <a:r>
              <a:rPr lang="en-GB" baseline="0" dirty="0" smtClean="0"/>
              <a:t>Now my big thing will be writing up this research into a bid to include the resource on the curriculum and to show my findings in a way that makes sense to the Higher Ups.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14</a:t>
            </a:fld>
            <a:endParaRPr lang="en-GB"/>
          </a:p>
        </p:txBody>
      </p:sp>
    </p:spTree>
    <p:extLst>
      <p:ext uri="{BB962C8B-B14F-4D97-AF65-F5344CB8AC3E}">
        <p14:creationId xmlns:p14="http://schemas.microsoft.com/office/powerpoint/2010/main" val="2363668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 for the unexpected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15</a:t>
            </a:fld>
            <a:endParaRPr lang="en-GB"/>
          </a:p>
        </p:txBody>
      </p:sp>
    </p:spTree>
    <p:extLst>
      <p:ext uri="{BB962C8B-B14F-4D97-AF65-F5344CB8AC3E}">
        <p14:creationId xmlns:p14="http://schemas.microsoft.com/office/powerpoint/2010/main" val="2307400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subject specific examples and real world research the students find themselves to prompt discussion-not just tired examples you rely on </a:t>
            </a:r>
          </a:p>
          <a:p>
            <a:r>
              <a:rPr lang="en-GB" dirty="0" smtClean="0"/>
              <a:t>How do your academics search? If it is working for them, can they demonstrate this to students?</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16</a:t>
            </a:fld>
            <a:endParaRPr lang="en-GB"/>
          </a:p>
        </p:txBody>
      </p:sp>
    </p:spTree>
    <p:extLst>
      <p:ext uri="{BB962C8B-B14F-4D97-AF65-F5344CB8AC3E}">
        <p14:creationId xmlns:p14="http://schemas.microsoft.com/office/powerpoint/2010/main" val="872519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Timetable in sessions for critical reading and provide support for students during this-don’t presume students will have time outside of lectures in a quiet place to do the reading. Students living at home sharing timetables with parents will often be given caring responsibilities or be expected to work when not timetabled to be at University, the “three hours study to every hour in class” expected ratio must be recognised as a privileged notion. </a:t>
            </a:r>
          </a:p>
          <a:p>
            <a:r>
              <a:rPr lang="en-GB" dirty="0" smtClean="0"/>
              <a:t>Online activities provided must be promoted by tutors and be embedded into modules-students do not have time/inclination to do extra curricula stuff. </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Any activities you create that are not embedded in modules  AND TIMETABLED are </a:t>
            </a:r>
            <a:r>
              <a:rPr lang="en-GB" sz="1200" dirty="0" err="1" smtClean="0"/>
              <a:t>Othering</a:t>
            </a:r>
            <a:r>
              <a:rPr lang="en-GB" sz="1200" dirty="0" smtClean="0"/>
              <a:t> and discriminatory – you being flexible doesn’t account for the fact that students aren’t. You need to be in the classroom</a:t>
            </a:r>
            <a:r>
              <a:rPr lang="en-GB" sz="1200" baseline="0" dirty="0" smtClean="0"/>
              <a:t> or you don’t exist in the lives of these students AND THAT IS NOT THEIR FAULT.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aseline="0" dirty="0" smtClean="0"/>
              <a:t>How can you be in the classroom? This is a discussion that needs to be had. You need to be making content that fits in with the student’s needs and practicalities.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17</a:t>
            </a:fld>
            <a:endParaRPr lang="en-GB"/>
          </a:p>
        </p:txBody>
      </p:sp>
    </p:spTree>
    <p:extLst>
      <p:ext uri="{BB962C8B-B14F-4D97-AF65-F5344CB8AC3E}">
        <p14:creationId xmlns:p14="http://schemas.microsoft.com/office/powerpoint/2010/main" val="410345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a:p>
        </p:txBody>
      </p:sp>
    </p:spTree>
    <p:extLst>
      <p:ext uri="{BB962C8B-B14F-4D97-AF65-F5344CB8AC3E}">
        <p14:creationId xmlns:p14="http://schemas.microsoft.com/office/powerpoint/2010/main" val="391256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Academic Skills Tutors are embedded into the Schools, each school has at least one AST which are part of the School team rather than part of a central skills unit </a:t>
            </a:r>
          </a:p>
          <a:p>
            <a:pPr marL="0" indent="0">
              <a:buNone/>
            </a:pPr>
            <a:r>
              <a:rPr lang="en-GB" dirty="0" smtClean="0"/>
              <a:t>With each School is a Teaching and Learning Team, which AST are part of. These teams are responsible for overview of School curricula. Gives an holistic view of School practice-this varies depending on the School. </a:t>
            </a:r>
          </a:p>
          <a:p>
            <a:r>
              <a:rPr lang="en-GB" dirty="0" smtClean="0"/>
              <a:t>The librarians are different, we are centred in the library, with each having responsibility for a different subject/School. Some librarians are split across two Schools, some School have more than one librarian</a:t>
            </a:r>
          </a:p>
          <a:p>
            <a:r>
              <a:rPr lang="en-GB" dirty="0" smtClean="0"/>
              <a:t>I am the SL for the School of Education and Professional Development. </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a:p>
        </p:txBody>
      </p:sp>
    </p:spTree>
    <p:extLst>
      <p:ext uri="{BB962C8B-B14F-4D97-AF65-F5344CB8AC3E}">
        <p14:creationId xmlns:p14="http://schemas.microsoft.com/office/powerpoint/2010/main" val="159574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“perceived difficulties some undergraduate students have in reading and thinking critically, and to explaining their thinking clearly in their writing (</a:t>
            </a:r>
            <a:r>
              <a:rPr lang="en-GB" dirty="0" err="1" smtClean="0"/>
              <a:t>Itua</a:t>
            </a:r>
            <a:r>
              <a:rPr lang="en-GB" dirty="0" smtClean="0"/>
              <a:t> et.al., 2014).”</a:t>
            </a:r>
          </a:p>
          <a:p>
            <a:r>
              <a:rPr lang="en-GB" dirty="0" smtClean="0"/>
              <a:t>Our students often have vocational (BTEC) backgrounds with little experience of using academic sources, finding sources for themselves, or reading critically/dealing with large quantities of text</a:t>
            </a:r>
          </a:p>
          <a:p>
            <a:r>
              <a:rPr lang="en-GB" dirty="0" smtClean="0"/>
              <a:t>Students are time poor. Often having caring responsibilities or have to work. A lot of our students live at home and commute to University from local (or not so local) towns. Many first-generation students. This informs their view of what studying is and expectations in regards to reading and writing. </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a:p>
        </p:txBody>
      </p:sp>
    </p:spTree>
    <p:extLst>
      <p:ext uri="{BB962C8B-B14F-4D97-AF65-F5344CB8AC3E}">
        <p14:creationId xmlns:p14="http://schemas.microsoft.com/office/powerpoint/2010/main" val="1971306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Why do searching (library </a:t>
            </a:r>
            <a:r>
              <a:rPr lang="en-GB" dirty="0" err="1" smtClean="0"/>
              <a:t>skillz</a:t>
            </a:r>
            <a:r>
              <a:rPr lang="en-GB" dirty="0" smtClean="0"/>
              <a:t>)? Because this forms part of a wider skills set-also (purely</a:t>
            </a:r>
            <a:r>
              <a:rPr lang="en-GB" baseline="0" dirty="0" smtClean="0"/>
              <a:t> </a:t>
            </a:r>
            <a:r>
              <a:rPr lang="en-GB" baseline="0" dirty="0" err="1" smtClean="0"/>
              <a:t>annecdotally</a:t>
            </a:r>
            <a:r>
              <a:rPr lang="en-GB" baseline="0" dirty="0" smtClean="0"/>
              <a:t>) </a:t>
            </a:r>
            <a:r>
              <a:rPr lang="en-GB" dirty="0" smtClean="0"/>
              <a:t>students don’t understand difference between source types and academic conventions regarding what and how much to read.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“How long should my</a:t>
            </a:r>
            <a:r>
              <a:rPr lang="en-GB" baseline="0" dirty="0" smtClean="0"/>
              <a:t> reference list be?”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Don’t know what a peer reviewed journal is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Don’t know why academics want them to use peer reviewed journal articles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a:p>
        </p:txBody>
      </p:sp>
    </p:spTree>
    <p:extLst>
      <p:ext uri="{BB962C8B-B14F-4D97-AF65-F5344CB8AC3E}">
        <p14:creationId xmlns:p14="http://schemas.microsoft.com/office/powerpoint/2010/main" val="396520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Jane interviewed academic tutors to find where significant gaps were most apparent/where interventions could be embedded into curriculum </a:t>
            </a:r>
          </a:p>
          <a:p>
            <a:r>
              <a:rPr lang="en-GB" dirty="0" smtClean="0"/>
              <a:t>Issues become apparent in the final year so interventions would be placed in the second year. </a:t>
            </a:r>
          </a:p>
          <a:p>
            <a:r>
              <a:rPr lang="en-GB" dirty="0" smtClean="0"/>
              <a:t>Research Methods and Major Study-all students do this in third year</a:t>
            </a:r>
          </a:p>
          <a:p>
            <a:r>
              <a:rPr lang="en-GB" dirty="0" smtClean="0"/>
              <a:t>Resource pilots target Second Years, before they start these modules.</a:t>
            </a:r>
          </a:p>
          <a:p>
            <a:r>
              <a:rPr lang="en-GB" dirty="0" smtClean="0"/>
              <a:t>Childhood Studies BA cohort chosen as pilot group-already positive relationship with tutors and course reps.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6</a:t>
            </a:fld>
            <a:endParaRPr lang="en-GB"/>
          </a:p>
        </p:txBody>
      </p:sp>
    </p:spTree>
    <p:extLst>
      <p:ext uri="{BB962C8B-B14F-4D97-AF65-F5344CB8AC3E}">
        <p14:creationId xmlns:p14="http://schemas.microsoft.com/office/powerpoint/2010/main" val="287349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Escape Rooms training day – informed critical writing resource-theme running throughout, puzzles, </a:t>
            </a:r>
          </a:p>
          <a:p>
            <a:r>
              <a:rPr lang="en-GB" dirty="0" smtClean="0"/>
              <a:t>Video sharing platforms – YouTube, </a:t>
            </a:r>
            <a:r>
              <a:rPr lang="en-GB" dirty="0" err="1" smtClean="0"/>
              <a:t>videoscribe</a:t>
            </a:r>
            <a:endParaRPr lang="en-GB" dirty="0" smtClean="0"/>
          </a:p>
          <a:p>
            <a:r>
              <a:rPr lang="en-GB" dirty="0" smtClean="0"/>
              <a:t>Online learning tools –</a:t>
            </a:r>
            <a:r>
              <a:rPr lang="en-GB" dirty="0" err="1" smtClean="0"/>
              <a:t>Kahoot</a:t>
            </a:r>
            <a:r>
              <a:rPr lang="en-GB" dirty="0" smtClean="0"/>
              <a:t>, </a:t>
            </a:r>
            <a:r>
              <a:rPr lang="en-GB" dirty="0" err="1" smtClean="0"/>
              <a:t>Mentimeter</a:t>
            </a:r>
            <a:r>
              <a:rPr lang="en-GB" dirty="0" smtClean="0"/>
              <a:t>, </a:t>
            </a:r>
            <a:r>
              <a:rPr lang="en-GB" dirty="0" err="1" smtClean="0"/>
              <a:t>Unilearn</a:t>
            </a:r>
            <a:r>
              <a:rPr lang="en-GB" dirty="0" smtClean="0"/>
              <a:t> quizzes-not always suitable!</a:t>
            </a:r>
          </a:p>
          <a:p>
            <a:r>
              <a:rPr lang="en-GB" dirty="0" err="1" smtClean="0"/>
              <a:t>Teachmeets</a:t>
            </a:r>
            <a:r>
              <a:rPr lang="en-GB" dirty="0" smtClean="0"/>
              <a:t> REALLY helpful for this!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a:p>
        </p:txBody>
      </p:sp>
    </p:spTree>
    <p:extLst>
      <p:ext uri="{BB962C8B-B14F-4D97-AF65-F5344CB8AC3E}">
        <p14:creationId xmlns:p14="http://schemas.microsoft.com/office/powerpoint/2010/main" val="308348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Critical Reading – Jane – Vygotsky texts – November 2016</a:t>
            </a:r>
          </a:p>
          <a:p>
            <a:pPr marL="0" indent="0">
              <a:buNone/>
            </a:pPr>
            <a:r>
              <a:rPr lang="en-GB" dirty="0" smtClean="0"/>
              <a:t>See hard copies of example</a:t>
            </a:r>
          </a:p>
          <a:p>
            <a:pPr marL="0" indent="0">
              <a:buNone/>
            </a:pPr>
            <a:r>
              <a:rPr lang="en-GB" dirty="0" smtClean="0"/>
              <a:t>Two sessions based on three texts – done in class by tutors/AST </a:t>
            </a:r>
          </a:p>
          <a:p>
            <a:pPr marL="0" indent="0">
              <a:buNone/>
            </a:pPr>
            <a:r>
              <a:rPr lang="en-GB" dirty="0" smtClean="0"/>
              <a:t>Piloted and now rolled out</a:t>
            </a:r>
          </a:p>
          <a:p>
            <a:r>
              <a:rPr lang="en-GB" dirty="0" smtClean="0"/>
              <a:t>Critical Writing – Beth and Jane – inspired by Escape Room</a:t>
            </a:r>
          </a:p>
          <a:p>
            <a:pPr marL="0" indent="0">
              <a:buNone/>
            </a:pPr>
            <a:r>
              <a:rPr lang="en-GB" dirty="0" smtClean="0"/>
              <a:t>See link to Google quiz – explain theme informed by subject content – going into module – testing phase</a:t>
            </a:r>
          </a:p>
          <a:p>
            <a:r>
              <a:rPr lang="en-GB" dirty="0" smtClean="0"/>
              <a:t>Critical reflective writing – in progress</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8</a:t>
            </a:fld>
            <a:endParaRPr lang="en-GB"/>
          </a:p>
        </p:txBody>
      </p:sp>
    </p:spTree>
    <p:extLst>
      <p:ext uri="{BB962C8B-B14F-4D97-AF65-F5344CB8AC3E}">
        <p14:creationId xmlns:p14="http://schemas.microsoft.com/office/powerpoint/2010/main" val="384556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Finding resources using keywords, synonyms and related terms and enable students to think about context of language use </a:t>
            </a:r>
          </a:p>
          <a:p>
            <a:r>
              <a:rPr lang="en-GB" dirty="0" smtClean="0"/>
              <a:t>Able to be run in class or online (flipped classroom?) so could concentrate on the “whys” rather than the “</a:t>
            </a:r>
            <a:r>
              <a:rPr lang="en-GB" dirty="0" err="1" smtClean="0"/>
              <a:t>hows</a:t>
            </a:r>
            <a:r>
              <a:rPr lang="en-GB" dirty="0" smtClean="0"/>
              <a:t>” during (limited) lesson time. </a:t>
            </a:r>
          </a:p>
          <a:p>
            <a:r>
              <a:rPr lang="en-GB" dirty="0" smtClean="0"/>
              <a:t>Must be relevant to what students are doing-subject specific </a:t>
            </a:r>
          </a:p>
          <a:p>
            <a:endParaRPr lang="en-GB" dirty="0" smtClean="0"/>
          </a:p>
          <a:p>
            <a:endParaRPr lang="en-GB" dirty="0" smtClean="0"/>
          </a:p>
          <a:p>
            <a:r>
              <a:rPr lang="en-GB" dirty="0" err="1" smtClean="0"/>
              <a:t>Nearpod</a:t>
            </a:r>
            <a:r>
              <a:rPr lang="en-GB" dirty="0" smtClean="0"/>
              <a:t> – allows you to have quizzes and interactivity for up to 30 for free…. For more for more money….you can do loads of other stuff</a:t>
            </a:r>
          </a:p>
          <a:p>
            <a:endParaRPr lang="en-GB" dirty="0" smtClean="0"/>
          </a:p>
          <a:p>
            <a:r>
              <a:rPr lang="en-GB" dirty="0" smtClean="0"/>
              <a:t>Integrated with videos made through </a:t>
            </a:r>
            <a:r>
              <a:rPr lang="en-GB" dirty="0" err="1" smtClean="0"/>
              <a:t>VideoScribe</a:t>
            </a:r>
            <a:r>
              <a:rPr lang="en-GB" dirty="0" smtClean="0"/>
              <a:t> and Adobe Spark</a:t>
            </a:r>
            <a:r>
              <a:rPr lang="en-GB" baseline="0" dirty="0" smtClean="0"/>
              <a:t> Vid</a:t>
            </a:r>
            <a:endParaRPr lang="en-GB"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10174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6"/>
            <a:ext cx="7772400" cy="900113"/>
          </a:xfrm>
        </p:spPr>
        <p:txBody>
          <a:bodyPr/>
          <a:lstStyle>
            <a:lvl1pPr algn="l">
              <a:defRPr sz="2325">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200"/>
            </a:lvl1pPr>
          </a:lstStyle>
          <a:p>
            <a:pPr lvl="0"/>
            <a:r>
              <a:rPr lang="en-US" noProof="0" smtClean="0"/>
              <a:t>Click to edit Master subtitle style</a:t>
            </a:r>
            <a:endParaRPr lang="en-GB"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6"/>
            <a:ext cx="7772400" cy="900113"/>
          </a:xfrm>
        </p:spPr>
        <p:txBody>
          <a:bodyPr/>
          <a:lstStyle>
            <a:lvl1pPr algn="l">
              <a:defRPr sz="2325">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17548418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79876168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38458269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97049632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4101254576"/>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95290254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1295066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66660407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975615454"/>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02097860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35803582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367710187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386943605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83402298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23277284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365963184"/>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6190886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45094604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28655737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39480275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261115494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961070637"/>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221358818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2937978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305313236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83007371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31849175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2362145548"/>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6556878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117585556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43940850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55964277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48755060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191482911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137733020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1513249030"/>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7260833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2719954691"/>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873891331"/>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63690250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909767701"/>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377504167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856679077"/>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72291531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316553865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16180831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8706654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3995781788"/>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207069989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169295327"/>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3585962330"/>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725749884"/>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3900465168"/>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196330976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592868020"/>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417741613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5975614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663243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3528615372"/>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877744706"/>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763336691"/>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990454400"/>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59383535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72233244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43015378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43557291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29336175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3257342005"/>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931002093"/>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1247285243"/>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3164255172"/>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223291796"/>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532036605"/>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767434779"/>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940859567"/>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319766238"/>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10183731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6"/>
            <a:ext cx="7772400" cy="900113"/>
          </a:xfrm>
        </p:spPr>
        <p:txBody>
          <a:bodyPr/>
          <a:lstStyle>
            <a:lvl1pPr algn="l">
              <a:defRPr sz="2325">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2325">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6"/>
            <a:ext cx="7772400" cy="900113"/>
          </a:xfrm>
        </p:spPr>
        <p:txBody>
          <a:bodyPr/>
          <a:lstStyle>
            <a:lvl1pPr algn="l">
              <a:defRPr sz="2325">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200"/>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891850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163628564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45939830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8118249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4073042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273305934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113340905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299971176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140022658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12906047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1200774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8" y="258769"/>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1" y="258769"/>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0.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5.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0.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6.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0.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9.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7.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0.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9.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8.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0.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9.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10.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9.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3.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10.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9.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4.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10.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9.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5.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10.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9.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6.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10.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10.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9.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10.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9.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3.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0.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5123"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05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a:lvl1pPr>
          </a:lstStyle>
          <a:p>
            <a:fld id="{83EDCF22-132B-4C6D-84E4-90267068A737}"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892" algn="ctr" rtl="0" eaLnBrk="1" fontAlgn="base" hangingPunct="1">
        <a:spcBef>
          <a:spcPct val="0"/>
        </a:spcBef>
        <a:spcAft>
          <a:spcPct val="0"/>
        </a:spcAft>
        <a:defRPr sz="3300">
          <a:solidFill>
            <a:schemeClr val="tx2"/>
          </a:solidFill>
          <a:latin typeface="Arial" charset="0"/>
        </a:defRPr>
      </a:lvl6pPr>
      <a:lvl7pPr marL="685783" algn="ctr" rtl="0" eaLnBrk="1" fontAlgn="base" hangingPunct="1">
        <a:spcBef>
          <a:spcPct val="0"/>
        </a:spcBef>
        <a:spcAft>
          <a:spcPct val="0"/>
        </a:spcAft>
        <a:defRPr sz="3300">
          <a:solidFill>
            <a:schemeClr val="tx2"/>
          </a:solidFill>
          <a:latin typeface="Arial" charset="0"/>
        </a:defRPr>
      </a:lvl7pPr>
      <a:lvl8pPr marL="1028675" algn="ctr" rtl="0" eaLnBrk="1" fontAlgn="base" hangingPunct="1">
        <a:spcBef>
          <a:spcPct val="0"/>
        </a:spcBef>
        <a:spcAft>
          <a:spcPct val="0"/>
        </a:spcAft>
        <a:defRPr sz="3300">
          <a:solidFill>
            <a:schemeClr val="tx2"/>
          </a:solidFill>
          <a:latin typeface="Arial" charset="0"/>
        </a:defRPr>
      </a:lvl8pPr>
      <a:lvl9pPr marL="1371566" algn="ctr" rtl="0" eaLnBrk="1" fontAlgn="base" hangingPunct="1">
        <a:spcBef>
          <a:spcPct val="0"/>
        </a:spcBef>
        <a:spcAft>
          <a:spcPct val="0"/>
        </a:spcAft>
        <a:defRPr sz="3300">
          <a:solidFill>
            <a:schemeClr val="tx2"/>
          </a:solidFill>
          <a:latin typeface="Arial" charset="0"/>
        </a:defRPr>
      </a:lvl9pPr>
    </p:titleStyle>
    <p:bodyStyle>
      <a:lvl1pPr marL="257168" indent="-257168" algn="l" rtl="0" eaLnBrk="1" fontAlgn="base" hangingPunct="1">
        <a:spcBef>
          <a:spcPct val="20000"/>
        </a:spcBef>
        <a:spcAft>
          <a:spcPct val="0"/>
        </a:spcAft>
        <a:buChar char="•"/>
        <a:defRPr sz="2400">
          <a:solidFill>
            <a:schemeClr val="tx1"/>
          </a:solidFill>
          <a:latin typeface="+mn-lt"/>
          <a:ea typeface="+mn-ea"/>
          <a:cs typeface="+mn-cs"/>
        </a:defRPr>
      </a:lvl1pPr>
      <a:lvl2pPr marL="557199" indent="-214308" algn="l" rtl="0" eaLnBrk="1" fontAlgn="base" hangingPunct="1">
        <a:spcBef>
          <a:spcPct val="20000"/>
        </a:spcBef>
        <a:spcAft>
          <a:spcPct val="0"/>
        </a:spcAft>
        <a:buChar char="–"/>
        <a:defRPr sz="2100">
          <a:solidFill>
            <a:schemeClr val="tx1"/>
          </a:solidFill>
          <a:latin typeface="+mn-lt"/>
        </a:defRPr>
      </a:lvl2pPr>
      <a:lvl3pPr marL="857228" indent="-171446" algn="l" rtl="0" eaLnBrk="1" fontAlgn="base" hangingPunct="1">
        <a:spcBef>
          <a:spcPct val="20000"/>
        </a:spcBef>
        <a:spcAft>
          <a:spcPct val="0"/>
        </a:spcAft>
        <a:buChar char="•"/>
        <a:defRPr sz="1800">
          <a:solidFill>
            <a:schemeClr val="tx1"/>
          </a:solidFill>
          <a:latin typeface="+mn-lt"/>
        </a:defRPr>
      </a:lvl3pPr>
      <a:lvl4pPr marL="1200120" indent="-171446" algn="l" rtl="0" eaLnBrk="1" fontAlgn="base" hangingPunct="1">
        <a:spcBef>
          <a:spcPct val="20000"/>
        </a:spcBef>
        <a:spcAft>
          <a:spcPct val="0"/>
        </a:spcAft>
        <a:buChar char="–"/>
        <a:defRPr sz="1500">
          <a:solidFill>
            <a:schemeClr val="tx1"/>
          </a:solidFill>
          <a:latin typeface="+mn-lt"/>
        </a:defRPr>
      </a:lvl4pPr>
      <a:lvl5pPr marL="1543012" indent="-171446" algn="l" rtl="0" eaLnBrk="1" fontAlgn="base" hangingPunct="1">
        <a:spcBef>
          <a:spcPct val="20000"/>
        </a:spcBef>
        <a:spcAft>
          <a:spcPct val="0"/>
        </a:spcAft>
        <a:buChar char="»"/>
        <a:defRPr sz="1500">
          <a:solidFill>
            <a:schemeClr val="tx1"/>
          </a:solidFill>
          <a:latin typeface="+mn-lt"/>
        </a:defRPr>
      </a:lvl5pPr>
      <a:lvl6pPr marL="1885903" indent="-171446" algn="l" rtl="0" eaLnBrk="1" fontAlgn="base" hangingPunct="1">
        <a:spcBef>
          <a:spcPct val="20000"/>
        </a:spcBef>
        <a:spcAft>
          <a:spcPct val="0"/>
        </a:spcAft>
        <a:buChar char="»"/>
        <a:defRPr sz="1500">
          <a:solidFill>
            <a:schemeClr val="tx1"/>
          </a:solidFill>
          <a:latin typeface="+mn-lt"/>
        </a:defRPr>
      </a:lvl6pPr>
      <a:lvl7pPr marL="2228795" indent="-171446" algn="l" rtl="0" eaLnBrk="1" fontAlgn="base" hangingPunct="1">
        <a:spcBef>
          <a:spcPct val="20000"/>
        </a:spcBef>
        <a:spcAft>
          <a:spcPct val="0"/>
        </a:spcAft>
        <a:buChar char="»"/>
        <a:defRPr sz="1500">
          <a:solidFill>
            <a:schemeClr val="tx1"/>
          </a:solidFill>
          <a:latin typeface="+mn-lt"/>
        </a:defRPr>
      </a:lvl7pPr>
      <a:lvl8pPr marL="2571686" indent="-171446" algn="l" rtl="0" eaLnBrk="1" fontAlgn="base" hangingPunct="1">
        <a:spcBef>
          <a:spcPct val="20000"/>
        </a:spcBef>
        <a:spcAft>
          <a:spcPct val="0"/>
        </a:spcAft>
        <a:buChar char="»"/>
        <a:defRPr sz="1500">
          <a:solidFill>
            <a:schemeClr val="tx1"/>
          </a:solidFill>
          <a:latin typeface="+mn-lt"/>
        </a:defRPr>
      </a:lvl8pPr>
      <a:lvl9pPr marL="2914577" indent="-17144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8" y="1"/>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8"/>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8" y="1"/>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8"/>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1"/>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8"/>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51"/>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8"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60654"/>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7"/>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51"/>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8"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51"/>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8"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51"/>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1"/>
            <a:ext cx="9140825" cy="1124744"/>
          </a:xfrm>
          <a:prstGeom prst="rect">
            <a:avLst/>
          </a:prstGeom>
          <a:noFill/>
          <a:extLst>
            <a:ext uri="{909E8E84-426E-40dd-AFC4-6F175D3DCCD1}">
              <a14:hiddenFill xmlns=""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7"/>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05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a:lvl1pPr>
          </a:lstStyle>
          <a:p>
            <a:fld id="{5EBEFD0C-43B6-433D-B198-9FBE55300E7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fontAlgn="base">
        <a:spcBef>
          <a:spcPct val="20000"/>
        </a:spcBef>
        <a:spcAft>
          <a:spcPct val="0"/>
        </a:spcAft>
        <a:buChar char="•"/>
        <a:defRPr sz="2400">
          <a:solidFill>
            <a:schemeClr val="tx1"/>
          </a:solidFill>
          <a:latin typeface="+mn-lt"/>
          <a:ea typeface="+mn-ea"/>
          <a:cs typeface="+mn-cs"/>
        </a:defRPr>
      </a:lvl1pPr>
      <a:lvl2pPr marL="557199" indent="-214308" algn="l" rtl="0" fontAlgn="base">
        <a:spcBef>
          <a:spcPct val="20000"/>
        </a:spcBef>
        <a:spcAft>
          <a:spcPct val="0"/>
        </a:spcAft>
        <a:buChar char="–"/>
        <a:defRPr sz="2100">
          <a:solidFill>
            <a:schemeClr val="tx1"/>
          </a:solidFill>
          <a:latin typeface="+mn-lt"/>
        </a:defRPr>
      </a:lvl2pPr>
      <a:lvl3pPr marL="857228" indent="-171446" algn="l" rtl="0" fontAlgn="base">
        <a:spcBef>
          <a:spcPct val="20000"/>
        </a:spcBef>
        <a:spcAft>
          <a:spcPct val="0"/>
        </a:spcAft>
        <a:buChar char="•"/>
        <a:defRPr sz="1800">
          <a:solidFill>
            <a:schemeClr val="tx1"/>
          </a:solidFill>
          <a:latin typeface="+mn-lt"/>
        </a:defRPr>
      </a:lvl3pPr>
      <a:lvl4pPr marL="1200120" indent="-171446" algn="l" rtl="0" fontAlgn="base">
        <a:spcBef>
          <a:spcPct val="20000"/>
        </a:spcBef>
        <a:spcAft>
          <a:spcPct val="0"/>
        </a:spcAft>
        <a:buChar char="–"/>
        <a:defRPr sz="1500">
          <a:solidFill>
            <a:schemeClr val="tx1"/>
          </a:solidFill>
          <a:latin typeface="+mn-lt"/>
        </a:defRPr>
      </a:lvl4pPr>
      <a:lvl5pPr marL="1543012" indent="-171446" algn="l" rtl="0" fontAlgn="base">
        <a:spcBef>
          <a:spcPct val="20000"/>
        </a:spcBef>
        <a:spcAft>
          <a:spcPct val="0"/>
        </a:spcAft>
        <a:buChar char="»"/>
        <a:defRPr sz="1500">
          <a:solidFill>
            <a:schemeClr val="tx1"/>
          </a:solidFill>
          <a:latin typeface="+mn-lt"/>
        </a:defRPr>
      </a:lvl5pPr>
      <a:lvl6pPr marL="1885903" indent="-171446" algn="l" rtl="0" fontAlgn="base">
        <a:spcBef>
          <a:spcPct val="20000"/>
        </a:spcBef>
        <a:spcAft>
          <a:spcPct val="0"/>
        </a:spcAft>
        <a:buChar char="»"/>
        <a:defRPr sz="1500">
          <a:solidFill>
            <a:schemeClr val="tx1"/>
          </a:solidFill>
          <a:latin typeface="+mn-lt"/>
        </a:defRPr>
      </a:lvl6pPr>
      <a:lvl7pPr marL="2228795" indent="-171446" algn="l" rtl="0" fontAlgn="base">
        <a:spcBef>
          <a:spcPct val="20000"/>
        </a:spcBef>
        <a:spcAft>
          <a:spcPct val="0"/>
        </a:spcAft>
        <a:buChar char="»"/>
        <a:defRPr sz="1500">
          <a:solidFill>
            <a:schemeClr val="tx1"/>
          </a:solidFill>
          <a:latin typeface="+mn-lt"/>
        </a:defRPr>
      </a:lvl7pPr>
      <a:lvl8pPr marL="2571686" indent="-171446" algn="l" rtl="0" fontAlgn="base">
        <a:spcBef>
          <a:spcPct val="20000"/>
        </a:spcBef>
        <a:spcAft>
          <a:spcPct val="0"/>
        </a:spcAft>
        <a:buChar char="»"/>
        <a:defRPr sz="1500">
          <a:solidFill>
            <a:schemeClr val="tx1"/>
          </a:solidFill>
          <a:latin typeface="+mn-lt"/>
        </a:defRPr>
      </a:lvl8pPr>
      <a:lvl9pPr marL="2914577" indent="-17144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050"/>
            </a:lvl1pPr>
          </a:lstStyle>
          <a:p>
            <a:endParaRPr lang="en-GB" dirty="0"/>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a:lvl1pPr>
          </a:lstStyle>
          <a:p>
            <a:fld id="{4D435654-AD0A-4AD6-A4C5-D25982ECBC3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fontAlgn="base">
        <a:spcBef>
          <a:spcPct val="20000"/>
        </a:spcBef>
        <a:spcAft>
          <a:spcPct val="0"/>
        </a:spcAft>
        <a:buChar char="•"/>
        <a:defRPr sz="2400">
          <a:solidFill>
            <a:schemeClr val="tx1"/>
          </a:solidFill>
          <a:latin typeface="+mn-lt"/>
          <a:ea typeface="+mn-ea"/>
          <a:cs typeface="+mn-cs"/>
        </a:defRPr>
      </a:lvl1pPr>
      <a:lvl2pPr marL="557199" indent="-214308" algn="l" rtl="0" fontAlgn="base">
        <a:spcBef>
          <a:spcPct val="20000"/>
        </a:spcBef>
        <a:spcAft>
          <a:spcPct val="0"/>
        </a:spcAft>
        <a:buChar char="–"/>
        <a:defRPr sz="2100">
          <a:solidFill>
            <a:schemeClr val="tx1"/>
          </a:solidFill>
          <a:latin typeface="+mn-lt"/>
        </a:defRPr>
      </a:lvl2pPr>
      <a:lvl3pPr marL="857228" indent="-171446" algn="l" rtl="0" fontAlgn="base">
        <a:spcBef>
          <a:spcPct val="20000"/>
        </a:spcBef>
        <a:spcAft>
          <a:spcPct val="0"/>
        </a:spcAft>
        <a:buChar char="•"/>
        <a:defRPr sz="1800">
          <a:solidFill>
            <a:schemeClr val="tx1"/>
          </a:solidFill>
          <a:latin typeface="+mn-lt"/>
        </a:defRPr>
      </a:lvl3pPr>
      <a:lvl4pPr marL="1200120" indent="-171446" algn="l" rtl="0" fontAlgn="base">
        <a:spcBef>
          <a:spcPct val="20000"/>
        </a:spcBef>
        <a:spcAft>
          <a:spcPct val="0"/>
        </a:spcAft>
        <a:buChar char="–"/>
        <a:defRPr sz="1500">
          <a:solidFill>
            <a:schemeClr val="tx1"/>
          </a:solidFill>
          <a:latin typeface="+mn-lt"/>
        </a:defRPr>
      </a:lvl4pPr>
      <a:lvl5pPr marL="1543012" indent="-171446" algn="l" rtl="0" fontAlgn="base">
        <a:spcBef>
          <a:spcPct val="20000"/>
        </a:spcBef>
        <a:spcAft>
          <a:spcPct val="0"/>
        </a:spcAft>
        <a:buChar char="»"/>
        <a:defRPr sz="1500">
          <a:solidFill>
            <a:schemeClr val="tx1"/>
          </a:solidFill>
          <a:latin typeface="+mn-lt"/>
        </a:defRPr>
      </a:lvl5pPr>
      <a:lvl6pPr marL="1885903" indent="-171446" algn="l" rtl="0" fontAlgn="base">
        <a:spcBef>
          <a:spcPct val="20000"/>
        </a:spcBef>
        <a:spcAft>
          <a:spcPct val="0"/>
        </a:spcAft>
        <a:buChar char="»"/>
        <a:defRPr sz="1500">
          <a:solidFill>
            <a:schemeClr val="tx1"/>
          </a:solidFill>
          <a:latin typeface="+mn-lt"/>
        </a:defRPr>
      </a:lvl6pPr>
      <a:lvl7pPr marL="2228795" indent="-171446" algn="l" rtl="0" fontAlgn="base">
        <a:spcBef>
          <a:spcPct val="20000"/>
        </a:spcBef>
        <a:spcAft>
          <a:spcPct val="0"/>
        </a:spcAft>
        <a:buChar char="»"/>
        <a:defRPr sz="1500">
          <a:solidFill>
            <a:schemeClr val="tx1"/>
          </a:solidFill>
          <a:latin typeface="+mn-lt"/>
        </a:defRPr>
      </a:lvl7pPr>
      <a:lvl8pPr marL="2571686" indent="-171446" algn="l" rtl="0" fontAlgn="base">
        <a:spcBef>
          <a:spcPct val="20000"/>
        </a:spcBef>
        <a:spcAft>
          <a:spcPct val="0"/>
        </a:spcAft>
        <a:buChar char="»"/>
        <a:defRPr sz="1500">
          <a:solidFill>
            <a:schemeClr val="tx1"/>
          </a:solidFill>
          <a:latin typeface="+mn-lt"/>
        </a:defRPr>
      </a:lvl8pPr>
      <a:lvl9pPr marL="2914577" indent="-17144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05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3300">
          <a:solidFill>
            <a:schemeClr val="tx1"/>
          </a:solidFill>
          <a:latin typeface="+mj-lt"/>
          <a:ea typeface="+mj-ea"/>
          <a:cs typeface="+mj-cs"/>
        </a:defRPr>
      </a:lvl1pPr>
      <a:lvl2pPr algn="ctr" rtl="0" fontAlgn="base">
        <a:spcBef>
          <a:spcPct val="0"/>
        </a:spcBef>
        <a:spcAft>
          <a:spcPct val="0"/>
        </a:spcAft>
        <a:defRPr sz="3300">
          <a:solidFill>
            <a:schemeClr val="tx1"/>
          </a:solidFill>
          <a:latin typeface="Arial" charset="0"/>
        </a:defRPr>
      </a:lvl2pPr>
      <a:lvl3pPr algn="ctr" rtl="0" fontAlgn="base">
        <a:spcBef>
          <a:spcPct val="0"/>
        </a:spcBef>
        <a:spcAft>
          <a:spcPct val="0"/>
        </a:spcAft>
        <a:defRPr sz="3300">
          <a:solidFill>
            <a:schemeClr val="tx1"/>
          </a:solidFill>
          <a:latin typeface="Arial" charset="0"/>
        </a:defRPr>
      </a:lvl3pPr>
      <a:lvl4pPr algn="ctr" rtl="0" fontAlgn="base">
        <a:spcBef>
          <a:spcPct val="0"/>
        </a:spcBef>
        <a:spcAft>
          <a:spcPct val="0"/>
        </a:spcAft>
        <a:defRPr sz="3300">
          <a:solidFill>
            <a:schemeClr val="tx1"/>
          </a:solidFill>
          <a:latin typeface="Arial" charset="0"/>
        </a:defRPr>
      </a:lvl4pPr>
      <a:lvl5pPr algn="ctr" rtl="0" fontAlgn="base">
        <a:spcBef>
          <a:spcPct val="0"/>
        </a:spcBef>
        <a:spcAft>
          <a:spcPct val="0"/>
        </a:spcAft>
        <a:defRPr sz="3300">
          <a:solidFill>
            <a:schemeClr val="tx1"/>
          </a:solidFill>
          <a:latin typeface="Arial" charset="0"/>
        </a:defRPr>
      </a:lvl5pPr>
      <a:lvl6pPr marL="342892" algn="ctr" rtl="0" fontAlgn="base">
        <a:spcBef>
          <a:spcPct val="0"/>
        </a:spcBef>
        <a:spcAft>
          <a:spcPct val="0"/>
        </a:spcAft>
        <a:defRPr sz="3300">
          <a:solidFill>
            <a:schemeClr val="tx1"/>
          </a:solidFill>
          <a:latin typeface="Arial" charset="0"/>
        </a:defRPr>
      </a:lvl6pPr>
      <a:lvl7pPr marL="685783" algn="ctr" rtl="0" fontAlgn="base">
        <a:spcBef>
          <a:spcPct val="0"/>
        </a:spcBef>
        <a:spcAft>
          <a:spcPct val="0"/>
        </a:spcAft>
        <a:defRPr sz="3300">
          <a:solidFill>
            <a:schemeClr val="tx1"/>
          </a:solidFill>
          <a:latin typeface="Arial" charset="0"/>
        </a:defRPr>
      </a:lvl7pPr>
      <a:lvl8pPr marL="1028675" algn="ctr" rtl="0" fontAlgn="base">
        <a:spcBef>
          <a:spcPct val="0"/>
        </a:spcBef>
        <a:spcAft>
          <a:spcPct val="0"/>
        </a:spcAft>
        <a:defRPr sz="3300">
          <a:solidFill>
            <a:schemeClr val="tx1"/>
          </a:solidFill>
          <a:latin typeface="Arial" charset="0"/>
        </a:defRPr>
      </a:lvl8pPr>
      <a:lvl9pPr marL="1371566" algn="ctr" rtl="0" fontAlgn="base">
        <a:spcBef>
          <a:spcPct val="0"/>
        </a:spcBef>
        <a:spcAft>
          <a:spcPct val="0"/>
        </a:spcAft>
        <a:defRPr sz="3300">
          <a:solidFill>
            <a:schemeClr val="tx1"/>
          </a:solidFill>
          <a:latin typeface="Arial" charset="0"/>
        </a:defRPr>
      </a:lvl9pPr>
    </p:titleStyle>
    <p:bodyStyle>
      <a:lvl1pPr marL="257168" indent="-257168" algn="l" rtl="0" fontAlgn="base">
        <a:spcBef>
          <a:spcPct val="20000"/>
        </a:spcBef>
        <a:spcAft>
          <a:spcPct val="0"/>
        </a:spcAft>
        <a:buChar char="•"/>
        <a:defRPr sz="2400">
          <a:solidFill>
            <a:schemeClr val="tx1"/>
          </a:solidFill>
          <a:latin typeface="+mn-lt"/>
          <a:ea typeface="+mn-ea"/>
          <a:cs typeface="+mn-cs"/>
        </a:defRPr>
      </a:lvl1pPr>
      <a:lvl2pPr marL="557199" indent="-214308" algn="l" rtl="0" fontAlgn="base">
        <a:spcBef>
          <a:spcPct val="20000"/>
        </a:spcBef>
        <a:spcAft>
          <a:spcPct val="0"/>
        </a:spcAft>
        <a:buChar char="–"/>
        <a:defRPr sz="2100">
          <a:solidFill>
            <a:schemeClr val="tx1"/>
          </a:solidFill>
          <a:latin typeface="+mn-lt"/>
        </a:defRPr>
      </a:lvl2pPr>
      <a:lvl3pPr marL="857228" indent="-171446" algn="l" rtl="0" fontAlgn="base">
        <a:spcBef>
          <a:spcPct val="20000"/>
        </a:spcBef>
        <a:spcAft>
          <a:spcPct val="0"/>
        </a:spcAft>
        <a:buChar char="•"/>
        <a:defRPr sz="1800">
          <a:solidFill>
            <a:schemeClr val="tx1"/>
          </a:solidFill>
          <a:latin typeface="+mn-lt"/>
        </a:defRPr>
      </a:lvl3pPr>
      <a:lvl4pPr marL="1200120" indent="-171446" algn="l" rtl="0" fontAlgn="base">
        <a:spcBef>
          <a:spcPct val="20000"/>
        </a:spcBef>
        <a:spcAft>
          <a:spcPct val="0"/>
        </a:spcAft>
        <a:buChar char="–"/>
        <a:defRPr sz="1500">
          <a:solidFill>
            <a:schemeClr val="tx1"/>
          </a:solidFill>
          <a:latin typeface="+mn-lt"/>
        </a:defRPr>
      </a:lvl4pPr>
      <a:lvl5pPr marL="1543012" indent="-171446" algn="l" rtl="0" fontAlgn="base">
        <a:spcBef>
          <a:spcPct val="20000"/>
        </a:spcBef>
        <a:spcAft>
          <a:spcPct val="0"/>
        </a:spcAft>
        <a:buChar char="»"/>
        <a:defRPr sz="1500">
          <a:solidFill>
            <a:schemeClr val="tx1"/>
          </a:solidFill>
          <a:latin typeface="+mn-lt"/>
        </a:defRPr>
      </a:lvl5pPr>
      <a:lvl6pPr marL="1885903" indent="-171446" algn="l" rtl="0" fontAlgn="base">
        <a:spcBef>
          <a:spcPct val="20000"/>
        </a:spcBef>
        <a:spcAft>
          <a:spcPct val="0"/>
        </a:spcAft>
        <a:buChar char="»"/>
        <a:defRPr sz="1500">
          <a:solidFill>
            <a:schemeClr val="tx1"/>
          </a:solidFill>
          <a:latin typeface="+mn-lt"/>
        </a:defRPr>
      </a:lvl6pPr>
      <a:lvl7pPr marL="2228795" indent="-171446" algn="l" rtl="0" fontAlgn="base">
        <a:spcBef>
          <a:spcPct val="20000"/>
        </a:spcBef>
        <a:spcAft>
          <a:spcPct val="0"/>
        </a:spcAft>
        <a:buChar char="»"/>
        <a:defRPr sz="1500">
          <a:solidFill>
            <a:schemeClr val="tx1"/>
          </a:solidFill>
          <a:latin typeface="+mn-lt"/>
        </a:defRPr>
      </a:lvl7pPr>
      <a:lvl8pPr marL="2571686" indent="-171446" algn="l" rtl="0" fontAlgn="base">
        <a:spcBef>
          <a:spcPct val="20000"/>
        </a:spcBef>
        <a:spcAft>
          <a:spcPct val="0"/>
        </a:spcAft>
        <a:buChar char="»"/>
        <a:defRPr sz="1500">
          <a:solidFill>
            <a:schemeClr val="tx1"/>
          </a:solidFill>
          <a:latin typeface="+mn-lt"/>
        </a:defRPr>
      </a:lvl8pPr>
      <a:lvl9pPr marL="2914577" indent="-17144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05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a:lvl1pPr>
          </a:lstStyle>
          <a:p>
            <a:fld id="{83EDCF22-132B-4C6D-84E4-90267068A737}" type="slidenum">
              <a:rPr lang="en-GB"/>
              <a:pPr/>
              <a:t>‹#›</a:t>
            </a:fld>
            <a:endParaRPr lang="en-GB"/>
          </a:p>
        </p:txBody>
      </p:sp>
    </p:spTree>
    <p:extLst>
      <p:ext uri="{BB962C8B-B14F-4D97-AF65-F5344CB8AC3E}">
        <p14:creationId xmlns:p14="http://schemas.microsoft.com/office/powerpoint/2010/main" val="233690529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892" algn="ctr" rtl="0" eaLnBrk="1" fontAlgn="base" hangingPunct="1">
        <a:spcBef>
          <a:spcPct val="0"/>
        </a:spcBef>
        <a:spcAft>
          <a:spcPct val="0"/>
        </a:spcAft>
        <a:defRPr sz="3300">
          <a:solidFill>
            <a:schemeClr val="tx2"/>
          </a:solidFill>
          <a:latin typeface="Arial" charset="0"/>
        </a:defRPr>
      </a:lvl6pPr>
      <a:lvl7pPr marL="685783" algn="ctr" rtl="0" eaLnBrk="1" fontAlgn="base" hangingPunct="1">
        <a:spcBef>
          <a:spcPct val="0"/>
        </a:spcBef>
        <a:spcAft>
          <a:spcPct val="0"/>
        </a:spcAft>
        <a:defRPr sz="3300">
          <a:solidFill>
            <a:schemeClr val="tx2"/>
          </a:solidFill>
          <a:latin typeface="Arial" charset="0"/>
        </a:defRPr>
      </a:lvl7pPr>
      <a:lvl8pPr marL="1028675" algn="ctr" rtl="0" eaLnBrk="1" fontAlgn="base" hangingPunct="1">
        <a:spcBef>
          <a:spcPct val="0"/>
        </a:spcBef>
        <a:spcAft>
          <a:spcPct val="0"/>
        </a:spcAft>
        <a:defRPr sz="3300">
          <a:solidFill>
            <a:schemeClr val="tx2"/>
          </a:solidFill>
          <a:latin typeface="Arial" charset="0"/>
        </a:defRPr>
      </a:lvl8pPr>
      <a:lvl9pPr marL="1371566" algn="ctr" rtl="0" eaLnBrk="1" fontAlgn="base" hangingPunct="1">
        <a:spcBef>
          <a:spcPct val="0"/>
        </a:spcBef>
        <a:spcAft>
          <a:spcPct val="0"/>
        </a:spcAft>
        <a:defRPr sz="3300">
          <a:solidFill>
            <a:schemeClr val="tx2"/>
          </a:solidFill>
          <a:latin typeface="Arial" charset="0"/>
        </a:defRPr>
      </a:lvl9pPr>
    </p:titleStyle>
    <p:bodyStyle>
      <a:lvl1pPr marL="257168" indent="-257168" algn="l" rtl="0" eaLnBrk="1" fontAlgn="base" hangingPunct="1">
        <a:spcBef>
          <a:spcPct val="20000"/>
        </a:spcBef>
        <a:spcAft>
          <a:spcPct val="0"/>
        </a:spcAft>
        <a:buChar char="•"/>
        <a:defRPr sz="2400">
          <a:solidFill>
            <a:schemeClr val="tx1"/>
          </a:solidFill>
          <a:latin typeface="+mn-lt"/>
          <a:ea typeface="+mn-ea"/>
          <a:cs typeface="+mn-cs"/>
        </a:defRPr>
      </a:lvl1pPr>
      <a:lvl2pPr marL="557199" indent="-214308" algn="l" rtl="0" eaLnBrk="1" fontAlgn="base" hangingPunct="1">
        <a:spcBef>
          <a:spcPct val="20000"/>
        </a:spcBef>
        <a:spcAft>
          <a:spcPct val="0"/>
        </a:spcAft>
        <a:buChar char="–"/>
        <a:defRPr sz="2100">
          <a:solidFill>
            <a:schemeClr val="tx1"/>
          </a:solidFill>
          <a:latin typeface="+mn-lt"/>
        </a:defRPr>
      </a:lvl2pPr>
      <a:lvl3pPr marL="857228" indent="-171446" algn="l" rtl="0" eaLnBrk="1" fontAlgn="base" hangingPunct="1">
        <a:spcBef>
          <a:spcPct val="20000"/>
        </a:spcBef>
        <a:spcAft>
          <a:spcPct val="0"/>
        </a:spcAft>
        <a:buChar char="•"/>
        <a:defRPr sz="1800">
          <a:solidFill>
            <a:schemeClr val="tx1"/>
          </a:solidFill>
          <a:latin typeface="+mn-lt"/>
        </a:defRPr>
      </a:lvl3pPr>
      <a:lvl4pPr marL="1200120" indent="-171446" algn="l" rtl="0" eaLnBrk="1" fontAlgn="base" hangingPunct="1">
        <a:spcBef>
          <a:spcPct val="20000"/>
        </a:spcBef>
        <a:spcAft>
          <a:spcPct val="0"/>
        </a:spcAft>
        <a:buChar char="–"/>
        <a:defRPr sz="1500">
          <a:solidFill>
            <a:schemeClr val="tx1"/>
          </a:solidFill>
          <a:latin typeface="+mn-lt"/>
        </a:defRPr>
      </a:lvl4pPr>
      <a:lvl5pPr marL="1543012" indent="-171446" algn="l" rtl="0" eaLnBrk="1" fontAlgn="base" hangingPunct="1">
        <a:spcBef>
          <a:spcPct val="20000"/>
        </a:spcBef>
        <a:spcAft>
          <a:spcPct val="0"/>
        </a:spcAft>
        <a:buChar char="»"/>
        <a:defRPr sz="1500">
          <a:solidFill>
            <a:schemeClr val="tx1"/>
          </a:solidFill>
          <a:latin typeface="+mn-lt"/>
        </a:defRPr>
      </a:lvl5pPr>
      <a:lvl6pPr marL="1885903" indent="-171446" algn="l" rtl="0" eaLnBrk="1" fontAlgn="base" hangingPunct="1">
        <a:spcBef>
          <a:spcPct val="20000"/>
        </a:spcBef>
        <a:spcAft>
          <a:spcPct val="0"/>
        </a:spcAft>
        <a:buChar char="»"/>
        <a:defRPr sz="1500">
          <a:solidFill>
            <a:schemeClr val="tx1"/>
          </a:solidFill>
          <a:latin typeface="+mn-lt"/>
        </a:defRPr>
      </a:lvl6pPr>
      <a:lvl7pPr marL="2228795" indent="-171446" algn="l" rtl="0" eaLnBrk="1" fontAlgn="base" hangingPunct="1">
        <a:spcBef>
          <a:spcPct val="20000"/>
        </a:spcBef>
        <a:spcAft>
          <a:spcPct val="0"/>
        </a:spcAft>
        <a:buChar char="»"/>
        <a:defRPr sz="1500">
          <a:solidFill>
            <a:schemeClr val="tx1"/>
          </a:solidFill>
          <a:latin typeface="+mn-lt"/>
        </a:defRPr>
      </a:lvl7pPr>
      <a:lvl8pPr marL="2571686" indent="-171446" algn="l" rtl="0" eaLnBrk="1" fontAlgn="base" hangingPunct="1">
        <a:spcBef>
          <a:spcPct val="20000"/>
        </a:spcBef>
        <a:spcAft>
          <a:spcPct val="0"/>
        </a:spcAft>
        <a:buChar char="»"/>
        <a:defRPr sz="1500">
          <a:solidFill>
            <a:schemeClr val="tx1"/>
          </a:solidFill>
          <a:latin typeface="+mn-lt"/>
        </a:defRPr>
      </a:lvl8pPr>
      <a:lvl9pPr marL="2914577" indent="-17144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2325">
          <a:solidFill>
            <a:srgbClr val="003772"/>
          </a:solidFill>
          <a:latin typeface="+mj-lt"/>
          <a:ea typeface="+mj-ea"/>
          <a:cs typeface="+mj-cs"/>
        </a:defRPr>
      </a:lvl1pPr>
      <a:lvl2pPr algn="l" rtl="0" fontAlgn="base">
        <a:spcBef>
          <a:spcPct val="0"/>
        </a:spcBef>
        <a:spcAft>
          <a:spcPct val="0"/>
        </a:spcAft>
        <a:defRPr sz="2325">
          <a:solidFill>
            <a:srgbClr val="003772"/>
          </a:solidFill>
          <a:latin typeface="Arial" charset="0"/>
        </a:defRPr>
      </a:lvl2pPr>
      <a:lvl3pPr algn="l" rtl="0" fontAlgn="base">
        <a:spcBef>
          <a:spcPct val="0"/>
        </a:spcBef>
        <a:spcAft>
          <a:spcPct val="0"/>
        </a:spcAft>
        <a:defRPr sz="2325">
          <a:solidFill>
            <a:srgbClr val="003772"/>
          </a:solidFill>
          <a:latin typeface="Arial" charset="0"/>
        </a:defRPr>
      </a:lvl3pPr>
      <a:lvl4pPr algn="l" rtl="0" fontAlgn="base">
        <a:spcBef>
          <a:spcPct val="0"/>
        </a:spcBef>
        <a:spcAft>
          <a:spcPct val="0"/>
        </a:spcAft>
        <a:defRPr sz="2325">
          <a:solidFill>
            <a:srgbClr val="003772"/>
          </a:solidFill>
          <a:latin typeface="Arial" charset="0"/>
        </a:defRPr>
      </a:lvl4pPr>
      <a:lvl5pPr algn="l" rtl="0" fontAlgn="base">
        <a:spcBef>
          <a:spcPct val="0"/>
        </a:spcBef>
        <a:spcAft>
          <a:spcPct val="0"/>
        </a:spcAft>
        <a:defRPr sz="2325">
          <a:solidFill>
            <a:srgbClr val="003772"/>
          </a:solidFill>
          <a:latin typeface="Arial" charset="0"/>
        </a:defRPr>
      </a:lvl5pPr>
      <a:lvl6pPr marL="342892" algn="l" rtl="0" fontAlgn="base">
        <a:spcBef>
          <a:spcPct val="0"/>
        </a:spcBef>
        <a:spcAft>
          <a:spcPct val="0"/>
        </a:spcAft>
        <a:defRPr sz="2325">
          <a:solidFill>
            <a:srgbClr val="003772"/>
          </a:solidFill>
          <a:latin typeface="Arial" charset="0"/>
        </a:defRPr>
      </a:lvl6pPr>
      <a:lvl7pPr marL="685783" algn="l" rtl="0" fontAlgn="base">
        <a:spcBef>
          <a:spcPct val="0"/>
        </a:spcBef>
        <a:spcAft>
          <a:spcPct val="0"/>
        </a:spcAft>
        <a:defRPr sz="2325">
          <a:solidFill>
            <a:srgbClr val="003772"/>
          </a:solidFill>
          <a:latin typeface="Arial" charset="0"/>
        </a:defRPr>
      </a:lvl7pPr>
      <a:lvl8pPr marL="1028675" algn="l" rtl="0" fontAlgn="base">
        <a:spcBef>
          <a:spcPct val="0"/>
        </a:spcBef>
        <a:spcAft>
          <a:spcPct val="0"/>
        </a:spcAft>
        <a:defRPr sz="2325">
          <a:solidFill>
            <a:srgbClr val="003772"/>
          </a:solidFill>
          <a:latin typeface="Arial" charset="0"/>
        </a:defRPr>
      </a:lvl8pPr>
      <a:lvl9pPr marL="1371566" algn="l" rtl="0" fontAlgn="base">
        <a:spcBef>
          <a:spcPct val="0"/>
        </a:spcBef>
        <a:spcAft>
          <a:spcPct val="0"/>
        </a:spcAft>
        <a:defRPr sz="2325">
          <a:solidFill>
            <a:srgbClr val="003772"/>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8" y="1"/>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975130" y="519598"/>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 y="1"/>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 y="5803903"/>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975130" y="519598"/>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1"/>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5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9"/>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8"/>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2325">
          <a:solidFill>
            <a:schemeClr val="bg1"/>
          </a:solidFill>
          <a:latin typeface="+mj-lt"/>
          <a:ea typeface="+mj-ea"/>
          <a:cs typeface="+mj-cs"/>
        </a:defRPr>
      </a:lvl1pPr>
      <a:lvl2pPr algn="l" rtl="0" fontAlgn="base">
        <a:spcBef>
          <a:spcPct val="0"/>
        </a:spcBef>
        <a:spcAft>
          <a:spcPct val="0"/>
        </a:spcAft>
        <a:defRPr sz="2325">
          <a:solidFill>
            <a:schemeClr val="bg1"/>
          </a:solidFill>
          <a:latin typeface="Arial" charset="0"/>
        </a:defRPr>
      </a:lvl2pPr>
      <a:lvl3pPr algn="l" rtl="0" fontAlgn="base">
        <a:spcBef>
          <a:spcPct val="0"/>
        </a:spcBef>
        <a:spcAft>
          <a:spcPct val="0"/>
        </a:spcAft>
        <a:defRPr sz="2325">
          <a:solidFill>
            <a:schemeClr val="bg1"/>
          </a:solidFill>
          <a:latin typeface="Arial" charset="0"/>
        </a:defRPr>
      </a:lvl3pPr>
      <a:lvl4pPr algn="l" rtl="0" fontAlgn="base">
        <a:spcBef>
          <a:spcPct val="0"/>
        </a:spcBef>
        <a:spcAft>
          <a:spcPct val="0"/>
        </a:spcAft>
        <a:defRPr sz="2325">
          <a:solidFill>
            <a:schemeClr val="bg1"/>
          </a:solidFill>
          <a:latin typeface="Arial" charset="0"/>
        </a:defRPr>
      </a:lvl4pPr>
      <a:lvl5pPr algn="l" rtl="0" fontAlgn="base">
        <a:spcBef>
          <a:spcPct val="0"/>
        </a:spcBef>
        <a:spcAft>
          <a:spcPct val="0"/>
        </a:spcAft>
        <a:defRPr sz="2325">
          <a:solidFill>
            <a:schemeClr val="bg1"/>
          </a:solidFill>
          <a:latin typeface="Arial" charset="0"/>
        </a:defRPr>
      </a:lvl5pPr>
      <a:lvl6pPr marL="342892" algn="l" rtl="0" fontAlgn="base">
        <a:spcBef>
          <a:spcPct val="0"/>
        </a:spcBef>
        <a:spcAft>
          <a:spcPct val="0"/>
        </a:spcAft>
        <a:defRPr sz="2325">
          <a:solidFill>
            <a:schemeClr val="bg1"/>
          </a:solidFill>
          <a:latin typeface="Arial" charset="0"/>
        </a:defRPr>
      </a:lvl6pPr>
      <a:lvl7pPr marL="685783" algn="l" rtl="0" fontAlgn="base">
        <a:spcBef>
          <a:spcPct val="0"/>
        </a:spcBef>
        <a:spcAft>
          <a:spcPct val="0"/>
        </a:spcAft>
        <a:defRPr sz="2325">
          <a:solidFill>
            <a:schemeClr val="bg1"/>
          </a:solidFill>
          <a:latin typeface="Arial" charset="0"/>
        </a:defRPr>
      </a:lvl7pPr>
      <a:lvl8pPr marL="1028675" algn="l" rtl="0" fontAlgn="base">
        <a:spcBef>
          <a:spcPct val="0"/>
        </a:spcBef>
        <a:spcAft>
          <a:spcPct val="0"/>
        </a:spcAft>
        <a:defRPr sz="2325">
          <a:solidFill>
            <a:schemeClr val="bg1"/>
          </a:solidFill>
          <a:latin typeface="Arial" charset="0"/>
        </a:defRPr>
      </a:lvl8pPr>
      <a:lvl9pPr marL="1371566" algn="l" rtl="0" fontAlgn="base">
        <a:spcBef>
          <a:spcPct val="0"/>
        </a:spcBef>
        <a:spcAft>
          <a:spcPct val="0"/>
        </a:spcAft>
        <a:defRPr sz="2325">
          <a:solidFill>
            <a:schemeClr val="bg1"/>
          </a:solidFill>
          <a:latin typeface="Arial" charset="0"/>
        </a:defRPr>
      </a:lvl9pPr>
    </p:titleStyle>
    <p:bodyStyle>
      <a:lvl1pPr marL="257168" indent="-257168" algn="l" rtl="0" fontAlgn="base">
        <a:spcBef>
          <a:spcPct val="20000"/>
        </a:spcBef>
        <a:spcAft>
          <a:spcPct val="0"/>
        </a:spcAft>
        <a:buChar char="•"/>
        <a:defRPr sz="1800">
          <a:solidFill>
            <a:srgbClr val="003772"/>
          </a:solidFill>
          <a:latin typeface="+mn-lt"/>
          <a:ea typeface="+mn-ea"/>
          <a:cs typeface="+mn-cs"/>
        </a:defRPr>
      </a:lvl1pPr>
      <a:lvl2pPr marL="557199" indent="-214308" algn="l" rtl="0" fontAlgn="base">
        <a:spcBef>
          <a:spcPct val="20000"/>
        </a:spcBef>
        <a:spcAft>
          <a:spcPct val="0"/>
        </a:spcAft>
        <a:buChar char="–"/>
        <a:defRPr sz="1500">
          <a:solidFill>
            <a:srgbClr val="003772"/>
          </a:solidFill>
          <a:latin typeface="+mn-lt"/>
        </a:defRPr>
      </a:lvl2pPr>
      <a:lvl3pPr marL="857228" indent="-171446" algn="l" rtl="0" fontAlgn="base">
        <a:spcBef>
          <a:spcPct val="20000"/>
        </a:spcBef>
        <a:spcAft>
          <a:spcPct val="0"/>
        </a:spcAft>
        <a:buChar char="•"/>
        <a:defRPr>
          <a:solidFill>
            <a:srgbClr val="003772"/>
          </a:solidFill>
          <a:latin typeface="+mn-lt"/>
        </a:defRPr>
      </a:lvl3pPr>
      <a:lvl4pPr marL="1200120" indent="-171446" algn="l" rtl="0" fontAlgn="base">
        <a:spcBef>
          <a:spcPct val="20000"/>
        </a:spcBef>
        <a:spcAft>
          <a:spcPct val="0"/>
        </a:spcAft>
        <a:buChar char="–"/>
        <a:defRPr sz="1200">
          <a:solidFill>
            <a:srgbClr val="003772"/>
          </a:solidFill>
          <a:latin typeface="+mn-lt"/>
        </a:defRPr>
      </a:lvl4pPr>
      <a:lvl5pPr marL="1543012" indent="-171446" algn="l" rtl="0" fontAlgn="base">
        <a:spcBef>
          <a:spcPct val="20000"/>
        </a:spcBef>
        <a:spcAft>
          <a:spcPct val="0"/>
        </a:spcAft>
        <a:buChar char="»"/>
        <a:defRPr sz="1050">
          <a:solidFill>
            <a:srgbClr val="003772"/>
          </a:solidFill>
          <a:latin typeface="+mn-lt"/>
        </a:defRPr>
      </a:lvl5pPr>
      <a:lvl6pPr marL="1885903" indent="-171446" algn="l" rtl="0" fontAlgn="base">
        <a:spcBef>
          <a:spcPct val="20000"/>
        </a:spcBef>
        <a:spcAft>
          <a:spcPct val="0"/>
        </a:spcAft>
        <a:buChar char="»"/>
        <a:defRPr sz="1050">
          <a:solidFill>
            <a:srgbClr val="003772"/>
          </a:solidFill>
          <a:latin typeface="+mn-lt"/>
        </a:defRPr>
      </a:lvl6pPr>
      <a:lvl7pPr marL="2228795" indent="-171446" algn="l" rtl="0" fontAlgn="base">
        <a:spcBef>
          <a:spcPct val="20000"/>
        </a:spcBef>
        <a:spcAft>
          <a:spcPct val="0"/>
        </a:spcAft>
        <a:buChar char="»"/>
        <a:defRPr sz="1050">
          <a:solidFill>
            <a:srgbClr val="003772"/>
          </a:solidFill>
          <a:latin typeface="+mn-lt"/>
        </a:defRPr>
      </a:lvl7pPr>
      <a:lvl8pPr marL="2571686" indent="-171446" algn="l" rtl="0" fontAlgn="base">
        <a:spcBef>
          <a:spcPct val="20000"/>
        </a:spcBef>
        <a:spcAft>
          <a:spcPct val="0"/>
        </a:spcAft>
        <a:buChar char="»"/>
        <a:defRPr sz="1050">
          <a:solidFill>
            <a:srgbClr val="003772"/>
          </a:solidFill>
          <a:latin typeface="+mn-lt"/>
        </a:defRPr>
      </a:lvl8pPr>
      <a:lvl9pPr marL="2914577" indent="-171446" algn="l" rtl="0" fontAlgn="base">
        <a:spcBef>
          <a:spcPct val="20000"/>
        </a:spcBef>
        <a:spcAft>
          <a:spcPct val="0"/>
        </a:spcAft>
        <a:buChar char="»"/>
        <a:defRPr sz="1050">
          <a:solidFill>
            <a:srgbClr val="00377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theinstituteblog.co.uk/blog/https:/theinstituteblog.co.uk/2017/03/08/creating-online-resources-to-develop-student-information-search-skill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s://www.flickr.com/people/lel4nd/" TargetMode="External"/><Relationship Id="rId4" Type="http://schemas.openxmlformats.org/officeDocument/2006/relationships/hyperlink" Target="https://www.flickr.com/photos/lel4nd/539710735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m.haigh@hud.ac.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rojectinfolit.org/uploads/2/7/5/4/27541717/pil_2013_freshmenstudy_fullreportv2.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hud.ac/c4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yLcUV3SYuH0" TargetMode="External"/><Relationship Id="rId1" Type="http://schemas.openxmlformats.org/officeDocument/2006/relationships/video" Target="https://www.youtube.com/embed/RX2J1KXUs8A" TargetMode="Externa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27584" y="2492896"/>
            <a:ext cx="7859216" cy="3633273"/>
          </a:xfrm>
        </p:spPr>
        <p:txBody>
          <a:bodyPr/>
          <a:lstStyle/>
          <a:p>
            <a:r>
              <a:rPr lang="en-GB" dirty="0" smtClean="0"/>
              <a:t>Copies of Vygotsky exercise</a:t>
            </a:r>
          </a:p>
          <a:p>
            <a:r>
              <a:rPr lang="en-GB" dirty="0" smtClean="0"/>
              <a:t>Print off of consent form, surveys </a:t>
            </a:r>
          </a:p>
          <a:p>
            <a:r>
              <a:rPr lang="en-GB" dirty="0" smtClean="0"/>
              <a:t>Print off of survey results</a:t>
            </a:r>
            <a:endParaRPr lang="en-GB" dirty="0"/>
          </a:p>
          <a:p>
            <a:r>
              <a:rPr lang="en-GB" dirty="0" smtClean="0"/>
              <a:t>Slides</a:t>
            </a:r>
          </a:p>
          <a:p>
            <a:endParaRPr lang="en-GB" dirty="0"/>
          </a:p>
          <a:p>
            <a:r>
              <a:rPr lang="en-GB" dirty="0" err="1" smtClean="0"/>
              <a:t>NearPod</a:t>
            </a:r>
            <a:r>
              <a:rPr lang="en-GB" dirty="0" smtClean="0"/>
              <a:t> </a:t>
            </a:r>
            <a:r>
              <a:rPr lang="en-GB" dirty="0" smtClean="0"/>
              <a:t>exercise - screenshots</a:t>
            </a:r>
            <a:endParaRPr lang="en-GB" dirty="0" smtClean="0"/>
          </a:p>
          <a:p>
            <a:r>
              <a:rPr lang="en-GB" dirty="0" err="1" smtClean="0"/>
              <a:t>GoogleForms</a:t>
            </a:r>
            <a:r>
              <a:rPr lang="en-GB" dirty="0" smtClean="0"/>
              <a:t> exercise</a:t>
            </a:r>
          </a:p>
          <a:p>
            <a:endParaRPr lang="en-GB" dirty="0"/>
          </a:p>
        </p:txBody>
      </p:sp>
    </p:spTree>
    <p:extLst>
      <p:ext uri="{BB962C8B-B14F-4D97-AF65-F5344CB8AC3E}">
        <p14:creationId xmlns:p14="http://schemas.microsoft.com/office/powerpoint/2010/main" val="3559805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The pilot…</a:t>
            </a:r>
            <a:endParaRPr lang="en-GB" dirty="0">
              <a:solidFill>
                <a:schemeClr val="bg1"/>
              </a:solidFill>
            </a:endParaRPr>
          </a:p>
        </p:txBody>
      </p:sp>
      <p:sp>
        <p:nvSpPr>
          <p:cNvPr id="3" name="Content Placeholder 2"/>
          <p:cNvSpPr>
            <a:spLocks noGrp="1"/>
          </p:cNvSpPr>
          <p:nvPr>
            <p:ph idx="1"/>
          </p:nvPr>
        </p:nvSpPr>
        <p:spPr>
          <a:xfrm>
            <a:off x="1547664" y="5503372"/>
            <a:ext cx="4644516" cy="432048"/>
          </a:xfrm>
        </p:spPr>
        <p:txBody>
          <a:bodyPr/>
          <a:lstStyle/>
          <a:p>
            <a:r>
              <a:rPr lang="en-GB" sz="1000" dirty="0">
                <a:hlinkClick r:id="rId3"/>
              </a:rPr>
              <a:t>https://theinstituteblog.co.uk/blog/https://theinstituteblog.co.uk/2017/03/08/creating-online-resources-to-develop-student-information-search-skills</a:t>
            </a:r>
            <a:r>
              <a:rPr lang="en-GB" sz="1000" dirty="0" smtClean="0">
                <a:hlinkClick r:id="rId3"/>
              </a:rPr>
              <a:t>/</a:t>
            </a:r>
            <a:r>
              <a:rPr lang="en-GB" sz="1000" dirty="0" smtClean="0"/>
              <a:t> </a:t>
            </a:r>
            <a:endParaRPr lang="en-GB" sz="1000" dirty="0"/>
          </a:p>
          <a:p>
            <a:endParaRPr lang="en-GB" dirty="0"/>
          </a:p>
        </p:txBody>
      </p:sp>
      <p:sp>
        <p:nvSpPr>
          <p:cNvPr id="5" name="TextBox 4"/>
          <p:cNvSpPr txBox="1"/>
          <p:nvPr/>
        </p:nvSpPr>
        <p:spPr>
          <a:xfrm>
            <a:off x="611560" y="2132856"/>
            <a:ext cx="5112568" cy="1520416"/>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Attitudes towards resource mostly positive, </a:t>
            </a:r>
          </a:p>
          <a:p>
            <a:pPr marL="742950" lvl="1" indent="-285750">
              <a:buFont typeface="Arial" panose="020B0604020202020204" pitchFamily="34" charset="0"/>
              <a:buChar char="•"/>
            </a:pPr>
            <a:r>
              <a:rPr lang="en-GB" dirty="0" smtClean="0"/>
              <a:t>“informative” “helpful” “useful”</a:t>
            </a:r>
          </a:p>
          <a:p>
            <a:pPr marL="742950" lvl="1" indent="-285750">
              <a:buFont typeface="Arial" panose="020B0604020202020204" pitchFamily="34" charset="0"/>
              <a:buChar char="•"/>
            </a:pPr>
            <a:endParaRPr lang="en-GB" dirty="0" smtClean="0"/>
          </a:p>
          <a:p>
            <a:pPr marL="742950" lvl="1" indent="-285750">
              <a:buFont typeface="Arial" panose="020B0604020202020204" pitchFamily="34" charset="0"/>
              <a:buChar char="•"/>
            </a:pPr>
            <a:endParaRPr lang="en-GB" dirty="0" smtClean="0"/>
          </a:p>
          <a:p>
            <a:pPr marL="742950" lvl="1" indent="-285750">
              <a:buFont typeface="Arial" panose="020B0604020202020204" pitchFamily="34" charset="0"/>
              <a:buChar char="•"/>
            </a:pPr>
            <a:endParaRPr lang="en-GB" dirty="0"/>
          </a:p>
        </p:txBody>
      </p:sp>
      <p:sp>
        <p:nvSpPr>
          <p:cNvPr id="6" name="TextBox 5"/>
          <p:cNvSpPr txBox="1"/>
          <p:nvPr/>
        </p:nvSpPr>
        <p:spPr>
          <a:xfrm>
            <a:off x="624100" y="2801094"/>
            <a:ext cx="3672408" cy="270227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One negative comment, was not worth coming in for as had done in the first year</a:t>
            </a:r>
          </a:p>
          <a:p>
            <a:pPr marL="285750" indent="-285750">
              <a:buFont typeface="Arial" panose="020B0604020202020204" pitchFamily="34" charset="0"/>
              <a:buChar char="•"/>
            </a:pPr>
            <a:r>
              <a:rPr lang="en-GB" dirty="0" smtClean="0"/>
              <a:t>Majority felt more confident in searching library catalogue after completion</a:t>
            </a:r>
          </a:p>
          <a:p>
            <a:pPr marL="285750" indent="-285750">
              <a:buFont typeface="Arial" panose="020B0604020202020204" pitchFamily="34" charset="0"/>
              <a:buChar char="•"/>
            </a:pPr>
            <a:r>
              <a:rPr lang="en-GB" dirty="0" smtClean="0"/>
              <a:t>Majority either wouldn’t, or probably wouldn’t have completed task if had been optional on </a:t>
            </a:r>
            <a:r>
              <a:rPr lang="en-GB" dirty="0" smtClean="0"/>
              <a:t>VLE</a:t>
            </a:r>
          </a:p>
          <a:p>
            <a:pPr marL="285750" indent="-285750">
              <a:buFont typeface="Arial" panose="020B0604020202020204" pitchFamily="34" charset="0"/>
              <a:buChar char="•"/>
            </a:pPr>
            <a:r>
              <a:rPr lang="en-GB" dirty="0" smtClean="0"/>
              <a:t>Very small pilot! </a:t>
            </a:r>
            <a:endParaRPr lang="en-GB" dirty="0"/>
          </a:p>
        </p:txBody>
      </p:sp>
      <p:pic>
        <p:nvPicPr>
          <p:cNvPr id="7170" name="Picture 2" descr="Lecture, Student, University, Education, Class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088090"/>
            <a:ext cx="3546342" cy="2353146"/>
          </a:xfrm>
          <a:prstGeom prst="cloudCallout">
            <a:avLst>
              <a:gd name="adj1" fmla="val -45859"/>
              <a:gd name="adj2" fmla="val 63071"/>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41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The catch…</a:t>
            </a:r>
            <a:endParaRPr lang="en-GB" dirty="0">
              <a:solidFill>
                <a:schemeClr val="bg1"/>
              </a:solidFill>
            </a:endParaRPr>
          </a:p>
        </p:txBody>
      </p:sp>
      <p:pic>
        <p:nvPicPr>
          <p:cNvPr id="4" name="Content Placeholder 3"/>
          <p:cNvPicPr>
            <a:picLocks noGrp="1" noChangeAspect="1"/>
          </p:cNvPicPr>
          <p:nvPr>
            <p:ph idx="1"/>
          </p:nvPr>
        </p:nvPicPr>
        <p:blipFill rotWithShape="1">
          <a:blip r:embed="rId3"/>
          <a:srcRect l="1674" t="11769" b="8682"/>
          <a:stretch/>
        </p:blipFill>
        <p:spPr>
          <a:xfrm>
            <a:off x="683568" y="2132857"/>
            <a:ext cx="7911510" cy="3600400"/>
          </a:xfrm>
          <a:prstGeom prst="rect">
            <a:avLst/>
          </a:prstGeom>
        </p:spPr>
      </p:pic>
    </p:spTree>
    <p:extLst>
      <p:ext uri="{BB962C8B-B14F-4D97-AF65-F5344CB8AC3E}">
        <p14:creationId xmlns:p14="http://schemas.microsoft.com/office/powerpoint/2010/main" val="1620551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300" dirty="0" smtClean="0">
                <a:solidFill>
                  <a:schemeClr val="bg1"/>
                </a:solidFill>
              </a:rPr>
              <a:t>Strategies for Collaborative Working (that work)</a:t>
            </a:r>
            <a:endParaRPr lang="en-GB" sz="2300" dirty="0">
              <a:solidFill>
                <a:schemeClr val="bg1"/>
              </a:solidFill>
            </a:endParaRPr>
          </a:p>
        </p:txBody>
      </p:sp>
      <p:pic>
        <p:nvPicPr>
          <p:cNvPr id="3074" name="Picture 2" descr="https://farm1.staticflickr.com/5213/5397107357_29df09aab6_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3830" y="2060848"/>
            <a:ext cx="3962563" cy="2641709"/>
          </a:xfrm>
          <a:prstGeom prst="stripedRightArrow">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085184"/>
            <a:ext cx="6400800" cy="261610"/>
          </a:xfrm>
          <a:prstGeom prst="rect">
            <a:avLst/>
          </a:prstGeom>
        </p:spPr>
        <p:txBody>
          <a:bodyPr wrap="square">
            <a:spAutoFit/>
          </a:bodyPr>
          <a:lstStyle/>
          <a:p>
            <a:r>
              <a:rPr lang="en-GB" sz="1100" dirty="0">
                <a:solidFill>
                  <a:srgbClr val="049BCE"/>
                </a:solidFill>
                <a:latin typeface="Source Sans Pro"/>
                <a:hlinkClick r:id="rId4"/>
              </a:rPr>
              <a:t>“Paper Trails”</a:t>
            </a:r>
            <a:r>
              <a:rPr lang="en-GB" sz="1100" dirty="0">
                <a:solidFill>
                  <a:srgbClr val="8A8A8A"/>
                </a:solidFill>
                <a:latin typeface="Source Sans Pro"/>
              </a:rPr>
              <a:t> by </a:t>
            </a:r>
            <a:r>
              <a:rPr lang="en-GB" sz="1100" i="1" dirty="0">
                <a:solidFill>
                  <a:srgbClr val="049BCE"/>
                </a:solidFill>
                <a:latin typeface="Source Sans Pro"/>
                <a:hlinkClick r:id="rId5"/>
              </a:rPr>
              <a:t>Leland Francisco</a:t>
            </a:r>
            <a:r>
              <a:rPr lang="en-GB" sz="1100" i="1" dirty="0">
                <a:solidFill>
                  <a:srgbClr val="8A8A8A"/>
                </a:solidFill>
                <a:latin typeface="Source Sans Pro"/>
              </a:rPr>
              <a:t> </a:t>
            </a:r>
            <a:r>
              <a:rPr lang="en-GB" sz="1100" dirty="0">
                <a:solidFill>
                  <a:srgbClr val="8A8A8A"/>
                </a:solidFill>
                <a:latin typeface="Source Sans Pro"/>
              </a:rPr>
              <a:t>is licensed under </a:t>
            </a:r>
            <a:r>
              <a:rPr lang="en-GB" sz="1100" dirty="0">
                <a:solidFill>
                  <a:srgbClr val="049BCE"/>
                </a:solidFill>
                <a:latin typeface="Source Sans Pro"/>
                <a:hlinkClick r:id="rId6"/>
              </a:rPr>
              <a:t>CC BY 2.0</a:t>
            </a:r>
            <a:endParaRPr lang="en-GB" sz="1100" dirty="0"/>
          </a:p>
        </p:txBody>
      </p:sp>
      <p:sp>
        <p:nvSpPr>
          <p:cNvPr id="5" name="TextBox 4"/>
          <p:cNvSpPr txBox="1"/>
          <p:nvPr/>
        </p:nvSpPr>
        <p:spPr>
          <a:xfrm>
            <a:off x="5292080" y="2204864"/>
            <a:ext cx="3394720" cy="204979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Leave a paper trail that is understandable and open</a:t>
            </a:r>
          </a:p>
          <a:p>
            <a:pPr marL="742950" lvl="1" indent="-285750">
              <a:buFont typeface="Arial" panose="020B0604020202020204" pitchFamily="34" charset="0"/>
              <a:buChar char="•"/>
            </a:pPr>
            <a:r>
              <a:rPr lang="en-GB" sz="2000" dirty="0" smtClean="0"/>
              <a:t>Shared Drives</a:t>
            </a:r>
          </a:p>
          <a:p>
            <a:pPr marL="742950" lvl="1" indent="-285750">
              <a:buFont typeface="Arial" panose="020B0604020202020204" pitchFamily="34" charset="0"/>
              <a:buChar char="•"/>
            </a:pPr>
            <a:r>
              <a:rPr lang="en-GB" sz="2000" dirty="0" smtClean="0"/>
              <a:t>Open reflective diaries/blogs</a:t>
            </a:r>
          </a:p>
          <a:p>
            <a:pPr lvl="1"/>
            <a:endParaRPr lang="en-GB" dirty="0"/>
          </a:p>
        </p:txBody>
      </p:sp>
    </p:spTree>
    <p:extLst>
      <p:ext uri="{BB962C8B-B14F-4D97-AF65-F5344CB8AC3E}">
        <p14:creationId xmlns:p14="http://schemas.microsoft.com/office/powerpoint/2010/main" val="3490612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dirty="0">
                <a:solidFill>
                  <a:schemeClr val="bg1"/>
                </a:solidFill>
              </a:rPr>
              <a:t>Strategies for Collaborative Working (that work)</a:t>
            </a:r>
            <a:endParaRPr lang="en-GB" sz="2400" dirty="0"/>
          </a:p>
        </p:txBody>
      </p:sp>
      <p:sp>
        <p:nvSpPr>
          <p:cNvPr id="3" name="Content Placeholder 2"/>
          <p:cNvSpPr>
            <a:spLocks noGrp="1"/>
          </p:cNvSpPr>
          <p:nvPr>
            <p:ph idx="1"/>
          </p:nvPr>
        </p:nvSpPr>
        <p:spPr>
          <a:xfrm>
            <a:off x="251520" y="2564904"/>
            <a:ext cx="2808312" cy="3960440"/>
          </a:xfrm>
        </p:spPr>
        <p:txBody>
          <a:bodyPr/>
          <a:lstStyle/>
          <a:p>
            <a:r>
              <a:rPr lang="en-GB" dirty="0" smtClean="0"/>
              <a:t>Take the time away together</a:t>
            </a:r>
          </a:p>
          <a:p>
            <a:r>
              <a:rPr lang="en-GB" dirty="0" smtClean="0"/>
              <a:t>Regularly communicate </a:t>
            </a:r>
          </a:p>
          <a:p>
            <a:r>
              <a:rPr lang="en-GB" dirty="0" smtClean="0"/>
              <a:t>Clear strategy and end goals </a:t>
            </a:r>
            <a:endParaRPr lang="en-GB" dirty="0"/>
          </a:p>
        </p:txBody>
      </p:sp>
      <p:pic>
        <p:nvPicPr>
          <p:cNvPr id="5122" name="Picture 2" descr="Garden, Gardening, Figures, Cute, Ceramic,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388" y="2564904"/>
            <a:ext cx="4255358" cy="283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21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dirty="0">
                <a:solidFill>
                  <a:schemeClr val="bg1"/>
                </a:solidFill>
              </a:rPr>
              <a:t>Strategies for Collaborative Working (that work)</a:t>
            </a:r>
            <a:endParaRPr lang="en-GB" sz="2400" dirty="0"/>
          </a:p>
        </p:txBody>
      </p:sp>
      <p:sp>
        <p:nvSpPr>
          <p:cNvPr id="3" name="Content Placeholder 2"/>
          <p:cNvSpPr>
            <a:spLocks noGrp="1"/>
          </p:cNvSpPr>
          <p:nvPr>
            <p:ph idx="1"/>
          </p:nvPr>
        </p:nvSpPr>
        <p:spPr>
          <a:xfrm>
            <a:off x="395536" y="2315523"/>
            <a:ext cx="8229600" cy="4525963"/>
          </a:xfrm>
        </p:spPr>
        <p:txBody>
          <a:bodyPr/>
          <a:lstStyle/>
          <a:p>
            <a:r>
              <a:rPr lang="en-GB" dirty="0" smtClean="0"/>
              <a:t>Recognise your own skills set and what you can bring to a group project </a:t>
            </a:r>
          </a:p>
          <a:p>
            <a:r>
              <a:rPr lang="en-GB" dirty="0" smtClean="0"/>
              <a:t>Recognise any developmental needs you would like to fulfil</a:t>
            </a:r>
          </a:p>
          <a:p>
            <a:pPr marL="0" indent="0">
              <a:buNone/>
            </a:pPr>
            <a:r>
              <a:rPr lang="en-GB" dirty="0" smtClean="0"/>
              <a:t> </a:t>
            </a:r>
            <a:endParaRPr lang="en-GB" dirty="0"/>
          </a:p>
        </p:txBody>
      </p:sp>
      <p:pic>
        <p:nvPicPr>
          <p:cNvPr id="6146" name="Picture 2" descr="Welder, Metal, Employees, Employee, Wor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573016"/>
            <a:ext cx="2232247"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59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dirty="0">
                <a:solidFill>
                  <a:schemeClr val="bg1"/>
                </a:solidFill>
              </a:rPr>
              <a:t>Strategies for Collaborative Working (that work)</a:t>
            </a:r>
            <a:endParaRPr lang="en-GB" sz="2400" dirty="0"/>
          </a:p>
        </p:txBody>
      </p:sp>
      <p:pic>
        <p:nvPicPr>
          <p:cNvPr id="4098" name="Picture 2" descr="https://c1.staticflickr.com/9/8261/8681441285_61ecf1252c_o.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515" b="1515"/>
          <a:stretch/>
        </p:blipFill>
        <p:spPr bwMode="auto">
          <a:xfrm>
            <a:off x="4572000" y="1916832"/>
            <a:ext cx="4464496" cy="3534938"/>
          </a:xfrm>
          <a:prstGeom prst="irregularSeal1">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2420888"/>
            <a:ext cx="4032448" cy="2585323"/>
          </a:xfrm>
          <a:prstGeom prst="rect">
            <a:avLst/>
          </a:prstGeom>
          <a:noFill/>
        </p:spPr>
        <p:txBody>
          <a:bodyPr wrap="square" lIns="91440" tIns="45720" rIns="91440" bIns="45720">
            <a:spAutoFit/>
          </a:bodyPr>
          <a:lstStyle/>
          <a:p>
            <a:pPr algn="ctr"/>
            <a:r>
              <a:rPr lang="en-US" sz="5400" b="1" dirty="0" smtClean="0">
                <a:ln w="13462">
                  <a:solidFill>
                    <a:schemeClr val="bg1"/>
                  </a:solidFill>
                  <a:prstDash val="solid"/>
                </a:ln>
                <a:effectLst>
                  <a:outerShdw dist="38100" dir="2700000" algn="bl" rotWithShape="0">
                    <a:schemeClr val="accent5"/>
                  </a:outerShdw>
                </a:effectLst>
              </a:rPr>
              <a:t>Plan, share, just in case…</a:t>
            </a:r>
            <a:endParaRPr lang="en-US" sz="5400" b="1" dirty="0">
              <a:ln w="13462">
                <a:solidFill>
                  <a:schemeClr val="bg1"/>
                </a:solidFill>
                <a:prstDash val="solid"/>
              </a:ln>
              <a:effectLst>
                <a:outerShdw dist="38100" dir="2700000" algn="bl" rotWithShape="0">
                  <a:schemeClr val="accent5"/>
                </a:outerShdw>
              </a:effectLst>
            </a:endParaRPr>
          </a:p>
        </p:txBody>
      </p:sp>
    </p:spTree>
    <p:extLst>
      <p:ext uri="{BB962C8B-B14F-4D97-AF65-F5344CB8AC3E}">
        <p14:creationId xmlns:p14="http://schemas.microsoft.com/office/powerpoint/2010/main" val="1520172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Take </a:t>
            </a:r>
            <a:r>
              <a:rPr lang="en-GB" dirty="0" err="1" smtClean="0">
                <a:solidFill>
                  <a:schemeClr val="bg1"/>
                </a:solidFill>
              </a:rPr>
              <a:t>aways</a:t>
            </a:r>
            <a:endParaRPr lang="en-GB" dirty="0">
              <a:solidFill>
                <a:schemeClr val="bg1"/>
              </a:solidFill>
            </a:endParaRPr>
          </a:p>
        </p:txBody>
      </p:sp>
      <p:sp>
        <p:nvSpPr>
          <p:cNvPr id="3" name="Content Placeholder 2"/>
          <p:cNvSpPr>
            <a:spLocks noGrp="1"/>
          </p:cNvSpPr>
          <p:nvPr>
            <p:ph idx="1"/>
          </p:nvPr>
        </p:nvSpPr>
        <p:spPr>
          <a:xfrm>
            <a:off x="457200" y="2276872"/>
            <a:ext cx="7427168" cy="3201225"/>
          </a:xfrm>
        </p:spPr>
        <p:txBody>
          <a:bodyPr/>
          <a:lstStyle/>
          <a:p>
            <a:r>
              <a:rPr lang="en-GB" dirty="0" smtClean="0"/>
              <a:t>Using subject specific examples and real world research students can relate to or already find useful will engage them</a:t>
            </a:r>
          </a:p>
          <a:p>
            <a:r>
              <a:rPr lang="en-GB" dirty="0" smtClean="0"/>
              <a:t>Find out how academics search, if it works for them, and how they demonstrate good critical research in practice to students </a:t>
            </a:r>
            <a:endParaRPr lang="en-GB" dirty="0"/>
          </a:p>
        </p:txBody>
      </p:sp>
    </p:spTree>
    <p:extLst>
      <p:ext uri="{BB962C8B-B14F-4D97-AF65-F5344CB8AC3E}">
        <p14:creationId xmlns:p14="http://schemas.microsoft.com/office/powerpoint/2010/main" val="383119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“They don’t read” </a:t>
            </a:r>
            <a:endParaRPr lang="en-GB" dirty="0">
              <a:solidFill>
                <a:schemeClr val="bg1"/>
              </a:solidFill>
            </a:endParaRPr>
          </a:p>
        </p:txBody>
      </p:sp>
      <p:sp>
        <p:nvSpPr>
          <p:cNvPr id="3" name="Content Placeholder 2"/>
          <p:cNvSpPr>
            <a:spLocks noGrp="1"/>
          </p:cNvSpPr>
          <p:nvPr>
            <p:ph idx="1"/>
          </p:nvPr>
        </p:nvSpPr>
        <p:spPr>
          <a:xfrm>
            <a:off x="755576" y="2204864"/>
            <a:ext cx="3312368" cy="3240360"/>
          </a:xfrm>
        </p:spPr>
        <p:txBody>
          <a:bodyPr/>
          <a:lstStyle/>
          <a:p>
            <a:pPr marL="0" indent="0">
              <a:buNone/>
            </a:pPr>
            <a:r>
              <a:rPr lang="en-GB" sz="1800" dirty="0" smtClean="0"/>
              <a:t>If your students are not doing the reading-find out WHY</a:t>
            </a:r>
          </a:p>
          <a:p>
            <a:pPr marL="0" indent="0">
              <a:buNone/>
            </a:pPr>
            <a:r>
              <a:rPr lang="en-GB" sz="1800" dirty="0" smtClean="0"/>
              <a:t>Is it because they have no time outside of class?</a:t>
            </a:r>
          </a:p>
          <a:p>
            <a:pPr marL="0" indent="0">
              <a:buNone/>
            </a:pPr>
            <a:endParaRPr lang="en-GB" sz="1800" dirty="0" smtClean="0"/>
          </a:p>
          <a:p>
            <a:pPr marL="0" indent="0">
              <a:buNone/>
            </a:pPr>
            <a:r>
              <a:rPr lang="en-GB" sz="1800" dirty="0" smtClean="0"/>
              <a:t>The expectation of time outside classes for study is a privilege that </a:t>
            </a:r>
            <a:r>
              <a:rPr lang="en-GB" sz="1800" u="sng" dirty="0" smtClean="0"/>
              <a:t>must</a:t>
            </a:r>
            <a:r>
              <a:rPr lang="en-GB" sz="1800" dirty="0" smtClean="0"/>
              <a:t> be recognised as such. </a:t>
            </a:r>
          </a:p>
          <a:p>
            <a:pPr marL="0" indent="0">
              <a:buNone/>
            </a:pPr>
            <a:endParaRPr lang="en-GB" sz="1800" dirty="0"/>
          </a:p>
        </p:txBody>
      </p:sp>
      <p:pic>
        <p:nvPicPr>
          <p:cNvPr id="8194" name="Picture 2" descr="Grass, Nature, Outdoors, Person, Reading,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88840"/>
            <a:ext cx="3086056" cy="3600400"/>
          </a:xfrm>
          <a:prstGeom prst="noSmoking">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97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64704"/>
            <a:ext cx="6750750" cy="675085"/>
          </a:xfrm>
        </p:spPr>
        <p:txBody>
          <a:bodyPr/>
          <a:lstStyle/>
          <a:p>
            <a:r>
              <a:rPr lang="en-GB" dirty="0"/>
              <a:t>Embedding interventions for better critical writing and reading: collaboration between librarians and Academic Skills Tutors</a:t>
            </a:r>
            <a:br>
              <a:rPr lang="en-GB" dirty="0"/>
            </a:br>
            <a:endParaRPr lang="en-GB" dirty="0"/>
          </a:p>
        </p:txBody>
      </p:sp>
      <p:sp>
        <p:nvSpPr>
          <p:cNvPr id="3" name="Subtitle 2"/>
          <p:cNvSpPr>
            <a:spLocks noGrp="1"/>
          </p:cNvSpPr>
          <p:nvPr>
            <p:ph type="subTitle" sz="quarter" idx="1"/>
          </p:nvPr>
        </p:nvSpPr>
        <p:spPr>
          <a:xfrm>
            <a:off x="447546" y="2781735"/>
            <a:ext cx="4312568" cy="936104"/>
          </a:xfrm>
        </p:spPr>
        <p:txBody>
          <a:bodyPr/>
          <a:lstStyle/>
          <a:p>
            <a:r>
              <a:rPr lang="en-GB" sz="1800" dirty="0" smtClean="0"/>
              <a:t>Jess Haigh 	</a:t>
            </a:r>
          </a:p>
          <a:p>
            <a:r>
              <a:rPr lang="en-GB" sz="1800" dirty="0" smtClean="0">
                <a:hlinkClick r:id="rId3"/>
              </a:rPr>
              <a:t>j.m.haigh@hud.ac.uk</a:t>
            </a:r>
            <a:endParaRPr lang="en-GB" sz="1800" dirty="0" smtClean="0"/>
          </a:p>
          <a:p>
            <a:r>
              <a:rPr lang="en-GB" sz="1800" dirty="0" smtClean="0"/>
              <a:t>(@</a:t>
            </a:r>
            <a:r>
              <a:rPr lang="en-GB" sz="1800" dirty="0" err="1" smtClean="0"/>
              <a:t>BookElfLeeds</a:t>
            </a:r>
            <a:r>
              <a:rPr lang="en-GB" sz="1800" dirty="0" smtClean="0"/>
              <a:t>)</a:t>
            </a:r>
          </a:p>
          <a:p>
            <a:endParaRPr lang="en-GB" sz="1800" dirty="0"/>
          </a:p>
          <a:p>
            <a:r>
              <a:rPr lang="en-GB" sz="1800" dirty="0" smtClean="0"/>
              <a:t>Jane Mullen</a:t>
            </a:r>
          </a:p>
          <a:p>
            <a:r>
              <a:rPr lang="en-GB" sz="1800" dirty="0" smtClean="0"/>
              <a:t>Elizabeth Caldwell</a:t>
            </a:r>
            <a:endParaRPr lang="en-GB" sz="1800" dirty="0"/>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11960" y="1988840"/>
            <a:ext cx="3960440" cy="3703141"/>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84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The Context…</a:t>
            </a:r>
            <a:endParaRPr lang="en-GB" dirty="0">
              <a:solidFill>
                <a:schemeClr val="bg1"/>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28441" y="2060848"/>
            <a:ext cx="3487117" cy="3487117"/>
          </a:xfrm>
        </p:spPr>
      </p:pic>
      <p:cxnSp>
        <p:nvCxnSpPr>
          <p:cNvPr id="8" name="Straight Arrow Connector 7"/>
          <p:cNvCxnSpPr/>
          <p:nvPr/>
        </p:nvCxnSpPr>
        <p:spPr bwMode="auto">
          <a:xfrm flipH="1">
            <a:off x="5364088" y="3429000"/>
            <a:ext cx="1440160" cy="864096"/>
          </a:xfrm>
          <a:prstGeom prst="straightConnector1">
            <a:avLst/>
          </a:prstGeom>
          <a:ln w="76200">
            <a:solidFill>
              <a:schemeClr val="accent6"/>
            </a:solidFill>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6" name="TextBox 15"/>
          <p:cNvSpPr txBox="1"/>
          <p:nvPr/>
        </p:nvSpPr>
        <p:spPr>
          <a:xfrm>
            <a:off x="6804248" y="3061810"/>
            <a:ext cx="1882552" cy="461665"/>
          </a:xfrm>
          <a:prstGeom prst="rect">
            <a:avLst/>
          </a:prstGeom>
          <a:noFill/>
        </p:spPr>
        <p:txBody>
          <a:bodyPr wrap="square" rtlCol="0">
            <a:spAutoFit/>
          </a:bodyPr>
          <a:lstStyle/>
          <a:p>
            <a:r>
              <a:rPr lang="en-GB" sz="2400" b="1" dirty="0" smtClean="0"/>
              <a:t>The Library</a:t>
            </a:r>
            <a:endParaRPr lang="en-GB" sz="2400" b="1" dirty="0"/>
          </a:p>
        </p:txBody>
      </p:sp>
      <p:cxnSp>
        <p:nvCxnSpPr>
          <p:cNvPr id="18" name="Straight Arrow Connector 17"/>
          <p:cNvCxnSpPr/>
          <p:nvPr/>
        </p:nvCxnSpPr>
        <p:spPr bwMode="auto">
          <a:xfrm>
            <a:off x="1979712" y="3212976"/>
            <a:ext cx="1296144" cy="432048"/>
          </a:xfrm>
          <a:prstGeom prst="straightConnector1">
            <a:avLst/>
          </a:prstGeom>
          <a:ln w="76200">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sp>
        <p:nvSpPr>
          <p:cNvPr id="19" name="TextBox 18"/>
          <p:cNvSpPr txBox="1"/>
          <p:nvPr/>
        </p:nvSpPr>
        <p:spPr>
          <a:xfrm>
            <a:off x="223199" y="3008603"/>
            <a:ext cx="1512168" cy="461665"/>
          </a:xfrm>
          <a:prstGeom prst="rect">
            <a:avLst/>
          </a:prstGeom>
          <a:noFill/>
        </p:spPr>
        <p:txBody>
          <a:bodyPr wrap="square" rtlCol="0">
            <a:spAutoFit/>
          </a:bodyPr>
          <a:lstStyle/>
          <a:p>
            <a:r>
              <a:rPr lang="en-GB" sz="2400" b="1" dirty="0" smtClean="0"/>
              <a:t>Schools</a:t>
            </a:r>
            <a:endParaRPr lang="en-GB" sz="2400" b="1" dirty="0"/>
          </a:p>
        </p:txBody>
      </p:sp>
      <p:sp>
        <p:nvSpPr>
          <p:cNvPr id="20" name="TextBox 19"/>
          <p:cNvSpPr txBox="1"/>
          <p:nvPr/>
        </p:nvSpPr>
        <p:spPr>
          <a:xfrm>
            <a:off x="251519" y="3429000"/>
            <a:ext cx="2576921" cy="566309"/>
          </a:xfrm>
          <a:prstGeom prst="rect">
            <a:avLst/>
          </a:prstGeom>
          <a:noFill/>
        </p:spPr>
        <p:txBody>
          <a:bodyPr wrap="square" rtlCol="0">
            <a:spAutoFit/>
          </a:bodyPr>
          <a:lstStyle/>
          <a:p>
            <a:r>
              <a:rPr lang="en-GB" sz="1400" dirty="0" smtClean="0"/>
              <a:t>Teaching and Learning Team</a:t>
            </a:r>
          </a:p>
          <a:p>
            <a:pPr marL="285750" indent="-285750">
              <a:buFont typeface="Arial" panose="020B0604020202020204" pitchFamily="34" charset="0"/>
              <a:buChar char="•"/>
            </a:pPr>
            <a:r>
              <a:rPr lang="en-GB" sz="1400" dirty="0" smtClean="0"/>
              <a:t>Academic Skills Tutors</a:t>
            </a:r>
            <a:endParaRPr lang="en-GB" sz="1400" dirty="0"/>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12725" t="20600" r="18317" b="17451"/>
          <a:stretch/>
        </p:blipFill>
        <p:spPr>
          <a:xfrm rot="1074722">
            <a:off x="7907057" y="3756237"/>
            <a:ext cx="993466" cy="1584176"/>
          </a:xfrm>
          <a:prstGeom prst="ellipse">
            <a:avLst/>
          </a:prstGeom>
        </p:spPr>
      </p:pic>
      <p:sp>
        <p:nvSpPr>
          <p:cNvPr id="21" name="TextBox 20"/>
          <p:cNvSpPr txBox="1"/>
          <p:nvPr/>
        </p:nvSpPr>
        <p:spPr>
          <a:xfrm>
            <a:off x="6804248" y="3645024"/>
            <a:ext cx="2088232" cy="781752"/>
          </a:xfrm>
          <a:prstGeom prst="rect">
            <a:avLst/>
          </a:prstGeom>
          <a:noFill/>
        </p:spPr>
        <p:txBody>
          <a:bodyPr wrap="square" rtlCol="0">
            <a:spAutoFit/>
          </a:bodyPr>
          <a:lstStyle/>
          <a:p>
            <a:r>
              <a:rPr lang="en-GB" sz="1400" dirty="0" smtClean="0"/>
              <a:t>Subject Team</a:t>
            </a:r>
          </a:p>
          <a:p>
            <a:pPr marL="285750" indent="-285750">
              <a:buFont typeface="Arial" panose="020B0604020202020204" pitchFamily="34" charset="0"/>
              <a:buChar char="•"/>
            </a:pPr>
            <a:r>
              <a:rPr lang="en-GB" sz="1400" dirty="0" smtClean="0"/>
              <a:t>Subject Librarians (me!)</a:t>
            </a:r>
            <a:endParaRPr lang="en-GB" sz="1400" dirty="0"/>
          </a:p>
        </p:txBody>
      </p:sp>
    </p:spTree>
    <p:extLst>
      <p:ext uri="{BB962C8B-B14F-4D97-AF65-F5344CB8AC3E}">
        <p14:creationId xmlns:p14="http://schemas.microsoft.com/office/powerpoint/2010/main" val="352785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The students (#</a:t>
            </a:r>
            <a:r>
              <a:rPr lang="en-GB" dirty="0" err="1" smtClean="0">
                <a:solidFill>
                  <a:schemeClr val="bg1"/>
                </a:solidFill>
              </a:rPr>
              <a:t>notallstudents</a:t>
            </a:r>
            <a:r>
              <a:rPr lang="en-GB"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a:xfrm>
            <a:off x="899592" y="5085184"/>
            <a:ext cx="6995120" cy="604658"/>
          </a:xfrm>
        </p:spPr>
        <p:txBody>
          <a:bodyPr/>
          <a:lstStyle/>
          <a:p>
            <a:pPr marL="0" indent="0">
              <a:buNone/>
            </a:pPr>
            <a:r>
              <a:rPr lang="en-GB" sz="1200" dirty="0" err="1"/>
              <a:t>Itua</a:t>
            </a:r>
            <a:r>
              <a:rPr lang="en-GB" sz="1200" dirty="0"/>
              <a:t>, I., Coffey, M., </a:t>
            </a:r>
            <a:r>
              <a:rPr lang="en-GB" sz="1200" dirty="0" err="1"/>
              <a:t>Merryweather</a:t>
            </a:r>
            <a:r>
              <a:rPr lang="en-GB" sz="1200" dirty="0"/>
              <a:t>, D., Norton, L., &amp; </a:t>
            </a:r>
            <a:r>
              <a:rPr lang="en-GB" sz="1200" dirty="0" err="1"/>
              <a:t>Foxcroft</a:t>
            </a:r>
            <a:r>
              <a:rPr lang="en-GB" sz="1200" dirty="0"/>
              <a:t>, A. (2014). Exploring barriers and solutions to academic writing: Perspectives from students, higher education and further education tutors. </a:t>
            </a:r>
            <a:r>
              <a:rPr lang="en-GB" sz="1200" i="1" dirty="0"/>
              <a:t>Journal of Further and higher education</a:t>
            </a:r>
            <a:r>
              <a:rPr lang="en-GB" sz="1200" dirty="0"/>
              <a:t>, 38(3), 305-326.</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458" t="5714"/>
          <a:stretch/>
        </p:blipFill>
        <p:spPr>
          <a:xfrm>
            <a:off x="815283" y="2276872"/>
            <a:ext cx="2866513" cy="2448272"/>
          </a:xfrm>
          <a:prstGeom prst="heart">
            <a:avLst/>
          </a:prstGeom>
          <a:ln>
            <a:solidFill>
              <a:srgbClr val="7030A0"/>
            </a:solidFill>
          </a:ln>
        </p:spPr>
      </p:pic>
      <p:sp>
        <p:nvSpPr>
          <p:cNvPr id="7" name="TextBox 6"/>
          <p:cNvSpPr txBox="1"/>
          <p:nvPr/>
        </p:nvSpPr>
        <p:spPr>
          <a:xfrm>
            <a:off x="4788024" y="2276872"/>
            <a:ext cx="3672408"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“Vocational” backgrounds</a:t>
            </a:r>
          </a:p>
          <a:p>
            <a:pPr marL="285750" indent="-285750">
              <a:buFont typeface="Arial" panose="020B0604020202020204" pitchFamily="34" charset="0"/>
              <a:buChar char="•"/>
            </a:pPr>
            <a:r>
              <a:rPr lang="en-GB" dirty="0" smtClean="0"/>
              <a:t>Little experience of academic sources</a:t>
            </a:r>
          </a:p>
          <a:p>
            <a:pPr marL="285750" indent="-285750">
              <a:buFont typeface="Arial" panose="020B0604020202020204" pitchFamily="34" charset="0"/>
              <a:buChar char="•"/>
            </a:pPr>
            <a:r>
              <a:rPr lang="en-GB" dirty="0" smtClean="0"/>
              <a:t>Little experience of large quantities of text</a:t>
            </a:r>
          </a:p>
          <a:p>
            <a:pPr marL="285750" indent="-285750">
              <a:buFont typeface="Arial" panose="020B0604020202020204" pitchFamily="34" charset="0"/>
              <a:buChar char="•"/>
            </a:pPr>
            <a:r>
              <a:rPr lang="en-GB" dirty="0" smtClean="0"/>
              <a:t>Time poor</a:t>
            </a:r>
          </a:p>
          <a:p>
            <a:pPr marL="285750" indent="-285750">
              <a:buFont typeface="Arial" panose="020B0604020202020204" pitchFamily="34" charset="0"/>
              <a:buChar char="•"/>
            </a:pPr>
            <a:r>
              <a:rPr lang="en-GB" dirty="0" smtClean="0"/>
              <a:t>“Widening </a:t>
            </a:r>
            <a:r>
              <a:rPr lang="en-GB" dirty="0"/>
              <a:t>P</a:t>
            </a:r>
            <a:r>
              <a:rPr lang="en-GB" dirty="0" smtClean="0"/>
              <a:t>articipation”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749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7">
                                            <p:txEl>
                                              <p:pRg st="4" end="4"/>
                                            </p:txEl>
                                          </p:spTgt>
                                        </p:tgtEl>
                                      </p:cBhvr>
                                    </p:animEffect>
                                    <p:set>
                                      <p:cBhvr>
                                        <p:cTn id="7"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descr="Library, La Trobe, Study, Students, Row, Stud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0883" y="2125229"/>
            <a:ext cx="4559384" cy="3039589"/>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bwMode="auto">
          <a:xfrm>
            <a:off x="6367616" y="2132856"/>
            <a:ext cx="2003688" cy="1512168"/>
          </a:xfrm>
          <a:prstGeom prst="cloudCallout">
            <a:avLst>
              <a:gd name="adj1" fmla="val -93313"/>
              <a:gd name="adj2" fmla="val 60721"/>
            </a:avLst>
          </a:prstGeom>
          <a:noFill/>
          <a:ln w="3810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7" name="Cloud Callout 6"/>
          <p:cNvSpPr/>
          <p:nvPr/>
        </p:nvSpPr>
        <p:spPr bwMode="auto">
          <a:xfrm>
            <a:off x="5940152" y="2276872"/>
            <a:ext cx="2858616" cy="1656184"/>
          </a:xfrm>
          <a:prstGeom prst="cloudCallou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8" name="TextBox 7"/>
          <p:cNvSpPr txBox="1"/>
          <p:nvPr/>
        </p:nvSpPr>
        <p:spPr>
          <a:xfrm>
            <a:off x="6660232" y="2492896"/>
            <a:ext cx="1368152" cy="784830"/>
          </a:xfrm>
          <a:prstGeom prst="rect">
            <a:avLst/>
          </a:prstGeom>
          <a:noFill/>
        </p:spPr>
        <p:txBody>
          <a:bodyPr wrap="square" rtlCol="0">
            <a:spAutoFit/>
          </a:bodyPr>
          <a:lstStyle/>
          <a:p>
            <a:r>
              <a:rPr lang="en-GB" sz="1500" dirty="0" smtClean="0"/>
              <a:t>I have no idea what I’m reading…</a:t>
            </a:r>
            <a:endParaRPr lang="en-GB" sz="1500" dirty="0"/>
          </a:p>
        </p:txBody>
      </p:sp>
      <p:sp>
        <p:nvSpPr>
          <p:cNvPr id="9" name="Rectangle 8"/>
          <p:cNvSpPr/>
          <p:nvPr/>
        </p:nvSpPr>
        <p:spPr>
          <a:xfrm>
            <a:off x="1043608" y="5362658"/>
            <a:ext cx="7056784" cy="461665"/>
          </a:xfrm>
          <a:prstGeom prst="rect">
            <a:avLst/>
          </a:prstGeom>
        </p:spPr>
        <p:txBody>
          <a:bodyPr wrap="square">
            <a:spAutoFit/>
          </a:bodyPr>
          <a:lstStyle/>
          <a:p>
            <a:r>
              <a:rPr lang="en-GB" sz="1200" dirty="0">
                <a:latin typeface="Open Sans"/>
                <a:hlinkClick r:id="rId4"/>
              </a:rPr>
              <a:t>"Learning the Ropes: How Freshmen Conduct Course Research Once They Enter College,"</a:t>
            </a:r>
            <a:r>
              <a:rPr lang="en-GB" sz="1200" dirty="0">
                <a:latin typeface="Open Sans"/>
              </a:rPr>
              <a:t> Alison J. Head, Project Information Literacy, Passage Studies Research Report, December 4, 2013.</a:t>
            </a:r>
            <a:endParaRPr lang="en-GB" sz="1200" dirty="0"/>
          </a:p>
        </p:txBody>
      </p:sp>
    </p:spTree>
    <p:extLst>
      <p:ext uri="{BB962C8B-B14F-4D97-AF65-F5344CB8AC3E}">
        <p14:creationId xmlns:p14="http://schemas.microsoft.com/office/powerpoint/2010/main" val="790427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Researching gaps</a:t>
            </a:r>
            <a:endParaRPr lang="en-GB" dirty="0">
              <a:solidFill>
                <a:schemeClr val="bg1"/>
              </a:solidFill>
            </a:endParaRPr>
          </a:p>
        </p:txBody>
      </p:sp>
      <p:pic>
        <p:nvPicPr>
          <p:cNvPr id="2050" name="Picture 2" descr="Boys, Kids, Children, Happy, Happiness, Togeth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421" y="1988840"/>
            <a:ext cx="5400600" cy="3600400"/>
          </a:xfrm>
          <a:prstGeom prst="rightArrowCallou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56176" y="2564904"/>
            <a:ext cx="2808312" cy="161890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Issues apparent in final year-interventions placed into second year curriculum</a:t>
            </a:r>
          </a:p>
          <a:p>
            <a:pPr marL="285750" indent="-285750">
              <a:buFont typeface="Arial" panose="020B0604020202020204" pitchFamily="34" charset="0"/>
              <a:buChar char="•"/>
            </a:pPr>
            <a:r>
              <a:rPr lang="en-GB" dirty="0" smtClean="0"/>
              <a:t>Resource pilots in BA Childhood Studies</a:t>
            </a:r>
            <a:endParaRPr lang="en-GB" dirty="0"/>
          </a:p>
        </p:txBody>
      </p:sp>
    </p:spTree>
    <p:extLst>
      <p:ext uri="{BB962C8B-B14F-4D97-AF65-F5344CB8AC3E}">
        <p14:creationId xmlns:p14="http://schemas.microsoft.com/office/powerpoint/2010/main" val="2571853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Investigating How Others Work</a:t>
            </a:r>
            <a:endParaRPr lang="en-GB" dirty="0">
              <a:solidFill>
                <a:schemeClr val="bg1"/>
              </a:solidFill>
            </a:endParaRPr>
          </a:p>
        </p:txBody>
      </p:sp>
      <p:sp>
        <p:nvSpPr>
          <p:cNvPr id="4" name="Rectangle 3"/>
          <p:cNvSpPr/>
          <p:nvPr/>
        </p:nvSpPr>
        <p:spPr>
          <a:xfrm rot="20862935">
            <a:off x="50182" y="2209198"/>
            <a:ext cx="4878259"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Escape Rooms</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4988205" y="2725560"/>
            <a:ext cx="2569935" cy="923330"/>
          </a:xfrm>
          <a:prstGeom prst="rect">
            <a:avLst/>
          </a:prstGeom>
          <a:noFill/>
        </p:spPr>
        <p:txBody>
          <a:bodyPr wrap="none" lIns="91440" tIns="45720" rIns="91440" bIns="45720">
            <a:spAutoFit/>
          </a:bodyPr>
          <a:lstStyle/>
          <a:p>
            <a:pPr algn="ctr"/>
            <a:r>
              <a:rPr lang="en-US" sz="5400" b="0" cap="none" spc="0" dirty="0" err="1" smtClean="0">
                <a:ln w="0"/>
                <a:solidFill>
                  <a:schemeClr val="accent1"/>
                </a:solidFill>
                <a:effectLst>
                  <a:outerShdw blurRad="38100" dist="25400" dir="5400000" algn="ctr" rotWithShape="0">
                    <a:srgbClr val="6E747A">
                      <a:alpha val="43000"/>
                    </a:srgbClr>
                  </a:outerShdw>
                </a:effectLst>
              </a:rPr>
              <a:t>Kahoot</a:t>
            </a:r>
            <a:r>
              <a:rPr lang="en-US" sz="5400" b="0" cap="none" spc="0" dirty="0" smtClean="0">
                <a:ln w="0"/>
                <a:solidFill>
                  <a:schemeClr val="accent1"/>
                </a:solidFill>
                <a:effectLst>
                  <a:outerShdw blurRad="38100" dist="25400" dir="5400000" algn="ctr" rotWithShape="0">
                    <a:srgbClr val="6E747A">
                      <a:alpha val="43000"/>
                    </a:srgbClr>
                  </a:outerShdw>
                </a:effectLst>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751288" y="4580191"/>
            <a:ext cx="3839514" cy="923330"/>
          </a:xfrm>
          <a:prstGeom prst="rect">
            <a:avLst/>
          </a:prstGeom>
          <a:noFill/>
        </p:spPr>
        <p:txBody>
          <a:bodyPr wrap="none" lIns="91440" tIns="45720" rIns="91440" bIns="45720">
            <a:spAutoFit/>
          </a:bodyPr>
          <a:lstStyle/>
          <a:p>
            <a:pPr algn="ctr"/>
            <a:r>
              <a:rPr lang="en-US" sz="5400" b="0" cap="none" spc="0" dirty="0" err="1" smtClean="0">
                <a:ln w="0"/>
                <a:solidFill>
                  <a:schemeClr val="accent1"/>
                </a:solidFill>
                <a:effectLst>
                  <a:outerShdw blurRad="38100" dist="25400" dir="5400000" algn="ctr" rotWithShape="0">
                    <a:srgbClr val="6E747A">
                      <a:alpha val="43000"/>
                    </a:srgbClr>
                  </a:outerShdw>
                </a:effectLst>
              </a:rPr>
              <a:t>Mentimeter</a:t>
            </a:r>
            <a:r>
              <a:rPr lang="en-US" sz="5400" b="0" cap="none" spc="0" dirty="0" smtClean="0">
                <a:ln w="0"/>
                <a:solidFill>
                  <a:schemeClr val="accent1"/>
                </a:solidFill>
                <a:effectLst>
                  <a:outerShdw blurRad="38100" dist="25400" dir="5400000" algn="ctr" rotWithShape="0">
                    <a:srgbClr val="6E747A">
                      <a:alpha val="43000"/>
                    </a:srgbClr>
                  </a:outerShdw>
                </a:effectLst>
              </a:rPr>
              <a:t>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rot="1131203">
            <a:off x="4398150" y="4118526"/>
            <a:ext cx="3980898" cy="923330"/>
          </a:xfrm>
          <a:prstGeom prst="rect">
            <a:avLst/>
          </a:prstGeom>
          <a:noFill/>
        </p:spPr>
        <p:txBody>
          <a:bodyPr wrap="none" lIns="91440" tIns="45720" rIns="91440" bIns="45720">
            <a:spAutoFit/>
          </a:bodyPr>
          <a:lstStyle/>
          <a:p>
            <a:pPr algn="ctr"/>
            <a:r>
              <a:rPr lang="en-US" sz="5400" b="0" cap="none" spc="0" dirty="0" err="1" smtClean="0">
                <a:ln w="0"/>
                <a:solidFill>
                  <a:schemeClr val="accent1"/>
                </a:solidFill>
                <a:effectLst>
                  <a:outerShdw blurRad="38100" dist="25400" dir="5400000" algn="ctr" rotWithShape="0">
                    <a:srgbClr val="6E747A">
                      <a:alpha val="43000"/>
                    </a:srgbClr>
                  </a:outerShdw>
                </a:effectLst>
              </a:rPr>
              <a:t>Videoscribe</a:t>
            </a:r>
            <a:r>
              <a:rPr lang="en-US" sz="5400" b="0" cap="none" spc="0" dirty="0" smtClean="0">
                <a:ln w="0"/>
                <a:solidFill>
                  <a:schemeClr val="accent1"/>
                </a:solidFill>
                <a:effectLst>
                  <a:outerShdw blurRad="38100" dist="25400" dir="5400000" algn="ctr" rotWithShape="0">
                    <a:srgbClr val="6E747A">
                      <a:alpha val="43000"/>
                    </a:srgbClr>
                  </a:outerShdw>
                </a:effectLst>
              </a:rPr>
              <a:t>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385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Academic Skills Tutor Resources</a:t>
            </a:r>
            <a:endParaRPr lang="en-GB" dirty="0">
              <a:solidFill>
                <a:schemeClr val="bg1"/>
              </a:solidFill>
            </a:endParaRPr>
          </a:p>
        </p:txBody>
      </p:sp>
      <p:sp>
        <p:nvSpPr>
          <p:cNvPr id="3" name="Content Placeholder 2"/>
          <p:cNvSpPr>
            <a:spLocks noGrp="1"/>
          </p:cNvSpPr>
          <p:nvPr>
            <p:ph idx="1"/>
          </p:nvPr>
        </p:nvSpPr>
        <p:spPr>
          <a:xfrm>
            <a:off x="786408" y="1916833"/>
            <a:ext cx="7571184" cy="1368152"/>
          </a:xfrm>
        </p:spPr>
        <p:txBody>
          <a:bodyPr/>
          <a:lstStyle/>
          <a:p>
            <a:r>
              <a:rPr lang="en-GB" sz="1600" dirty="0" smtClean="0"/>
              <a:t>Critical Reading</a:t>
            </a:r>
          </a:p>
          <a:p>
            <a:pPr lvl="2"/>
            <a:r>
              <a:rPr lang="en-GB" sz="1600" dirty="0" smtClean="0"/>
              <a:t>Two sessions, based on three texts. These would be done in class by either AST or class tutor</a:t>
            </a:r>
          </a:p>
          <a:p>
            <a:pPr lvl="2"/>
            <a:r>
              <a:rPr lang="en-GB" sz="1600" dirty="0" smtClean="0"/>
              <a:t>Piloted in November and now taught as part of curriculum</a:t>
            </a:r>
          </a:p>
          <a:p>
            <a:pPr marL="685782" lvl="2" indent="0">
              <a:buNone/>
            </a:pPr>
            <a:endParaRPr lang="en-GB" dirty="0" smtClean="0"/>
          </a:p>
          <a:p>
            <a:pPr lvl="2"/>
            <a:endParaRPr lang="en-GB" dirty="0" smtClean="0"/>
          </a:p>
          <a:p>
            <a:pPr lvl="2"/>
            <a:endParaRPr lang="en-GB" dirty="0"/>
          </a:p>
          <a:p>
            <a:pPr lvl="2"/>
            <a:endParaRPr lang="en-GB" dirty="0" smtClean="0"/>
          </a:p>
          <a:p>
            <a:pPr marL="685782" lvl="2" indent="0">
              <a:buNone/>
            </a:pPr>
            <a:endParaRPr lang="en-GB" dirty="0"/>
          </a:p>
        </p:txBody>
      </p:sp>
      <p:sp>
        <p:nvSpPr>
          <p:cNvPr id="4" name="TextBox 3"/>
          <p:cNvSpPr txBox="1"/>
          <p:nvPr/>
        </p:nvSpPr>
        <p:spPr>
          <a:xfrm>
            <a:off x="683568" y="3284985"/>
            <a:ext cx="7776864" cy="122495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Critical Writing</a:t>
            </a:r>
          </a:p>
          <a:p>
            <a:pPr marL="742950" lvl="1" indent="-285750">
              <a:buFont typeface="Arial" panose="020B0604020202020204" pitchFamily="34" charset="0"/>
              <a:buChar char="•"/>
            </a:pPr>
            <a:r>
              <a:rPr lang="en-GB" dirty="0" smtClean="0"/>
              <a:t>“Inspired” by Escape Room, theme and puzzles</a:t>
            </a:r>
          </a:p>
          <a:p>
            <a:pPr marL="742950" lvl="1" indent="-285750">
              <a:buFont typeface="Arial" panose="020B0604020202020204" pitchFamily="34" charset="0"/>
              <a:buChar char="•"/>
            </a:pPr>
            <a:r>
              <a:rPr lang="en-GB" u="sng" dirty="0">
                <a:hlinkClick r:id="rId3"/>
              </a:rPr>
              <a:t>http://</a:t>
            </a:r>
            <a:r>
              <a:rPr lang="en-GB" u="sng" dirty="0" smtClean="0">
                <a:hlinkClick r:id="rId3"/>
              </a:rPr>
              <a:t>hud.ac/c4i</a:t>
            </a:r>
            <a:r>
              <a:rPr lang="en-GB" u="sng" dirty="0" smtClean="0"/>
              <a:t> </a:t>
            </a:r>
            <a:endParaRPr lang="en-GB" dirty="0" smtClean="0"/>
          </a:p>
          <a:p>
            <a:pPr marL="742950" lvl="1" indent="-285750">
              <a:buFont typeface="Arial" panose="020B0604020202020204" pitchFamily="34" charset="0"/>
              <a:buChar char="•"/>
            </a:pPr>
            <a:r>
              <a:rPr lang="en-GB" dirty="0" smtClean="0"/>
              <a:t>Currently a Google Form Quiz-any suggestions?</a:t>
            </a:r>
            <a:endParaRPr lang="en-GB" dirty="0"/>
          </a:p>
        </p:txBody>
      </p:sp>
      <p:pic>
        <p:nvPicPr>
          <p:cNvPr id="5" name="Picture 4"/>
          <p:cNvPicPr>
            <a:picLocks noChangeAspect="1"/>
          </p:cNvPicPr>
          <p:nvPr/>
        </p:nvPicPr>
        <p:blipFill rotWithShape="1">
          <a:blip r:embed="rId4"/>
          <a:srcRect l="27003" t="10001" r="26867" b="17991"/>
          <a:stretch/>
        </p:blipFill>
        <p:spPr>
          <a:xfrm>
            <a:off x="6156176" y="3501008"/>
            <a:ext cx="2524454" cy="2216594"/>
          </a:xfrm>
          <a:prstGeom prst="rect">
            <a:avLst/>
          </a:prstGeom>
        </p:spPr>
      </p:pic>
      <p:sp>
        <p:nvSpPr>
          <p:cNvPr id="6" name="TextBox 5"/>
          <p:cNvSpPr txBox="1"/>
          <p:nvPr/>
        </p:nvSpPr>
        <p:spPr>
          <a:xfrm>
            <a:off x="786408" y="4609305"/>
            <a:ext cx="5369768" cy="6340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Critical Reflective Writing</a:t>
            </a:r>
          </a:p>
          <a:p>
            <a:pPr marL="742950" lvl="1" indent="-285750">
              <a:buFont typeface="Arial" panose="020B0604020202020204" pitchFamily="34" charset="0"/>
              <a:buChar char="•"/>
            </a:pPr>
            <a:r>
              <a:rPr lang="en-GB" dirty="0" smtClean="0"/>
              <a:t>In progress….</a:t>
            </a:r>
            <a:endParaRPr lang="en-GB" dirty="0"/>
          </a:p>
        </p:txBody>
      </p:sp>
    </p:spTree>
    <p:extLst>
      <p:ext uri="{BB962C8B-B14F-4D97-AF65-F5344CB8AC3E}">
        <p14:creationId xmlns:p14="http://schemas.microsoft.com/office/powerpoint/2010/main" val="652193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Subject Librarian Resource</a:t>
            </a:r>
            <a:endParaRPr lang="en-GB" dirty="0">
              <a:solidFill>
                <a:schemeClr val="bg1"/>
              </a:solidFill>
            </a:endParaRPr>
          </a:p>
        </p:txBody>
      </p:sp>
      <p:sp>
        <p:nvSpPr>
          <p:cNvPr id="3" name="Content Placeholder 2"/>
          <p:cNvSpPr>
            <a:spLocks noGrp="1"/>
          </p:cNvSpPr>
          <p:nvPr>
            <p:ph idx="1"/>
          </p:nvPr>
        </p:nvSpPr>
        <p:spPr>
          <a:xfrm>
            <a:off x="457200" y="2132856"/>
            <a:ext cx="7427168" cy="3633273"/>
          </a:xfrm>
        </p:spPr>
        <p:txBody>
          <a:bodyPr/>
          <a:lstStyle/>
          <a:p>
            <a:r>
              <a:rPr lang="en-GB" dirty="0" smtClean="0"/>
              <a:t>Finding resources using keywords, synonyms, related terms</a:t>
            </a:r>
          </a:p>
          <a:p>
            <a:r>
              <a:rPr lang="en-GB" dirty="0" smtClean="0"/>
              <a:t>Enable students to think about language in context </a:t>
            </a:r>
          </a:p>
        </p:txBody>
      </p:sp>
      <p:pic>
        <p:nvPicPr>
          <p:cNvPr id="4" name="RX2J1KXUs8A"/>
          <p:cNvPicPr>
            <a:picLocks noRot="1" noChangeAspect="1"/>
          </p:cNvPicPr>
          <p:nvPr>
            <a:videoFile r:link="rId1"/>
          </p:nvPr>
        </p:nvPicPr>
        <p:blipFill>
          <a:blip r:embed="rId5"/>
          <a:stretch>
            <a:fillRect/>
          </a:stretch>
        </p:blipFill>
        <p:spPr>
          <a:xfrm>
            <a:off x="457200" y="3427712"/>
            <a:ext cx="4154896" cy="2337129"/>
          </a:xfrm>
          <a:prstGeom prst="rect">
            <a:avLst/>
          </a:prstGeom>
        </p:spPr>
      </p:pic>
      <p:pic>
        <p:nvPicPr>
          <p:cNvPr id="5" name="yLcUV3SYuH0"/>
          <p:cNvPicPr>
            <a:picLocks noRot="1" noChangeAspect="1"/>
          </p:cNvPicPr>
          <p:nvPr>
            <a:videoFile r:link="rId2"/>
          </p:nvPr>
        </p:nvPicPr>
        <p:blipFill>
          <a:blip r:embed="rId6"/>
          <a:stretch>
            <a:fillRect/>
          </a:stretch>
        </p:blipFill>
        <p:spPr>
          <a:xfrm>
            <a:off x="4740436" y="3427712"/>
            <a:ext cx="4154896" cy="2337129"/>
          </a:xfrm>
          <a:prstGeom prst="rect">
            <a:avLst/>
          </a:prstGeom>
        </p:spPr>
      </p:pic>
    </p:spTree>
    <p:extLst>
      <p:ext uri="{BB962C8B-B14F-4D97-AF65-F5344CB8AC3E}">
        <p14:creationId xmlns:p14="http://schemas.microsoft.com/office/powerpoint/2010/main" val="1291933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HUD2">
      <a:dk1>
        <a:sysClr val="windowText" lastClr="000000"/>
      </a:dk1>
      <a:lt1>
        <a:sysClr val="window" lastClr="FFFFFF"/>
      </a:lt1>
      <a:dk2>
        <a:srgbClr val="1F497D"/>
      </a:dk2>
      <a:lt2>
        <a:srgbClr val="EEECE1"/>
      </a:lt2>
      <a:accent1>
        <a:srgbClr val="EC008C"/>
      </a:accent1>
      <a:accent2>
        <a:srgbClr val="F89828"/>
      </a:accent2>
      <a:accent3>
        <a:srgbClr val="8CC63F"/>
      </a:accent3>
      <a:accent4>
        <a:srgbClr val="003976"/>
      </a:accent4>
      <a:accent5>
        <a:srgbClr val="625454"/>
      </a:accent5>
      <a:accent6>
        <a:srgbClr val="E31836"/>
      </a:accent6>
      <a:hlink>
        <a:srgbClr val="8CC63F"/>
      </a:hlink>
      <a:folHlink>
        <a:srgbClr val="0000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90C9ADE6-ED12-7344-AAC2-C243925DFBD1}"/>
    </a:ext>
  </a:extLst>
</a:theme>
</file>

<file path=ppt/theme/theme10.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8B446524-36BA-224A-A6F2-FCD41A1D3138}"/>
    </a:ext>
  </a:extLst>
</a:theme>
</file>

<file path=ppt/theme/theme11.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177E91CB-4AFA-CC4C-A3A1-49505B643C15}"/>
    </a:ext>
  </a:extLst>
</a:theme>
</file>

<file path=ppt/theme/theme12.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786F23BC-9D17-4845-8273-0390A345D140}"/>
    </a:ext>
  </a:extLst>
</a:theme>
</file>

<file path=ppt/theme/theme13.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13387BBB-661D-0A4D-8D4B-AA3CEE8D1326}"/>
    </a:ext>
  </a:extLst>
</a:theme>
</file>

<file path=ppt/theme/theme14.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8A8E972D-87AB-0E4D-989C-C94B6F32491B}"/>
    </a:ext>
  </a:extLst>
</a:theme>
</file>

<file path=ppt/theme/theme15.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8F94B9E6-F3E6-D24D-BD51-ABEFFE808509}"/>
    </a:ext>
  </a:extLst>
</a:theme>
</file>

<file path=ppt/theme/theme16.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7D9F4EF5-F644-CD4D-A9E6-6F195851AFF7}"/>
    </a:ext>
  </a:extLst>
</a:theme>
</file>

<file path=ppt/theme/theme17.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A55A085E-4FD6-A548-8E78-02BAED534E6B}"/>
    </a:ext>
  </a:extLst>
</a:theme>
</file>

<file path=ppt/theme/theme18.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C1C39E64-5763-8D4A-8D06-82850D042D11}"/>
    </a:ext>
  </a:extLst>
</a:theme>
</file>

<file path=ppt/theme/theme19.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64C7A1F3-E0C5-6543-9EE1-38BB9493B686}"/>
    </a:ext>
  </a:ext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E7EBFB61-3C9B-4B4A-AF89-FBAED07EC86D}"/>
    </a:ext>
  </a:ext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A696E33D-C7E6-B048-8517-32AB7DDBE922}"/>
    </a:ext>
  </a:ext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D71FDFBF-8F39-0843-B0BA-5D2C7EBF5AE4}"/>
    </a:ext>
  </a:extLst>
</a:theme>
</file>

<file path=ppt/theme/theme5.xml><?xml version="1.0" encoding="utf-8"?>
<a:theme xmlns:a="http://schemas.openxmlformats.org/drawingml/2006/main" name="2_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94D6C607-F49B-2240-BCE6-1C9A7E347801}"/>
    </a:ext>
  </a:extLst>
</a:theme>
</file>

<file path=ppt/theme/theme6.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0FA1A191-4C1B-4243-AB92-3A53BFE0E03D}"/>
    </a:ext>
  </a:extLst>
</a:theme>
</file>

<file path=ppt/theme/theme7.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9C8F1A3F-532F-264C-AB80-F3E3B982074F}"/>
    </a:ext>
  </a:extLst>
</a:theme>
</file>

<file path=ppt/theme/theme8.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9D8E5638-920A-9A48-B730-3498E5090AEE}"/>
    </a:ext>
  </a:extLst>
</a:theme>
</file>

<file path=ppt/theme/theme9.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598CAFD7-5E7A-DB41-870D-77935EC7DF3E}" vid="{AA86F9F9-4B72-DE4E-8E60-E954F715C602}"/>
    </a:ext>
  </a:extLst>
</a:theme>
</file>

<file path=docProps/app.xml><?xml version="1.0" encoding="utf-8"?>
<Properties xmlns="http://schemas.openxmlformats.org/officeDocument/2006/extended-properties" xmlns:vt="http://schemas.openxmlformats.org/officeDocument/2006/docPropsVTypes">
  <Template>corporate-ppt-template-ratio-4-3</Template>
  <TotalTime>759</TotalTime>
  <Words>1607</Words>
  <Application>Microsoft Office PowerPoint</Application>
  <PresentationFormat>On-screen Show (4:3)</PresentationFormat>
  <Paragraphs>169</Paragraphs>
  <Slides>17</Slides>
  <Notes>17</Notes>
  <HiddenSlides>0</HiddenSlides>
  <MMClips>2</MMClips>
  <ScaleCrop>false</ScaleCrop>
  <HeadingPairs>
    <vt:vector size="6" baseType="variant">
      <vt:variant>
        <vt:lpstr>Fonts Used</vt:lpstr>
      </vt:variant>
      <vt:variant>
        <vt:i4>3</vt:i4>
      </vt:variant>
      <vt:variant>
        <vt:lpstr>Theme</vt:lpstr>
      </vt:variant>
      <vt:variant>
        <vt:i4>19</vt:i4>
      </vt:variant>
      <vt:variant>
        <vt:lpstr>Slide Titles</vt:lpstr>
      </vt:variant>
      <vt:variant>
        <vt:i4>17</vt:i4>
      </vt:variant>
    </vt:vector>
  </HeadingPairs>
  <TitlesOfParts>
    <vt:vector size="39" baseType="lpstr">
      <vt:lpstr>Arial</vt:lpstr>
      <vt:lpstr>Open Sans</vt:lpstr>
      <vt:lpstr>Source Sans Pro</vt:lpstr>
      <vt:lpstr>BM_University_of_Huddersfield (1)</vt:lpstr>
      <vt:lpstr>Pink</vt:lpstr>
      <vt:lpstr>1_Pink</vt:lpstr>
      <vt:lpstr>Green</vt:lpstr>
      <vt:lpstr>2_BM_University_of_Huddersfield (1)</vt:lpstr>
      <vt:lpstr>White</vt:lpstr>
      <vt:lpstr>3_White</vt:lpstr>
      <vt:lpstr>4_White</vt:lpstr>
      <vt:lpstr>5_White</vt:lpstr>
      <vt:lpstr>6_White</vt:lpstr>
      <vt:lpstr>7_White</vt:lpstr>
      <vt:lpstr>8_White</vt:lpstr>
      <vt:lpstr>9_White</vt:lpstr>
      <vt:lpstr>11_White</vt:lpstr>
      <vt:lpstr>12_White</vt:lpstr>
      <vt:lpstr>13_White</vt:lpstr>
      <vt:lpstr>14_White</vt:lpstr>
      <vt:lpstr>15_White</vt:lpstr>
      <vt:lpstr>16_White</vt:lpstr>
      <vt:lpstr>PowerPoint Presentation</vt:lpstr>
      <vt:lpstr>Embedding interventions for better critical writing and reading: collaboration between librarians and Academic Skills Tutors </vt:lpstr>
      <vt:lpstr>The Context…</vt:lpstr>
      <vt:lpstr>The students (#notallstudents)</vt:lpstr>
      <vt:lpstr>PowerPoint Presentation</vt:lpstr>
      <vt:lpstr>Researching gaps</vt:lpstr>
      <vt:lpstr>Investigating How Others Work</vt:lpstr>
      <vt:lpstr>Academic Skills Tutor Resources</vt:lpstr>
      <vt:lpstr>Subject Librarian Resource</vt:lpstr>
      <vt:lpstr>The pilot…</vt:lpstr>
      <vt:lpstr>The catch…</vt:lpstr>
      <vt:lpstr>Strategies for Collaborative Working (that work)</vt:lpstr>
      <vt:lpstr>Strategies for Collaborative Working (that work)</vt:lpstr>
      <vt:lpstr>Strategies for Collaborative Working (that work)</vt:lpstr>
      <vt:lpstr>Strategies for Collaborative Working (that work)</vt:lpstr>
      <vt:lpstr>Take aways</vt:lpstr>
      <vt:lpstr>“They don’t read” </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Haigh</dc:creator>
  <cp:lastModifiedBy>Jessica Haigh</cp:lastModifiedBy>
  <cp:revision>35</cp:revision>
  <cp:lastPrinted>2017-03-15T13:04:53Z</cp:lastPrinted>
  <dcterms:created xsi:type="dcterms:W3CDTF">2017-03-08T09:52:36Z</dcterms:created>
  <dcterms:modified xsi:type="dcterms:W3CDTF">2017-03-15T13:53:22Z</dcterms:modified>
</cp:coreProperties>
</file>