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61330AA-25E7-4148-941C-E2DA2A81CBB6}">
          <p14:sldIdLst>
            <p14:sldId id="256"/>
            <p14:sldId id="258"/>
            <p14:sldId id="259"/>
            <p14:sldId id="268"/>
            <p14:sldId id="262"/>
            <p14:sldId id="263"/>
            <p14:sldId id="264"/>
            <p14:sldId id="265"/>
            <p14:sldId id="266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0524" autoAdjust="0"/>
  </p:normalViewPr>
  <p:slideViewPr>
    <p:cSldViewPr>
      <p:cViewPr varScale="1">
        <p:scale>
          <a:sx n="57" d="100"/>
          <a:sy n="57" d="100"/>
        </p:scale>
        <p:origin x="-153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1FDAE-BE7E-445E-B1E6-4F1279CF7ED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046D7E-DB59-4765-974D-79E33CFC85AF}">
      <dgm:prSet phldrT="[Text]"/>
      <dgm:spPr/>
      <dgm:t>
        <a:bodyPr/>
        <a:lstStyle/>
        <a:p>
          <a:r>
            <a:rPr lang="en-GB" dirty="0" smtClean="0"/>
            <a:t>Inside</a:t>
          </a:r>
          <a:endParaRPr lang="en-GB" dirty="0"/>
        </a:p>
      </dgm:t>
    </dgm:pt>
    <dgm:pt modelId="{BC7E6061-30F1-43F3-8A30-6E8262DFC554}" type="parTrans" cxnId="{731D2FDD-A647-4D11-848F-CC82BB87AB82}">
      <dgm:prSet/>
      <dgm:spPr/>
      <dgm:t>
        <a:bodyPr/>
        <a:lstStyle/>
        <a:p>
          <a:endParaRPr lang="en-GB"/>
        </a:p>
      </dgm:t>
    </dgm:pt>
    <dgm:pt modelId="{730E6D55-198D-495A-AC32-3D3C47D5F19F}" type="sibTrans" cxnId="{731D2FDD-A647-4D11-848F-CC82BB87AB82}">
      <dgm:prSet/>
      <dgm:spPr/>
      <dgm:t>
        <a:bodyPr/>
        <a:lstStyle/>
        <a:p>
          <a:endParaRPr lang="en-GB"/>
        </a:p>
      </dgm:t>
    </dgm:pt>
    <dgm:pt modelId="{836F464F-35BD-437A-B8D1-4C0CC1E7010F}">
      <dgm:prSet phldrT="[Text]"/>
      <dgm:spPr/>
      <dgm:t>
        <a:bodyPr/>
        <a:lstStyle/>
        <a:p>
          <a:r>
            <a:rPr lang="en-GB" dirty="0" smtClean="0"/>
            <a:t>Outside</a:t>
          </a:r>
          <a:endParaRPr lang="en-GB" dirty="0"/>
        </a:p>
      </dgm:t>
    </dgm:pt>
    <dgm:pt modelId="{B01C0AE7-C040-4223-A9E0-B833B951800F}" type="parTrans" cxnId="{0DF58852-CB63-45DC-9585-1C4F0298C681}">
      <dgm:prSet/>
      <dgm:spPr/>
      <dgm:t>
        <a:bodyPr/>
        <a:lstStyle/>
        <a:p>
          <a:endParaRPr lang="en-GB"/>
        </a:p>
      </dgm:t>
    </dgm:pt>
    <dgm:pt modelId="{65DFD5CA-5C3E-4485-9C48-FF2EB3780B6F}" type="sibTrans" cxnId="{0DF58852-CB63-45DC-9585-1C4F0298C681}">
      <dgm:prSet/>
      <dgm:spPr/>
      <dgm:t>
        <a:bodyPr/>
        <a:lstStyle/>
        <a:p>
          <a:endParaRPr lang="en-GB"/>
        </a:p>
      </dgm:t>
    </dgm:pt>
    <dgm:pt modelId="{D8CC71A9-6D3A-4032-A4AE-2BEA94F04349}">
      <dgm:prSet phldrT="[Text]"/>
      <dgm:spPr/>
      <dgm:t>
        <a:bodyPr/>
        <a:lstStyle/>
        <a:p>
          <a:r>
            <a:rPr lang="en-GB" dirty="0" smtClean="0"/>
            <a:t>Beyond</a:t>
          </a:r>
          <a:endParaRPr lang="en-GB" dirty="0"/>
        </a:p>
      </dgm:t>
    </dgm:pt>
    <dgm:pt modelId="{C7A8F1BC-1D2F-4631-8268-440F46DC8BBA}" type="parTrans" cxnId="{4571E38B-52A8-4503-A982-314D3BAC16D3}">
      <dgm:prSet/>
      <dgm:spPr/>
      <dgm:t>
        <a:bodyPr/>
        <a:lstStyle/>
        <a:p>
          <a:endParaRPr lang="en-GB"/>
        </a:p>
      </dgm:t>
    </dgm:pt>
    <dgm:pt modelId="{B0FED78D-AD9F-4FA3-AFC4-5BCD6E8BBEFC}" type="sibTrans" cxnId="{4571E38B-52A8-4503-A982-314D3BAC16D3}">
      <dgm:prSet/>
      <dgm:spPr/>
      <dgm:t>
        <a:bodyPr/>
        <a:lstStyle/>
        <a:p>
          <a:endParaRPr lang="en-GB"/>
        </a:p>
      </dgm:t>
    </dgm:pt>
    <dgm:pt modelId="{550F4E51-E76F-4024-AD7A-D9C46419ADCE}" type="pres">
      <dgm:prSet presAssocID="{4D21FDAE-BE7E-445E-B1E6-4F1279CF7ED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B2AD56A-20B9-4157-8E08-01990DCA6EB9}" type="pres">
      <dgm:prSet presAssocID="{CD046D7E-DB59-4765-974D-79E33CFC85AF}" presName="Accent1" presStyleCnt="0"/>
      <dgm:spPr/>
    </dgm:pt>
    <dgm:pt modelId="{37137D25-9947-4821-9F61-DCEF11DC5B3C}" type="pres">
      <dgm:prSet presAssocID="{CD046D7E-DB59-4765-974D-79E33CFC85AF}" presName="Accent" presStyleLbl="node1" presStyleIdx="0" presStyleCnt="3"/>
      <dgm:spPr/>
    </dgm:pt>
    <dgm:pt modelId="{67C71849-7EE4-4A4A-8456-0680E2A7DD3F}" type="pres">
      <dgm:prSet presAssocID="{CD046D7E-DB59-4765-974D-79E33CFC85A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2644F1-934D-4B79-845D-807ED619A1E8}" type="pres">
      <dgm:prSet presAssocID="{836F464F-35BD-437A-B8D1-4C0CC1E7010F}" presName="Accent2" presStyleCnt="0"/>
      <dgm:spPr/>
    </dgm:pt>
    <dgm:pt modelId="{C34ACCD1-539C-45CA-90D4-13669AF7FE25}" type="pres">
      <dgm:prSet presAssocID="{836F464F-35BD-437A-B8D1-4C0CC1E7010F}" presName="Accent" presStyleLbl="node1" presStyleIdx="1" presStyleCnt="3"/>
      <dgm:spPr/>
    </dgm:pt>
    <dgm:pt modelId="{894F1969-12DB-464D-898C-6E7368AD4087}" type="pres">
      <dgm:prSet presAssocID="{836F464F-35BD-437A-B8D1-4C0CC1E7010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B8686E-66D9-4438-B1C2-297AB28DC7DA}" type="pres">
      <dgm:prSet presAssocID="{D8CC71A9-6D3A-4032-A4AE-2BEA94F04349}" presName="Accent3" presStyleCnt="0"/>
      <dgm:spPr/>
    </dgm:pt>
    <dgm:pt modelId="{22C528B9-FC58-4EA3-A657-23A5536C78CE}" type="pres">
      <dgm:prSet presAssocID="{D8CC71A9-6D3A-4032-A4AE-2BEA94F04349}" presName="Accent" presStyleLbl="node1" presStyleIdx="2" presStyleCnt="3"/>
      <dgm:spPr/>
    </dgm:pt>
    <dgm:pt modelId="{39BA8EE9-2776-477C-8244-49002D217660}" type="pres">
      <dgm:prSet presAssocID="{D8CC71A9-6D3A-4032-A4AE-2BEA94F0434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07A242-2EF8-4A41-A683-A8C444032B19}" type="presOf" srcId="{4D21FDAE-BE7E-445E-B1E6-4F1279CF7EDC}" destId="{550F4E51-E76F-4024-AD7A-D9C46419ADCE}" srcOrd="0" destOrd="0" presId="urn:microsoft.com/office/officeart/2009/layout/CircleArrowProcess"/>
    <dgm:cxn modelId="{89332CF0-D225-4505-9EB6-16D5F4D1DBF2}" type="presOf" srcId="{CD046D7E-DB59-4765-974D-79E33CFC85AF}" destId="{67C71849-7EE4-4A4A-8456-0680E2A7DD3F}" srcOrd="0" destOrd="0" presId="urn:microsoft.com/office/officeart/2009/layout/CircleArrowProcess"/>
    <dgm:cxn modelId="{0DF58852-CB63-45DC-9585-1C4F0298C681}" srcId="{4D21FDAE-BE7E-445E-B1E6-4F1279CF7EDC}" destId="{836F464F-35BD-437A-B8D1-4C0CC1E7010F}" srcOrd="1" destOrd="0" parTransId="{B01C0AE7-C040-4223-A9E0-B833B951800F}" sibTransId="{65DFD5CA-5C3E-4485-9C48-FF2EB3780B6F}"/>
    <dgm:cxn modelId="{4571E38B-52A8-4503-A982-314D3BAC16D3}" srcId="{4D21FDAE-BE7E-445E-B1E6-4F1279CF7EDC}" destId="{D8CC71A9-6D3A-4032-A4AE-2BEA94F04349}" srcOrd="2" destOrd="0" parTransId="{C7A8F1BC-1D2F-4631-8268-440F46DC8BBA}" sibTransId="{B0FED78D-AD9F-4FA3-AFC4-5BCD6E8BBEFC}"/>
    <dgm:cxn modelId="{731D2FDD-A647-4D11-848F-CC82BB87AB82}" srcId="{4D21FDAE-BE7E-445E-B1E6-4F1279CF7EDC}" destId="{CD046D7E-DB59-4765-974D-79E33CFC85AF}" srcOrd="0" destOrd="0" parTransId="{BC7E6061-30F1-43F3-8A30-6E8262DFC554}" sibTransId="{730E6D55-198D-495A-AC32-3D3C47D5F19F}"/>
    <dgm:cxn modelId="{EF99FA99-1219-4DCE-A35D-97A9AB762518}" type="presOf" srcId="{D8CC71A9-6D3A-4032-A4AE-2BEA94F04349}" destId="{39BA8EE9-2776-477C-8244-49002D217660}" srcOrd="0" destOrd="0" presId="urn:microsoft.com/office/officeart/2009/layout/CircleArrowProcess"/>
    <dgm:cxn modelId="{0206D53E-26E2-48F6-A4DE-2166DB7C6257}" type="presOf" srcId="{836F464F-35BD-437A-B8D1-4C0CC1E7010F}" destId="{894F1969-12DB-464D-898C-6E7368AD4087}" srcOrd="0" destOrd="0" presId="urn:microsoft.com/office/officeart/2009/layout/CircleArrowProcess"/>
    <dgm:cxn modelId="{9E72DED9-5853-4B96-950F-5FBD124A3D30}" type="presParOf" srcId="{550F4E51-E76F-4024-AD7A-D9C46419ADCE}" destId="{2B2AD56A-20B9-4157-8E08-01990DCA6EB9}" srcOrd="0" destOrd="0" presId="urn:microsoft.com/office/officeart/2009/layout/CircleArrowProcess"/>
    <dgm:cxn modelId="{9ADC2427-3957-4431-A785-C141CCB5788E}" type="presParOf" srcId="{2B2AD56A-20B9-4157-8E08-01990DCA6EB9}" destId="{37137D25-9947-4821-9F61-DCEF11DC5B3C}" srcOrd="0" destOrd="0" presId="urn:microsoft.com/office/officeart/2009/layout/CircleArrowProcess"/>
    <dgm:cxn modelId="{D554535F-AE5E-43E4-AE38-1FD933B98CD2}" type="presParOf" srcId="{550F4E51-E76F-4024-AD7A-D9C46419ADCE}" destId="{67C71849-7EE4-4A4A-8456-0680E2A7DD3F}" srcOrd="1" destOrd="0" presId="urn:microsoft.com/office/officeart/2009/layout/CircleArrowProcess"/>
    <dgm:cxn modelId="{0E9BC7CD-A64D-4793-837C-C2C203F46ED0}" type="presParOf" srcId="{550F4E51-E76F-4024-AD7A-D9C46419ADCE}" destId="{902644F1-934D-4B79-845D-807ED619A1E8}" srcOrd="2" destOrd="0" presId="urn:microsoft.com/office/officeart/2009/layout/CircleArrowProcess"/>
    <dgm:cxn modelId="{D0E45816-F365-4D3F-B40E-90EA42848D60}" type="presParOf" srcId="{902644F1-934D-4B79-845D-807ED619A1E8}" destId="{C34ACCD1-539C-45CA-90D4-13669AF7FE25}" srcOrd="0" destOrd="0" presId="urn:microsoft.com/office/officeart/2009/layout/CircleArrowProcess"/>
    <dgm:cxn modelId="{E130626A-5BE0-4E44-AC7F-9AB8CB8ECF1D}" type="presParOf" srcId="{550F4E51-E76F-4024-AD7A-D9C46419ADCE}" destId="{894F1969-12DB-464D-898C-6E7368AD4087}" srcOrd="3" destOrd="0" presId="urn:microsoft.com/office/officeart/2009/layout/CircleArrowProcess"/>
    <dgm:cxn modelId="{2E082DD9-B6B6-484D-B453-C8F5C72EDB9F}" type="presParOf" srcId="{550F4E51-E76F-4024-AD7A-D9C46419ADCE}" destId="{78B8686E-66D9-4438-B1C2-297AB28DC7DA}" srcOrd="4" destOrd="0" presId="urn:microsoft.com/office/officeart/2009/layout/CircleArrowProcess"/>
    <dgm:cxn modelId="{BAD202AF-FEBA-40D7-8F6E-4CA55AE864B6}" type="presParOf" srcId="{78B8686E-66D9-4438-B1C2-297AB28DC7DA}" destId="{22C528B9-FC58-4EA3-A657-23A5536C78CE}" srcOrd="0" destOrd="0" presId="urn:microsoft.com/office/officeart/2009/layout/CircleArrowProcess"/>
    <dgm:cxn modelId="{A7BF6964-8246-4220-B4DA-05DE3B2C4E51}" type="presParOf" srcId="{550F4E51-E76F-4024-AD7A-D9C46419ADCE}" destId="{39BA8EE9-2776-477C-8244-49002D2176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55F33-6F51-4801-907B-01CDD25FB6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5FE347-7252-4A7B-A072-59126ED83FCE}">
      <dgm:prSet phldrT="[Text]"/>
      <dgm:spPr/>
      <dgm:t>
        <a:bodyPr/>
        <a:lstStyle/>
        <a:p>
          <a:r>
            <a:rPr lang="en-GB" dirty="0" smtClean="0"/>
            <a:t>Inside</a:t>
          </a:r>
          <a:endParaRPr lang="en-GB" dirty="0"/>
        </a:p>
      </dgm:t>
    </dgm:pt>
    <dgm:pt modelId="{854FB267-E769-4A1D-ACB1-5D4DBD28FB1F}" type="parTrans" cxnId="{47A134DF-242F-4811-BC81-B411636888FC}">
      <dgm:prSet/>
      <dgm:spPr/>
      <dgm:t>
        <a:bodyPr/>
        <a:lstStyle/>
        <a:p>
          <a:endParaRPr lang="en-GB"/>
        </a:p>
      </dgm:t>
    </dgm:pt>
    <dgm:pt modelId="{C89E53C1-814E-457F-A46C-68975E31DF6C}" type="sibTrans" cxnId="{47A134DF-242F-4811-BC81-B411636888FC}">
      <dgm:prSet/>
      <dgm:spPr/>
      <dgm:t>
        <a:bodyPr/>
        <a:lstStyle/>
        <a:p>
          <a:endParaRPr lang="en-GB"/>
        </a:p>
      </dgm:t>
    </dgm:pt>
    <dgm:pt modelId="{1F2D6338-7DB8-4A4A-A9EC-9B93ACDB47CA}">
      <dgm:prSet phldrT="[Text]"/>
      <dgm:spPr/>
      <dgm:t>
        <a:bodyPr/>
        <a:lstStyle/>
        <a:p>
          <a:r>
            <a:rPr lang="en-GB" dirty="0" smtClean="0"/>
            <a:t>Beyond</a:t>
          </a:r>
          <a:endParaRPr lang="en-GB" dirty="0"/>
        </a:p>
      </dgm:t>
    </dgm:pt>
    <dgm:pt modelId="{FC3744C7-FFE8-490E-9039-AFDD29429EFC}" type="parTrans" cxnId="{FE311AFA-C8F3-466A-B02A-0C02B6F92BB1}">
      <dgm:prSet/>
      <dgm:spPr/>
      <dgm:t>
        <a:bodyPr/>
        <a:lstStyle/>
        <a:p>
          <a:endParaRPr lang="en-GB"/>
        </a:p>
      </dgm:t>
    </dgm:pt>
    <dgm:pt modelId="{A37D71F1-9527-4DF4-A317-0C62E98047DF}" type="sibTrans" cxnId="{FE311AFA-C8F3-466A-B02A-0C02B6F92BB1}">
      <dgm:prSet/>
      <dgm:spPr/>
      <dgm:t>
        <a:bodyPr/>
        <a:lstStyle/>
        <a:p>
          <a:endParaRPr lang="en-GB"/>
        </a:p>
      </dgm:t>
    </dgm:pt>
    <dgm:pt modelId="{F11CD6F5-78DF-47C7-86C1-D5EF9EB488A2}">
      <dgm:prSet phldrT="[Text]"/>
      <dgm:spPr/>
      <dgm:t>
        <a:bodyPr/>
        <a:lstStyle/>
        <a:p>
          <a:r>
            <a:rPr lang="en-GB" dirty="0" smtClean="0"/>
            <a:t>Outside</a:t>
          </a:r>
          <a:endParaRPr lang="en-GB" dirty="0"/>
        </a:p>
      </dgm:t>
    </dgm:pt>
    <dgm:pt modelId="{946B598B-D239-42A1-A8CD-A14BE4566993}" type="parTrans" cxnId="{515320E8-9FE0-4262-A1CA-CF4F77F7A030}">
      <dgm:prSet/>
      <dgm:spPr/>
      <dgm:t>
        <a:bodyPr/>
        <a:lstStyle/>
        <a:p>
          <a:endParaRPr lang="en-GB"/>
        </a:p>
      </dgm:t>
    </dgm:pt>
    <dgm:pt modelId="{3D6DB812-AAC2-4FC3-B470-CF9E752FF74B}" type="sibTrans" cxnId="{515320E8-9FE0-4262-A1CA-CF4F77F7A030}">
      <dgm:prSet/>
      <dgm:spPr/>
      <dgm:t>
        <a:bodyPr/>
        <a:lstStyle/>
        <a:p>
          <a:endParaRPr lang="en-GB"/>
        </a:p>
      </dgm:t>
    </dgm:pt>
    <dgm:pt modelId="{030E82AE-67EF-4F6A-B47F-9A58FC60D41E}" type="pres">
      <dgm:prSet presAssocID="{05955F33-6F51-4801-907B-01CDD25FB698}" presName="compositeShape" presStyleCnt="0">
        <dgm:presLayoutVars>
          <dgm:chMax val="7"/>
          <dgm:dir/>
          <dgm:resizeHandles val="exact"/>
        </dgm:presLayoutVars>
      </dgm:prSet>
      <dgm:spPr/>
    </dgm:pt>
    <dgm:pt modelId="{EB727CAF-BFB1-44C6-A2CB-2714F3CE539F}" type="pres">
      <dgm:prSet presAssocID="{135FE347-7252-4A7B-A072-59126ED83FCE}" presName="circ1" presStyleLbl="vennNode1" presStyleIdx="0" presStyleCnt="3"/>
      <dgm:spPr/>
      <dgm:t>
        <a:bodyPr/>
        <a:lstStyle/>
        <a:p>
          <a:endParaRPr lang="en-GB"/>
        </a:p>
      </dgm:t>
    </dgm:pt>
    <dgm:pt modelId="{0748EC43-E8E5-43E0-AB84-24B9D0DCFFF7}" type="pres">
      <dgm:prSet presAssocID="{135FE347-7252-4A7B-A072-59126ED83F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11B29-29AC-4BFF-91C4-108C1CAF7E8B}" type="pres">
      <dgm:prSet presAssocID="{1F2D6338-7DB8-4A4A-A9EC-9B93ACDB47CA}" presName="circ2" presStyleLbl="vennNode1" presStyleIdx="1" presStyleCnt="3"/>
      <dgm:spPr/>
      <dgm:t>
        <a:bodyPr/>
        <a:lstStyle/>
        <a:p>
          <a:endParaRPr lang="en-GB"/>
        </a:p>
      </dgm:t>
    </dgm:pt>
    <dgm:pt modelId="{67DD2F70-D83C-4B37-86CD-059A2072D7C6}" type="pres">
      <dgm:prSet presAssocID="{1F2D6338-7DB8-4A4A-A9EC-9B93ACDB47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F93A4-C393-4289-B8EA-E5B0D7BBCFD6}" type="pres">
      <dgm:prSet presAssocID="{F11CD6F5-78DF-47C7-86C1-D5EF9EB488A2}" presName="circ3" presStyleLbl="vennNode1" presStyleIdx="2" presStyleCnt="3"/>
      <dgm:spPr/>
      <dgm:t>
        <a:bodyPr/>
        <a:lstStyle/>
        <a:p>
          <a:endParaRPr lang="en-GB"/>
        </a:p>
      </dgm:t>
    </dgm:pt>
    <dgm:pt modelId="{95A1C7D1-A158-49AB-8547-9284B9B0A027}" type="pres">
      <dgm:prSet presAssocID="{F11CD6F5-78DF-47C7-86C1-D5EF9EB488A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11F058-4D0D-4AC8-9860-D1C13046D95E}" type="presOf" srcId="{05955F33-6F51-4801-907B-01CDD25FB698}" destId="{030E82AE-67EF-4F6A-B47F-9A58FC60D41E}" srcOrd="0" destOrd="0" presId="urn:microsoft.com/office/officeart/2005/8/layout/venn1"/>
    <dgm:cxn modelId="{03DA3716-A134-44D7-9256-E54B03B95F5E}" type="presOf" srcId="{F11CD6F5-78DF-47C7-86C1-D5EF9EB488A2}" destId="{95A1C7D1-A158-49AB-8547-9284B9B0A027}" srcOrd="1" destOrd="0" presId="urn:microsoft.com/office/officeart/2005/8/layout/venn1"/>
    <dgm:cxn modelId="{ABFB2130-3CB1-4298-9C30-68C880D4F6D5}" type="presOf" srcId="{135FE347-7252-4A7B-A072-59126ED83FCE}" destId="{0748EC43-E8E5-43E0-AB84-24B9D0DCFFF7}" srcOrd="1" destOrd="0" presId="urn:microsoft.com/office/officeart/2005/8/layout/venn1"/>
    <dgm:cxn modelId="{7DDA9A88-57BB-4BD0-B54E-6847C46308C2}" type="presOf" srcId="{F11CD6F5-78DF-47C7-86C1-D5EF9EB488A2}" destId="{7ABF93A4-C393-4289-B8EA-E5B0D7BBCFD6}" srcOrd="0" destOrd="0" presId="urn:microsoft.com/office/officeart/2005/8/layout/venn1"/>
    <dgm:cxn modelId="{47A134DF-242F-4811-BC81-B411636888FC}" srcId="{05955F33-6F51-4801-907B-01CDD25FB698}" destId="{135FE347-7252-4A7B-A072-59126ED83FCE}" srcOrd="0" destOrd="0" parTransId="{854FB267-E769-4A1D-ACB1-5D4DBD28FB1F}" sibTransId="{C89E53C1-814E-457F-A46C-68975E31DF6C}"/>
    <dgm:cxn modelId="{FE311AFA-C8F3-466A-B02A-0C02B6F92BB1}" srcId="{05955F33-6F51-4801-907B-01CDD25FB698}" destId="{1F2D6338-7DB8-4A4A-A9EC-9B93ACDB47CA}" srcOrd="1" destOrd="0" parTransId="{FC3744C7-FFE8-490E-9039-AFDD29429EFC}" sibTransId="{A37D71F1-9527-4DF4-A317-0C62E98047DF}"/>
    <dgm:cxn modelId="{148C8063-40FF-41FF-BA6A-2E16EBE939F8}" type="presOf" srcId="{1F2D6338-7DB8-4A4A-A9EC-9B93ACDB47CA}" destId="{F5411B29-29AC-4BFF-91C4-108C1CAF7E8B}" srcOrd="0" destOrd="0" presId="urn:microsoft.com/office/officeart/2005/8/layout/venn1"/>
    <dgm:cxn modelId="{DFB0752D-25B0-4776-B663-8F8CFA13126C}" type="presOf" srcId="{1F2D6338-7DB8-4A4A-A9EC-9B93ACDB47CA}" destId="{67DD2F70-D83C-4B37-86CD-059A2072D7C6}" srcOrd="1" destOrd="0" presId="urn:microsoft.com/office/officeart/2005/8/layout/venn1"/>
    <dgm:cxn modelId="{515320E8-9FE0-4262-A1CA-CF4F77F7A030}" srcId="{05955F33-6F51-4801-907B-01CDD25FB698}" destId="{F11CD6F5-78DF-47C7-86C1-D5EF9EB488A2}" srcOrd="2" destOrd="0" parTransId="{946B598B-D239-42A1-A8CD-A14BE4566993}" sibTransId="{3D6DB812-AAC2-4FC3-B470-CF9E752FF74B}"/>
    <dgm:cxn modelId="{DD4CBD2E-9E33-4120-991C-512B90131F15}" type="presOf" srcId="{135FE347-7252-4A7B-A072-59126ED83FCE}" destId="{EB727CAF-BFB1-44C6-A2CB-2714F3CE539F}" srcOrd="0" destOrd="0" presId="urn:microsoft.com/office/officeart/2005/8/layout/venn1"/>
    <dgm:cxn modelId="{2FE2BF50-A66D-4F0E-AC3E-26FF75283EE1}" type="presParOf" srcId="{030E82AE-67EF-4F6A-B47F-9A58FC60D41E}" destId="{EB727CAF-BFB1-44C6-A2CB-2714F3CE539F}" srcOrd="0" destOrd="0" presId="urn:microsoft.com/office/officeart/2005/8/layout/venn1"/>
    <dgm:cxn modelId="{0FDAC25D-109E-492C-A975-B224034B5B43}" type="presParOf" srcId="{030E82AE-67EF-4F6A-B47F-9A58FC60D41E}" destId="{0748EC43-E8E5-43E0-AB84-24B9D0DCFFF7}" srcOrd="1" destOrd="0" presId="urn:microsoft.com/office/officeart/2005/8/layout/venn1"/>
    <dgm:cxn modelId="{5106E665-DE87-424A-BB53-F581FFFFB1E0}" type="presParOf" srcId="{030E82AE-67EF-4F6A-B47F-9A58FC60D41E}" destId="{F5411B29-29AC-4BFF-91C4-108C1CAF7E8B}" srcOrd="2" destOrd="0" presId="urn:microsoft.com/office/officeart/2005/8/layout/venn1"/>
    <dgm:cxn modelId="{8760395D-D8E4-490D-842A-2A747D4F7E0F}" type="presParOf" srcId="{030E82AE-67EF-4F6A-B47F-9A58FC60D41E}" destId="{67DD2F70-D83C-4B37-86CD-059A2072D7C6}" srcOrd="3" destOrd="0" presId="urn:microsoft.com/office/officeart/2005/8/layout/venn1"/>
    <dgm:cxn modelId="{623D8E15-11DA-4EA9-8426-8B5EBAD2788A}" type="presParOf" srcId="{030E82AE-67EF-4F6A-B47F-9A58FC60D41E}" destId="{7ABF93A4-C393-4289-B8EA-E5B0D7BBCFD6}" srcOrd="4" destOrd="0" presId="urn:microsoft.com/office/officeart/2005/8/layout/venn1"/>
    <dgm:cxn modelId="{B04886C9-2B9C-4B75-8C81-6C6BF2F253FE}" type="presParOf" srcId="{030E82AE-67EF-4F6A-B47F-9A58FC60D41E}" destId="{95A1C7D1-A158-49AB-8547-9284B9B0A0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37D25-9947-4821-9F61-DCEF11DC5B3C}">
      <dsp:nvSpPr>
        <dsp:cNvPr id="0" name=""/>
        <dsp:cNvSpPr/>
      </dsp:nvSpPr>
      <dsp:spPr>
        <a:xfrm>
          <a:off x="1141987" y="0"/>
          <a:ext cx="1901860" cy="19021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1849-7EE4-4A4A-8456-0680E2A7DD3F}">
      <dsp:nvSpPr>
        <dsp:cNvPr id="0" name=""/>
        <dsp:cNvSpPr/>
      </dsp:nvSpPr>
      <dsp:spPr>
        <a:xfrm>
          <a:off x="1562360" y="686733"/>
          <a:ext cx="1056827" cy="52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Inside</a:t>
          </a:r>
          <a:endParaRPr lang="en-GB" sz="2500" kern="1200" dirty="0"/>
        </a:p>
      </dsp:txBody>
      <dsp:txXfrm>
        <a:off x="1562360" y="686733"/>
        <a:ext cx="1056827" cy="528287"/>
      </dsp:txXfrm>
    </dsp:sp>
    <dsp:sp modelId="{C34ACCD1-539C-45CA-90D4-13669AF7FE25}">
      <dsp:nvSpPr>
        <dsp:cNvPr id="0" name=""/>
        <dsp:cNvSpPr/>
      </dsp:nvSpPr>
      <dsp:spPr>
        <a:xfrm>
          <a:off x="613752" y="1092926"/>
          <a:ext cx="1901860" cy="19021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F1969-12DB-464D-898C-6E7368AD4087}">
      <dsp:nvSpPr>
        <dsp:cNvPr id="0" name=""/>
        <dsp:cNvSpPr/>
      </dsp:nvSpPr>
      <dsp:spPr>
        <a:xfrm>
          <a:off x="1036268" y="1785982"/>
          <a:ext cx="1056827" cy="52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Outside</a:t>
          </a:r>
          <a:endParaRPr lang="en-GB" sz="2500" kern="1200" dirty="0"/>
        </a:p>
      </dsp:txBody>
      <dsp:txXfrm>
        <a:off x="1036268" y="1785982"/>
        <a:ext cx="1056827" cy="528287"/>
      </dsp:txXfrm>
    </dsp:sp>
    <dsp:sp modelId="{22C528B9-FC58-4EA3-A657-23A5536C78CE}">
      <dsp:nvSpPr>
        <dsp:cNvPr id="0" name=""/>
        <dsp:cNvSpPr/>
      </dsp:nvSpPr>
      <dsp:spPr>
        <a:xfrm>
          <a:off x="1277349" y="2316640"/>
          <a:ext cx="1633992" cy="16346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A8EE9-2776-477C-8244-49002D217660}">
      <dsp:nvSpPr>
        <dsp:cNvPr id="0" name=""/>
        <dsp:cNvSpPr/>
      </dsp:nvSpPr>
      <dsp:spPr>
        <a:xfrm>
          <a:off x="1564861" y="2886811"/>
          <a:ext cx="1056827" cy="52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Beyond</a:t>
          </a:r>
          <a:endParaRPr lang="en-GB" sz="2500" kern="1200" dirty="0"/>
        </a:p>
      </dsp:txBody>
      <dsp:txXfrm>
        <a:off x="1564861" y="2886811"/>
        <a:ext cx="1056827" cy="528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27CAF-BFB1-44C6-A2CB-2714F3CE539F}">
      <dsp:nvSpPr>
        <dsp:cNvPr id="0" name=""/>
        <dsp:cNvSpPr/>
      </dsp:nvSpPr>
      <dsp:spPr>
        <a:xfrm>
          <a:off x="766573" y="249525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Inside</a:t>
          </a:r>
          <a:endParaRPr lang="en-GB" sz="3100" kern="1200" dirty="0"/>
        </a:p>
      </dsp:txBody>
      <dsp:txXfrm>
        <a:off x="1049833" y="621305"/>
        <a:ext cx="1557932" cy="956003"/>
      </dsp:txXfrm>
    </dsp:sp>
    <dsp:sp modelId="{F5411B29-29AC-4BFF-91C4-108C1CAF7E8B}">
      <dsp:nvSpPr>
        <dsp:cNvPr id="0" name=""/>
        <dsp:cNvSpPr/>
      </dsp:nvSpPr>
      <dsp:spPr>
        <a:xfrm>
          <a:off x="1533146" y="1577309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Beyond</a:t>
          </a:r>
          <a:endParaRPr lang="en-GB" sz="3100" kern="1200" dirty="0"/>
        </a:p>
      </dsp:txBody>
      <dsp:txXfrm>
        <a:off x="2182875" y="2126126"/>
        <a:ext cx="1274671" cy="1168449"/>
      </dsp:txXfrm>
    </dsp:sp>
    <dsp:sp modelId="{7ABF93A4-C393-4289-B8EA-E5B0D7BBCFD6}">
      <dsp:nvSpPr>
        <dsp:cNvPr id="0" name=""/>
        <dsp:cNvSpPr/>
      </dsp:nvSpPr>
      <dsp:spPr>
        <a:xfrm>
          <a:off x="0" y="1577309"/>
          <a:ext cx="2124453" cy="2124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Outside</a:t>
          </a:r>
          <a:endParaRPr lang="en-GB" sz="3100" kern="1200" dirty="0"/>
        </a:p>
      </dsp:txBody>
      <dsp:txXfrm>
        <a:off x="200052" y="2126126"/>
        <a:ext cx="1274671" cy="116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A21F-975D-40A4-B121-3C15773841A2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0A29B-7660-4406-99D3-0CBEAEFD2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1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C463-DAA5-40EB-AF58-AABCF0731CA5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ECAA-B7B8-482B-90DE-A0877CDB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0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2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1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are knowledgeable about their own experiences and their own lives so it is important that I listen to them. </a:t>
            </a:r>
          </a:p>
          <a:p>
            <a:endParaRPr lang="en-GB" dirty="0" smtClean="0"/>
          </a:p>
          <a:p>
            <a:r>
              <a:rPr lang="en-GB" baseline="0" dirty="0" smtClean="0"/>
              <a:t>I </a:t>
            </a:r>
            <a:r>
              <a:rPr lang="en-GB" baseline="0" dirty="0" smtClean="0"/>
              <a:t>want the children to become researchers themselves and be active participants rather than just be  ‘the observed’.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intend</a:t>
            </a:r>
            <a:r>
              <a:rPr lang="en-GB" baseline="0" dirty="0" smtClean="0"/>
              <a:t> to use aspects of the Mosaic approach to gather the data.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Children have the capacity to act independently...to make choices about the things they do and to express their own ideas. This approach combines the traditional tools with participatory methods.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Cameras and photographs – children will have access to cameras in order to capture areas or things of interest to them rather than imposed by me ...... </a:t>
            </a:r>
          </a:p>
          <a:p>
            <a:r>
              <a:rPr lang="en-GB" baseline="0" dirty="0" smtClean="0"/>
              <a:t>This approach will be methodologically challenging especially as I am a novice 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3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8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1B85BE-904F-4D31-9688-1B77BB70F526}" type="datetimeFigureOut">
              <a:rPr lang="en-GB" smtClean="0"/>
              <a:t>15/06/2016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jh7-iiZjNAhVLJMAKHbj3AgEQjRwIBw&amp;url=http://happitots-nursery-glasgowairport.co.uk/gallery&amp;psig=AFQjCNFZoo17ET-BWWNtqy1YS29eDCyBag&amp;ust=14654629609466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6640" cy="26642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776864" cy="5249738"/>
          </a:xfrm>
        </p:spPr>
        <p:txBody>
          <a:bodyPr>
            <a:noAutofit/>
          </a:bodyPr>
          <a:lstStyle/>
          <a:p>
            <a:pPr algn="ctr"/>
            <a:r>
              <a:rPr lang="en-GB" sz="3500" b="1" dirty="0"/>
              <a:t>Engaging Children and Young People: Creative Methods and Research Ethics </a:t>
            </a:r>
            <a:endParaRPr lang="en-GB" sz="3500" b="1" dirty="0" smtClean="0"/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‘What’s </a:t>
            </a:r>
            <a:r>
              <a:rPr lang="en-GB" sz="3600" b="1" dirty="0"/>
              <a:t>so interesting outside</a:t>
            </a:r>
            <a:r>
              <a:rPr lang="en-GB" sz="3600" b="1" dirty="0" smtClean="0"/>
              <a:t>?’</a:t>
            </a:r>
          </a:p>
          <a:p>
            <a:pPr algn="ctr"/>
            <a:r>
              <a:rPr lang="en-GB" b="1" dirty="0"/>
              <a:t>Judith Hunter</a:t>
            </a:r>
          </a:p>
          <a:p>
            <a:pPr algn="ctr"/>
            <a:endParaRPr lang="en-GB" sz="4000" b="1" dirty="0"/>
          </a:p>
          <a:p>
            <a:r>
              <a:rPr lang="en-GB" sz="1600" dirty="0" smtClean="0"/>
              <a:t>School of Education and Professional Development</a:t>
            </a:r>
          </a:p>
          <a:p>
            <a:r>
              <a:rPr lang="en-GB" sz="1600" dirty="0" smtClean="0"/>
              <a:t>University of Huddersfield</a:t>
            </a:r>
          </a:p>
          <a:p>
            <a:r>
              <a:rPr lang="en-GB" sz="1600" dirty="0" smtClean="0"/>
              <a:t>Monday </a:t>
            </a:r>
            <a:r>
              <a:rPr lang="en-GB" sz="1600" dirty="0"/>
              <a:t>20 June - Tuesday 21 June 2016</a:t>
            </a:r>
          </a:p>
          <a:p>
            <a:pPr algn="ctr"/>
            <a:endParaRPr lang="en-GB" b="1" dirty="0" smtClean="0"/>
          </a:p>
          <a:p>
            <a:pPr algn="ctr"/>
            <a:endParaRPr lang="en-GB" sz="3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8" y="5572208"/>
            <a:ext cx="1839460" cy="12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024336" cy="324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Clark, A. and Moss, P. (2001). </a:t>
            </a:r>
            <a:r>
              <a:rPr lang="en-GB" i="1" dirty="0" smtClean="0"/>
              <a:t>Listening to Young Children: The Mosaic approach</a:t>
            </a:r>
            <a:r>
              <a:rPr lang="en-GB" dirty="0" smtClean="0"/>
              <a:t>. London: National Children’s Bureau.</a:t>
            </a:r>
          </a:p>
          <a:p>
            <a:endParaRPr lang="en-GB" dirty="0" smtClean="0"/>
          </a:p>
          <a:p>
            <a:r>
              <a:rPr lang="en-GB" dirty="0" smtClean="0"/>
              <a:t>Warden, C. (2015). Learning with Nature: Embedding Outdoor Practice. London: Sage.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pPr algn="ctr"/>
            <a:r>
              <a:rPr lang="en-GB" sz="4400" dirty="0"/>
              <a:t>Outdoor Play Spaces &amp;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 exploration into the different affordances of outdoor play spaces and the relationship to early childhood pedagogy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sedujh8\AppData\Local\Microsoft\Windows\Temporary Internet Files\Content.Outlook\0X4DIA50\20150825_112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dujh8\AppData\Local\Microsoft\Windows\Temporary Internet Files\Content.Outlook\0X4DIA50\20150825_112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2999585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4189"/>
            <a:ext cx="2448272" cy="183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83856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83856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 smtClean="0"/>
              <a:t>To gain a deeper understanding of the ways in which children are given opportunities to shape their learning in outdoor environments.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To explore the interactive relationship between teachers, children and their environment.</a:t>
            </a:r>
          </a:p>
          <a:p>
            <a:pPr marL="114300" lvl="0" indent="0">
              <a:buNone/>
            </a:pPr>
            <a:endParaRPr lang="en-GB" sz="2800" dirty="0" smtClean="0"/>
          </a:p>
          <a:p>
            <a:r>
              <a:rPr lang="en-GB" sz="2800" dirty="0" smtClean="0"/>
              <a:t>To identify how outdoor environments affect the pedagogy of teachers and practitioners.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Multiple Learning Environments</a:t>
            </a:r>
            <a:endParaRPr lang="en-GB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0" dirty="0" smtClean="0"/>
              <a:t>Learning Spaces</a:t>
            </a:r>
            <a:endParaRPr lang="en-GB" sz="24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3827168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400" b="0" dirty="0" smtClean="0"/>
              <a:t>Transitional Spaces</a:t>
            </a:r>
            <a:endParaRPr lang="en-GB" sz="2400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4352510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163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Graphic spid="4" grpId="0">
        <p:bldAsOne/>
      </p:bldGraphic>
      <p:bldP spid="9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as co-researchers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Young </a:t>
            </a:r>
            <a:r>
              <a:rPr lang="en-GB" sz="2800" dirty="0"/>
              <a:t>children as </a:t>
            </a:r>
            <a:r>
              <a:rPr lang="en-GB" sz="2800" dirty="0" smtClean="0"/>
              <a:t>active participants and competent </a:t>
            </a:r>
            <a:r>
              <a:rPr lang="en-GB" sz="2800" dirty="0"/>
              <a:t>meaning makers </a:t>
            </a:r>
            <a:r>
              <a:rPr lang="en-GB" sz="2800" dirty="0" smtClean="0"/>
              <a:t>as </a:t>
            </a:r>
            <a:r>
              <a:rPr lang="en-GB" sz="2800" dirty="0"/>
              <a:t>explorers of their environment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To identify aspects of the outdoor environment that are of special interest to them and not that imposed by adults.</a:t>
            </a:r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Mosaic approach </a:t>
            </a:r>
            <a:r>
              <a:rPr lang="en-GB" sz="2800" dirty="0" smtClean="0"/>
              <a:t>(Clark and Moss, 2001) brings </a:t>
            </a:r>
            <a:r>
              <a:rPr lang="en-GB" sz="2800" dirty="0"/>
              <a:t>together a range of </a:t>
            </a:r>
            <a:r>
              <a:rPr lang="en-GB" sz="2800" dirty="0" smtClean="0"/>
              <a:t>methods for </a:t>
            </a:r>
            <a:r>
              <a:rPr lang="en-GB" sz="2800" dirty="0"/>
              <a:t>listening to young children about their lives. </a:t>
            </a:r>
          </a:p>
        </p:txBody>
      </p:sp>
    </p:spTree>
    <p:extLst>
      <p:ext uri="{BB962C8B-B14F-4D97-AF65-F5344CB8AC3E}">
        <p14:creationId xmlns:p14="http://schemas.microsoft.com/office/powerpoint/2010/main" val="3010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Mosaic Approach: Methods to be used by the children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Observation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Cameras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Book making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Tours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Map making</a:t>
            </a:r>
          </a:p>
          <a:p>
            <a:pPr marL="114300" indent="0">
              <a:lnSpc>
                <a:spcPct val="150000"/>
              </a:lnSpc>
              <a:buNone/>
            </a:pPr>
            <a:endParaRPr lang="en-GB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/>
              <a:t>    (Clark and Moss, 2001).</a:t>
            </a:r>
          </a:p>
          <a:p>
            <a:endParaRPr lang="en-GB" dirty="0"/>
          </a:p>
        </p:txBody>
      </p:sp>
      <p:pic>
        <p:nvPicPr>
          <p:cNvPr id="4" name="Picture 5" descr="C:\Users\sedujh8\AppData\Local\Microsoft\Windows\Temporary Internet Files\Content.IE5\4XMF4RAC\MP9004310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4096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1662"/>
            <a:ext cx="2328063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01" y="4221088"/>
            <a:ext cx="2933711" cy="235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Books (Warden, 2007).</a:t>
            </a:r>
            <a:endParaRPr lang="en-GB" dirty="0"/>
          </a:p>
        </p:txBody>
      </p:sp>
      <p:pic>
        <p:nvPicPr>
          <p:cNvPr id="1026" name="Picture 2" descr="C:\Users\sedujh8\Pictures\Photographs\06-DSCN62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657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dujh8\Pictures\Photographs\CIMG3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4784"/>
            <a:ext cx="36576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step...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sedujh8\AppData\Local\Microsoft\Windows\Temporary Internet Files\Content.Outlook\0X4DIA50\20160608_103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4427984" cy="24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dujh8\AppData\Local\Microsoft\Windows\Temporary Internet Files\Content.Outlook\0X4DIA50\20160608_103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443986" cy="24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dujh8\AppData\Local\Microsoft\Windows\Temporary Internet Files\Content.Outlook\0X4DIA50\20160608_103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" y="4293096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dujh8\AppData\Local\Microsoft\Windows\Temporary Internet Files\Content.Outlook\0X4DIA50\20160608_1037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9653" y="895351"/>
            <a:ext cx="4060467" cy="22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next step...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To produce a floor book with/by the children that is a celebration of the group learning journey:</a:t>
            </a:r>
          </a:p>
          <a:p>
            <a:r>
              <a:rPr lang="en-GB" dirty="0" smtClean="0"/>
              <a:t>that will allow children to share their thinking and communication in a way that works for them and achieves inclusivity</a:t>
            </a:r>
          </a:p>
          <a:p>
            <a:r>
              <a:rPr lang="en-GB" dirty="0" smtClean="0"/>
              <a:t> that demonstrates links in learning from inside to outside and beyond</a:t>
            </a:r>
          </a:p>
          <a:p>
            <a:r>
              <a:rPr lang="en-GB" dirty="0" smtClean="0"/>
              <a:t>Shares the child’s voice, analysis of learning, next steps for learning</a:t>
            </a:r>
          </a:p>
          <a:p>
            <a:r>
              <a:rPr lang="en-GB" dirty="0" smtClean="0"/>
              <a:t>It is valued and kept to allow children to revisit thinking.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irc_mi" descr="http://happitots-nursery-glasgowairport.co.uk/wp-content/uploads/2011/06/5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7492"/>
            <a:ext cx="2497088" cy="121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1364</TotalTime>
  <Words>484</Words>
  <Application>Microsoft Office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 </vt:lpstr>
      <vt:lpstr>Outdoor Play Spaces &amp; Pedagogy</vt:lpstr>
      <vt:lpstr>Research aims</vt:lpstr>
      <vt:lpstr>Multiple Learning Environments</vt:lpstr>
      <vt:lpstr>Children as co-researchers</vt:lpstr>
      <vt:lpstr>Mosaic Approach: Methods to be used by the children </vt:lpstr>
      <vt:lpstr>Floor Books (Warden, 2007).</vt:lpstr>
      <vt:lpstr>The first step...</vt:lpstr>
      <vt:lpstr>The next step...</vt:lpstr>
      <vt:lpstr>References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Outdoors? – Children, Young People and Families in Natural and Rural Spaces  University of Northampton 10th September 2015</dc:title>
  <dc:creator>Administrator</dc:creator>
  <cp:lastModifiedBy>Administrator</cp:lastModifiedBy>
  <cp:revision>85</cp:revision>
  <cp:lastPrinted>2016-06-15T09:54:09Z</cp:lastPrinted>
  <dcterms:created xsi:type="dcterms:W3CDTF">2015-08-24T08:29:31Z</dcterms:created>
  <dcterms:modified xsi:type="dcterms:W3CDTF">2016-06-15T11:23:54Z</dcterms:modified>
</cp:coreProperties>
</file>