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3650" r:id="rId2"/>
    <p:sldMasterId id="2147483652" r:id="rId3"/>
    <p:sldMasterId id="2147483665" r:id="rId4"/>
    <p:sldMasterId id="2147483654" r:id="rId5"/>
    <p:sldMasterId id="2147483998" r:id="rId6"/>
    <p:sldMasterId id="2147483986" r:id="rId7"/>
    <p:sldMasterId id="2147483974" r:id="rId8"/>
    <p:sldMasterId id="2147483962" r:id="rId9"/>
    <p:sldMasterId id="2147483950" r:id="rId10"/>
    <p:sldMasterId id="2147483938" r:id="rId11"/>
    <p:sldMasterId id="2147483926" r:id="rId12"/>
    <p:sldMasterId id="2147483914" r:id="rId13"/>
    <p:sldMasterId id="2147483902" r:id="rId14"/>
    <p:sldMasterId id="2147483656"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Lst>
  <p:notesMasterIdLst>
    <p:notesMasterId r:id="rId47"/>
  </p:notesMasterIdLst>
  <p:handoutMasterIdLst>
    <p:handoutMasterId r:id="rId48"/>
  </p:handoutMasterIdLst>
  <p:sldIdLst>
    <p:sldId id="256" r:id="rId24"/>
    <p:sldId id="259" r:id="rId25"/>
    <p:sldId id="260" r:id="rId26"/>
    <p:sldId id="265" r:id="rId27"/>
    <p:sldId id="266" r:id="rId28"/>
    <p:sldId id="261" r:id="rId29"/>
    <p:sldId id="267" r:id="rId30"/>
    <p:sldId id="268" r:id="rId31"/>
    <p:sldId id="269" r:id="rId32"/>
    <p:sldId id="279" r:id="rId33"/>
    <p:sldId id="280" r:id="rId34"/>
    <p:sldId id="262" r:id="rId35"/>
    <p:sldId id="270" r:id="rId36"/>
    <p:sldId id="271" r:id="rId37"/>
    <p:sldId id="272" r:id="rId38"/>
    <p:sldId id="273" r:id="rId39"/>
    <p:sldId id="274" r:id="rId40"/>
    <p:sldId id="275" r:id="rId41"/>
    <p:sldId id="263" r:id="rId42"/>
    <p:sldId id="264" r:id="rId43"/>
    <p:sldId id="276" r:id="rId44"/>
    <p:sldId id="277" r:id="rId45"/>
    <p:sldId id="278" r:id="rId46"/>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autoAdjust="0"/>
    <p:restoredTop sz="94674" autoAdjust="0"/>
  </p:normalViewPr>
  <p:slideViewPr>
    <p:cSldViewPr>
      <p:cViewPr>
        <p:scale>
          <a:sx n="108" d="100"/>
          <a:sy n="108" d="100"/>
        </p:scale>
        <p:origin x="-199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31/01/2017</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dirty="0"/>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Piloting had been conducted</a:t>
            </a:r>
            <a:r>
              <a:rPr lang="en-GB" baseline="0" dirty="0" smtClean="0"/>
              <a:t> the year before and relevant adjustments made- writing task was a commentary on student writing – focus of interview questions determined by requirements of validation agency</a:t>
            </a:r>
          </a:p>
          <a:p>
            <a:r>
              <a:rPr lang="en-GB" baseline="0" dirty="0" smtClean="0"/>
              <a:t>Lexis test focussed on word families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dirty="0"/>
          </a:p>
        </p:txBody>
      </p:sp>
    </p:spTree>
    <p:extLst>
      <p:ext uri="{BB962C8B-B14F-4D97-AF65-F5344CB8AC3E}">
        <p14:creationId xmlns:p14="http://schemas.microsoft.com/office/powerpoint/2010/main" val="168572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dirty="0"/>
          </a:p>
        </p:txBody>
      </p:sp>
    </p:spTree>
    <p:extLst>
      <p:ext uri="{BB962C8B-B14F-4D97-AF65-F5344CB8AC3E}">
        <p14:creationId xmlns:p14="http://schemas.microsoft.com/office/powerpoint/2010/main" val="64362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r>
              <a:rPr lang="en-GB" sz="1200" kern="1200" dirty="0" smtClean="0">
                <a:solidFill>
                  <a:schemeClr val="tx1"/>
                </a:solidFill>
                <a:effectLst/>
                <a:latin typeface="Arial" charset="0"/>
                <a:ea typeface="+mn-ea"/>
                <a:cs typeface="+mn-cs"/>
              </a:rPr>
              <a:t>The highest average scores were found at C1 level with the exception of A1. This finding seems to support Capel’s (2012) assertion that knowledge of word families is defining characteristic of learners at C levels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dirty="0"/>
          </a:p>
        </p:txBody>
      </p:sp>
    </p:spTree>
    <p:extLst>
      <p:ext uri="{BB962C8B-B14F-4D97-AF65-F5344CB8AC3E}">
        <p14:creationId xmlns:p14="http://schemas.microsoft.com/office/powerpoint/2010/main" val="139192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in answer to the question what to test at C1 my response would be that those items listed in the Core Inventory actually represent a good start as a way of identifying criterial features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20</a:t>
            </a:fld>
            <a:endParaRPr lang="en-GB" dirty="0"/>
          </a:p>
        </p:txBody>
      </p:sp>
    </p:spTree>
    <p:extLst>
      <p:ext uri="{BB962C8B-B14F-4D97-AF65-F5344CB8AC3E}">
        <p14:creationId xmlns:p14="http://schemas.microsoft.com/office/powerpoint/2010/main" val="102482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dirty="0"/>
          </a:p>
        </p:txBody>
      </p:sp>
    </p:spTree>
    <p:extLst>
      <p:ext uri="{BB962C8B-B14F-4D97-AF65-F5344CB8AC3E}">
        <p14:creationId xmlns:p14="http://schemas.microsoft.com/office/powerpoint/2010/main" val="16144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dirty="0"/>
          </a:p>
        </p:txBody>
      </p:sp>
    </p:spTree>
    <p:extLst>
      <p:ext uri="{BB962C8B-B14F-4D97-AF65-F5344CB8AC3E}">
        <p14:creationId xmlns:p14="http://schemas.microsoft.com/office/powerpoint/2010/main" val="163411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dirty="0"/>
          </a:p>
        </p:txBody>
      </p:sp>
    </p:spTree>
    <p:extLst>
      <p:ext uri="{BB962C8B-B14F-4D97-AF65-F5344CB8AC3E}">
        <p14:creationId xmlns:p14="http://schemas.microsoft.com/office/powerpoint/2010/main" val="161237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dirty="0"/>
          </a:p>
        </p:txBody>
      </p:sp>
    </p:spTree>
    <p:extLst>
      <p:ext uri="{BB962C8B-B14F-4D97-AF65-F5344CB8AC3E}">
        <p14:creationId xmlns:p14="http://schemas.microsoft.com/office/powerpoint/2010/main" val="181532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Green 2012 notes</a:t>
            </a:r>
            <a:r>
              <a:rPr lang="en-GB" baseline="0" dirty="0" smtClean="0"/>
              <a:t> that 80% of functions are present at B2 – so new language points not a feature of C1 – which could explain difficulties in describing the C levels in the Core Inventory – so we seem to be able to recognise C1 but seems to be characterised by fluency and accuracy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dirty="0"/>
          </a:p>
        </p:txBody>
      </p:sp>
    </p:spTree>
    <p:extLst>
      <p:ext uri="{BB962C8B-B14F-4D97-AF65-F5344CB8AC3E}">
        <p14:creationId xmlns:p14="http://schemas.microsoft.com/office/powerpoint/2010/main" val="411603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Stimulus</a:t>
            </a:r>
            <a:r>
              <a:rPr lang="en-GB" baseline="0" dirty="0" smtClean="0"/>
              <a:t> for current project was to develop a test which satisfied the requirements of an external validation agency for prospective teachers of English to demonstrate a C1 level of proficiency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dirty="0"/>
          </a:p>
        </p:txBody>
      </p:sp>
    </p:spTree>
    <p:extLst>
      <p:ext uri="{BB962C8B-B14F-4D97-AF65-F5344CB8AC3E}">
        <p14:creationId xmlns:p14="http://schemas.microsoft.com/office/powerpoint/2010/main" val="386201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Gad</a:t>
            </a:r>
            <a:r>
              <a:rPr lang="en-GB" baseline="0" dirty="0" smtClean="0"/>
              <a:t> et al (2012)  for discussion of equivalences </a:t>
            </a:r>
            <a:r>
              <a:rPr lang="en-GB" sz="1200" kern="1200" dirty="0" smtClean="0">
                <a:solidFill>
                  <a:schemeClr val="tx1"/>
                </a:solidFill>
                <a:effectLst/>
                <a:latin typeface="Arial" charset="0"/>
                <a:ea typeface="+mn-ea"/>
                <a:cs typeface="+mn-cs"/>
              </a:rPr>
              <a:t>Lim, Geranpayeh, Khalifa and Buckendahl, 2012</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dirty="0"/>
          </a:p>
        </p:txBody>
      </p:sp>
    </p:spTree>
    <p:extLst>
      <p:ext uri="{BB962C8B-B14F-4D97-AF65-F5344CB8AC3E}">
        <p14:creationId xmlns:p14="http://schemas.microsoft.com/office/powerpoint/2010/main" val="427009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a:t>
            </a:r>
            <a:r>
              <a:rPr lang="en-GB" baseline="0" dirty="0" smtClean="0"/>
              <a:t> participants was 15 – this was less than hoped for and may be due to the decision not to offer the external teaching certificate to this particular </a:t>
            </a:r>
            <a:r>
              <a:rPr lang="en-GB" baseline="0" dirty="0" smtClean="0"/>
              <a:t>cohort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dirty="0"/>
          </a:p>
        </p:txBody>
      </p:sp>
    </p:spTree>
    <p:extLst>
      <p:ext uri="{BB962C8B-B14F-4D97-AF65-F5344CB8AC3E}">
        <p14:creationId xmlns:p14="http://schemas.microsoft.com/office/powerpoint/2010/main" val="201270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226566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90580067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0629467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3650201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24395426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2882343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26556782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94190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134578512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7773798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840549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150483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7830242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41604967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286876184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20196043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419737907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81155524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347366326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24021946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333588577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7362634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8510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13186946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20624124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2568988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27478387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34310300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40052276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8778701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138125869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193341903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4221588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457985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88910767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217331573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390641642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58446026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62864563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14288240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12461181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85447927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3829800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423766736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3924276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15499701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65477725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346181202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8175121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413455172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410647518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55233969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3120154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74730567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214756002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470130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82984074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13308426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2148659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10135218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1486775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40729211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5026132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18882701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77538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326085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22173058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14087275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36711714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16299796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24367602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15412543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5572773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15767715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28034465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1735037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21733694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22274202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27287811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15574335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285154994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8872986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4806522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313181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21966107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1669029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597360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18787365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966344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9027185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0992491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9001016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95433331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38151869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308268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5840843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7510581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72591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43528782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23708710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37048582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38235391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20936016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0490837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168671988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95897064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110506259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38165114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2641597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jp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jp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jp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5.jp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8.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8.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8.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8.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5.jp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6"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0740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0801167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56941"/>
            <a:ext cx="9144000" cy="986118"/>
          </a:xfrm>
          <a:prstGeom prst="rect">
            <a:avLst/>
          </a:prstGeom>
        </p:spPr>
      </p:pic>
    </p:spTree>
    <p:extLst>
      <p:ext uri="{BB962C8B-B14F-4D97-AF65-F5344CB8AC3E}">
        <p14:creationId xmlns:p14="http://schemas.microsoft.com/office/powerpoint/2010/main" val="1468747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69178"/>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288" y="80616"/>
            <a:ext cx="8231187" cy="900112"/>
          </a:xfrm>
          <a:noFill/>
          <a:ln/>
        </p:spPr>
        <p:txBody>
          <a:bodyPr/>
          <a:lstStyle/>
          <a:p>
            <a:r>
              <a:rPr lang="en-GB" dirty="0" smtClean="0"/>
              <a:t>Defining Criterial Features at C1: an approach  Susan Sheehan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Core Inventory</a:t>
            </a:r>
            <a:endParaRPr lang="en-GB" dirty="0"/>
          </a:p>
        </p:txBody>
      </p:sp>
      <p:sp>
        <p:nvSpPr>
          <p:cNvPr id="3" name="Content Placeholder 2"/>
          <p:cNvSpPr>
            <a:spLocks noGrp="1"/>
          </p:cNvSpPr>
          <p:nvPr>
            <p:ph idx="1"/>
          </p:nvPr>
        </p:nvSpPr>
        <p:spPr/>
        <p:txBody>
          <a:bodyPr/>
          <a:lstStyle/>
          <a:p>
            <a:r>
              <a:rPr lang="en-GB" dirty="0"/>
              <a:t>The Core Inventory’s authors argued that:</a:t>
            </a:r>
          </a:p>
          <a:p>
            <a:pPr marL="0" indent="0">
              <a:buNone/>
            </a:pPr>
            <a:r>
              <a:rPr lang="en-GB" dirty="0"/>
              <a:t>The Core Inventory is a documentation of good practice.  In future it will be interesting to compare the Inventory with data-based research conducted with learners…and note points of similarity and contrast.  Fruitful avenues of research could be opened up to investigate possible explanations or reasons for the differences. (2010:18)</a:t>
            </a:r>
          </a:p>
          <a:p>
            <a:endParaRPr lang="en-GB" dirty="0"/>
          </a:p>
        </p:txBody>
      </p:sp>
    </p:spTree>
    <p:extLst>
      <p:ext uri="{BB962C8B-B14F-4D97-AF65-F5344CB8AC3E}">
        <p14:creationId xmlns:p14="http://schemas.microsoft.com/office/powerpoint/2010/main" val="298022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a criterial feature</a:t>
            </a:r>
            <a:endParaRPr lang="en-GB" dirty="0"/>
          </a:p>
        </p:txBody>
      </p:sp>
      <p:sp>
        <p:nvSpPr>
          <p:cNvPr id="3" name="Content Placeholder 2"/>
          <p:cNvSpPr>
            <a:spLocks noGrp="1"/>
          </p:cNvSpPr>
          <p:nvPr>
            <p:ph idx="1"/>
          </p:nvPr>
        </p:nvSpPr>
        <p:spPr/>
        <p:txBody>
          <a:bodyPr/>
          <a:lstStyle/>
          <a:p>
            <a:r>
              <a:rPr lang="en-GB" dirty="0" smtClean="0"/>
              <a:t>“...criterial features that might help users to distinguish one level from another.” (Green, 2012:94)</a:t>
            </a:r>
            <a:endParaRPr lang="en-GB" dirty="0"/>
          </a:p>
        </p:txBody>
      </p:sp>
    </p:spTree>
    <p:extLst>
      <p:ext uri="{BB962C8B-B14F-4D97-AF65-F5344CB8AC3E}">
        <p14:creationId xmlns:p14="http://schemas.microsoft.com/office/powerpoint/2010/main" val="135118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lstStyle/>
          <a:p>
            <a:r>
              <a:rPr lang="en-GB" dirty="0"/>
              <a:t>MA TESOL students with IELTS scores of 6.5 or above were invited to take a test of written and spoken English.  The test had been created to satisfy the requirements of an external validation agency.     The scripts were analysed with ATLAS ti software to identify which of the features described as core in the Core Inventory are found in the scripts and with what level of frequency.  The software was used on both the written and audio data</a:t>
            </a:r>
          </a:p>
          <a:p>
            <a:endParaRPr lang="en-GB" dirty="0"/>
          </a:p>
        </p:txBody>
      </p:sp>
    </p:spTree>
    <p:extLst>
      <p:ext uri="{BB962C8B-B14F-4D97-AF65-F5344CB8AC3E}">
        <p14:creationId xmlns:p14="http://schemas.microsoft.com/office/powerpoint/2010/main" val="334984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participants</a:t>
            </a:r>
            <a:endParaRPr lang="en-GB" dirty="0"/>
          </a:p>
        </p:txBody>
      </p:sp>
      <p:sp>
        <p:nvSpPr>
          <p:cNvPr id="3" name="Content Placeholder 2"/>
          <p:cNvSpPr>
            <a:spLocks noGrp="1"/>
          </p:cNvSpPr>
          <p:nvPr>
            <p:ph idx="1"/>
          </p:nvPr>
        </p:nvSpPr>
        <p:spPr/>
        <p:txBody>
          <a:bodyPr/>
          <a:lstStyle/>
          <a:p>
            <a:r>
              <a:rPr lang="en-GB" dirty="0"/>
              <a:t>The participants were all aspiring teachers of English.  Participants came from China, Libya, Kurdistan, Vietnam and Pakistan.  The first two countries in the list provided the most participants.  The participants were all aged between 25 and 35.  </a:t>
            </a:r>
            <a:r>
              <a:rPr lang="en-GB" dirty="0" smtClean="0"/>
              <a:t>The majority </a:t>
            </a:r>
            <a:r>
              <a:rPr lang="en-GB" dirty="0"/>
              <a:t>of the participants were female. This reflects the gender balance of the course.  All participants aspired to careers as English teachers upon completion of their studies.</a:t>
            </a:r>
          </a:p>
        </p:txBody>
      </p:sp>
    </p:spTree>
    <p:extLst>
      <p:ext uri="{BB962C8B-B14F-4D97-AF65-F5344CB8AC3E}">
        <p14:creationId xmlns:p14="http://schemas.microsoft.com/office/powerpoint/2010/main" val="228895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Materials</a:t>
            </a:r>
            <a:endParaRPr lang="en-GB" dirty="0"/>
          </a:p>
        </p:txBody>
      </p:sp>
      <p:sp>
        <p:nvSpPr>
          <p:cNvPr id="3" name="Content Placeholder 2"/>
          <p:cNvSpPr>
            <a:spLocks noGrp="1"/>
          </p:cNvSpPr>
          <p:nvPr>
            <p:ph idx="1"/>
          </p:nvPr>
        </p:nvSpPr>
        <p:spPr/>
        <p:txBody>
          <a:bodyPr/>
          <a:lstStyle/>
          <a:p>
            <a:r>
              <a:rPr lang="en-GB" dirty="0"/>
              <a:t>Participants were asked to complete a written test and an oral interview.  </a:t>
            </a:r>
            <a:r>
              <a:rPr lang="en-GB" dirty="0" smtClean="0"/>
              <a:t> </a:t>
            </a:r>
          </a:p>
          <a:p>
            <a:r>
              <a:rPr lang="en-GB" dirty="0" smtClean="0"/>
              <a:t>Written test included multiple-choice grammar test, lexis test and an extended writing task</a:t>
            </a:r>
          </a:p>
          <a:p>
            <a:r>
              <a:rPr lang="en-GB" dirty="0" smtClean="0"/>
              <a:t>Oral interview – questions based on past language learning experiences and reasons for being a teacher</a:t>
            </a:r>
            <a:endParaRPr lang="en-GB" dirty="0"/>
          </a:p>
        </p:txBody>
      </p:sp>
    </p:spTree>
    <p:extLst>
      <p:ext uri="{BB962C8B-B14F-4D97-AF65-F5344CB8AC3E}">
        <p14:creationId xmlns:p14="http://schemas.microsoft.com/office/powerpoint/2010/main" val="85669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p:txBody>
          <a:bodyPr/>
          <a:lstStyle/>
          <a:p>
            <a:r>
              <a:rPr lang="en-GB" dirty="0" smtClean="0"/>
              <a:t>The </a:t>
            </a:r>
            <a:r>
              <a:rPr lang="en-GB" dirty="0"/>
              <a:t>tests of grammar and lexis were marked using a key of correct answers.  </a:t>
            </a:r>
            <a:endParaRPr lang="en-GB" dirty="0" smtClean="0"/>
          </a:p>
          <a:p>
            <a:r>
              <a:rPr lang="en-GB" dirty="0"/>
              <a:t>The extended writing task and interview data were analysed using ATLAS.ti software.  The codes used were based on the Core Inventory.  The codes were then applied to data. So, for example, ‘Critiquing and reviewing, 33’ was used to code all examples of participants using such </a:t>
            </a:r>
            <a:r>
              <a:rPr lang="en-GB" dirty="0" smtClean="0"/>
              <a:t>language.</a:t>
            </a:r>
            <a:endParaRPr lang="en-GB" dirty="0"/>
          </a:p>
        </p:txBody>
      </p:sp>
    </p:spTree>
    <p:extLst>
      <p:ext uri="{BB962C8B-B14F-4D97-AF65-F5344CB8AC3E}">
        <p14:creationId xmlns:p14="http://schemas.microsoft.com/office/powerpoint/2010/main" val="354146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p:txBody>
          <a:bodyPr/>
          <a:lstStyle/>
          <a:p>
            <a:r>
              <a:rPr lang="en-GB" dirty="0" smtClean="0"/>
              <a:t>Following the practice established by the Core Inventory writers language points were considered to be criterial if they reached the appropriate level of frequency.</a:t>
            </a:r>
            <a:endParaRPr lang="en-GB" dirty="0"/>
          </a:p>
        </p:txBody>
      </p:sp>
    </p:spTree>
    <p:extLst>
      <p:ext uri="{BB962C8B-B14F-4D97-AF65-F5344CB8AC3E}">
        <p14:creationId xmlns:p14="http://schemas.microsoft.com/office/powerpoint/2010/main" val="53283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grammar test</a:t>
            </a:r>
            <a:endParaRPr lang="en-GB" dirty="0"/>
          </a:p>
        </p:txBody>
      </p:sp>
      <p:sp>
        <p:nvSpPr>
          <p:cNvPr id="3" name="Content Placeholder 2"/>
          <p:cNvSpPr>
            <a:spLocks noGrp="1"/>
          </p:cNvSpPr>
          <p:nvPr>
            <p:ph idx="1"/>
          </p:nvPr>
        </p:nvSpPr>
        <p:spPr/>
        <p:txBody>
          <a:bodyPr/>
          <a:lstStyle/>
          <a:p>
            <a:r>
              <a:rPr lang="en-GB" dirty="0" smtClean="0"/>
              <a:t>Generally participants responded correctly. </a:t>
            </a:r>
          </a:p>
          <a:p>
            <a:r>
              <a:rPr lang="en-GB" dirty="0"/>
              <a:t>Two test items were answered incorrectly by most of the participants</a:t>
            </a:r>
            <a:r>
              <a:rPr lang="en-GB" dirty="0" smtClean="0"/>
              <a:t>.  </a:t>
            </a:r>
            <a:r>
              <a:rPr lang="en-GB" dirty="0"/>
              <a:t>These were:</a:t>
            </a:r>
          </a:p>
          <a:p>
            <a:pPr lvl="0"/>
            <a:r>
              <a:rPr lang="en-GB" dirty="0"/>
              <a:t>30 expressing certainty, probability doubt – I rather doubt that he’ll come.</a:t>
            </a:r>
          </a:p>
          <a:p>
            <a:pPr lvl="0"/>
            <a:r>
              <a:rPr lang="en-GB" dirty="0"/>
              <a:t>181 collocations – The suspense is palpable.  </a:t>
            </a:r>
          </a:p>
          <a:p>
            <a:endParaRPr lang="en-GB" dirty="0"/>
          </a:p>
        </p:txBody>
      </p:sp>
    </p:spTree>
    <p:extLst>
      <p:ext uri="{BB962C8B-B14F-4D97-AF65-F5344CB8AC3E}">
        <p14:creationId xmlns:p14="http://schemas.microsoft.com/office/powerpoint/2010/main" val="322604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lexis</a:t>
            </a:r>
            <a:endParaRPr lang="en-GB" dirty="0"/>
          </a:p>
        </p:txBody>
      </p:sp>
      <p:sp>
        <p:nvSpPr>
          <p:cNvPr id="3" name="Content Placeholder 2"/>
          <p:cNvSpPr>
            <a:spLocks noGrp="1"/>
          </p:cNvSpPr>
          <p:nvPr>
            <p:ph idx="1"/>
          </p:nvPr>
        </p:nvSpPr>
        <p:spPr/>
        <p:txBody>
          <a:bodyPr/>
          <a:lstStyle/>
          <a:p>
            <a:r>
              <a:rPr lang="en-GB" dirty="0"/>
              <a:t>C1 words were correctly identified 55 times. This compares to 37 correctly identified words at B2 level and 16 words at C2. </a:t>
            </a:r>
            <a:endParaRPr lang="en-GB" dirty="0" smtClean="0"/>
          </a:p>
          <a:p>
            <a:r>
              <a:rPr lang="en-GB" dirty="0"/>
              <a:t>The highest average scores were found at C1 level with the exception of A1. </a:t>
            </a:r>
          </a:p>
        </p:txBody>
      </p:sp>
    </p:spTree>
    <p:extLst>
      <p:ext uri="{BB962C8B-B14F-4D97-AF65-F5344CB8AC3E}">
        <p14:creationId xmlns:p14="http://schemas.microsoft.com/office/powerpoint/2010/main" val="88922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writing and interview </a:t>
            </a:r>
            <a:endParaRPr lang="en-GB" dirty="0"/>
          </a:p>
        </p:txBody>
      </p:sp>
      <p:sp>
        <p:nvSpPr>
          <p:cNvPr id="3" name="Content Placeholder 2"/>
          <p:cNvSpPr>
            <a:spLocks noGrp="1"/>
          </p:cNvSpPr>
          <p:nvPr>
            <p:ph idx="1"/>
          </p:nvPr>
        </p:nvSpPr>
        <p:spPr/>
        <p:txBody>
          <a:bodyPr/>
          <a:lstStyle/>
          <a:p>
            <a:r>
              <a:rPr lang="en-GB" dirty="0" smtClean="0"/>
              <a:t>Nearly </a:t>
            </a:r>
            <a:r>
              <a:rPr lang="en-GB" dirty="0"/>
              <a:t>one quarter of the language points included at C1 occurred with sufficient frequency to suggest that they could be considered criterial for the </a:t>
            </a:r>
            <a:r>
              <a:rPr lang="en-GB" dirty="0" smtClean="0"/>
              <a:t>level.</a:t>
            </a:r>
          </a:p>
          <a:p>
            <a:r>
              <a:rPr lang="en-GB" dirty="0"/>
              <a:t>The language points which could be considered criterial tended to be those relating to argumentation and expressing feelings and attitudes precisely.  There is some evidence to suggest that giving advice could be considered to be criterial.  </a:t>
            </a:r>
          </a:p>
          <a:p>
            <a:endParaRPr lang="en-GB" dirty="0"/>
          </a:p>
        </p:txBody>
      </p:sp>
    </p:spTree>
    <p:extLst>
      <p:ext uri="{BB962C8B-B14F-4D97-AF65-F5344CB8AC3E}">
        <p14:creationId xmlns:p14="http://schemas.microsoft.com/office/powerpoint/2010/main" val="179072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4" name="Content Placeholder 3"/>
          <p:cNvSpPr>
            <a:spLocks noGrp="1"/>
          </p:cNvSpPr>
          <p:nvPr>
            <p:ph idx="1"/>
          </p:nvPr>
        </p:nvSpPr>
        <p:spPr/>
        <p:txBody>
          <a:bodyPr/>
          <a:lstStyle/>
          <a:p>
            <a:r>
              <a:rPr lang="en-GB" dirty="0" smtClean="0"/>
              <a:t>This project was funded by the British Council through the Assessment Research Grant scheme. </a:t>
            </a:r>
            <a:r>
              <a:rPr lang="en-GB" dirty="0"/>
              <a:t>The views expressed in this presentation are those of the </a:t>
            </a:r>
            <a:r>
              <a:rPr lang="en-GB" dirty="0" smtClean="0"/>
              <a:t>presenter </a:t>
            </a:r>
            <a:r>
              <a:rPr lang="en-GB" dirty="0"/>
              <a:t>and do not represent those of the British Council. </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207880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a:t>Perhaps the significance of the project lies in the creation of an approach to identifying criterial features by using the Core Inventory</a:t>
            </a:r>
            <a:r>
              <a:rPr lang="en-GB" dirty="0" smtClean="0"/>
              <a:t>.</a:t>
            </a:r>
          </a:p>
          <a:p>
            <a:r>
              <a:rPr lang="en-GB" dirty="0"/>
              <a:t>This </a:t>
            </a:r>
            <a:r>
              <a:rPr lang="en-GB" dirty="0" smtClean="0"/>
              <a:t>project may </a:t>
            </a:r>
            <a:r>
              <a:rPr lang="en-GB" dirty="0"/>
              <a:t>indicate that C1 level users share more in common than has previously been thought to be the case.</a:t>
            </a:r>
          </a:p>
          <a:p>
            <a:endParaRPr lang="en-GB" dirty="0"/>
          </a:p>
          <a:p>
            <a:endParaRPr lang="en-GB" dirty="0"/>
          </a:p>
        </p:txBody>
      </p:sp>
    </p:spTree>
    <p:extLst>
      <p:ext uri="{BB962C8B-B14F-4D97-AF65-F5344CB8AC3E}">
        <p14:creationId xmlns:p14="http://schemas.microsoft.com/office/powerpoint/2010/main" val="68850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Times New Roman"/>
                <a:ea typeface="Calibri"/>
              </a:rPr>
              <a:t>Capel, A, 2012, ‘Completing the English Vocabulary Profile: C1 and C2 Vocabulary’, </a:t>
            </a:r>
            <a:r>
              <a:rPr lang="en-GB" i="1" dirty="0">
                <a:latin typeface="Times New Roman"/>
                <a:ea typeface="Calibri"/>
              </a:rPr>
              <a:t>English Profile Journal </a:t>
            </a:r>
            <a:r>
              <a:rPr lang="en-GB" dirty="0">
                <a:latin typeface="Times New Roman"/>
                <a:ea typeface="Calibri"/>
              </a:rPr>
              <a:t>vol 3 pp 1-14</a:t>
            </a:r>
            <a:endParaRPr lang="en-GB" dirty="0">
              <a:ea typeface="Calibri"/>
            </a:endParaRPr>
          </a:p>
          <a:p>
            <a:pPr>
              <a:lnSpc>
                <a:spcPct val="115000"/>
              </a:lnSpc>
              <a:spcAft>
                <a:spcPts val="1000"/>
              </a:spcAft>
            </a:pPr>
            <a:r>
              <a:rPr lang="en-GB" dirty="0">
                <a:latin typeface="Times New Roman"/>
                <a:ea typeface="Calibri"/>
              </a:rPr>
              <a:t>Council of Europe, 2001, </a:t>
            </a:r>
            <a:r>
              <a:rPr lang="en-GB" i="1" dirty="0">
                <a:latin typeface="Times New Roman"/>
                <a:ea typeface="Calibri"/>
              </a:rPr>
              <a:t>Common European Framework of Reference for Languages: learning, teaching, assessment, </a:t>
            </a:r>
            <a:r>
              <a:rPr lang="en-GB" dirty="0">
                <a:latin typeface="Times New Roman"/>
                <a:ea typeface="Calibri"/>
              </a:rPr>
              <a:t>Cambridge University Press, Cambridge</a:t>
            </a:r>
            <a:endParaRPr lang="en-GB" dirty="0">
              <a:ea typeface="Calibri"/>
            </a:endParaRPr>
          </a:p>
          <a:p>
            <a:pPr>
              <a:lnSpc>
                <a:spcPct val="115000"/>
              </a:lnSpc>
              <a:spcAft>
                <a:spcPts val="1000"/>
              </a:spcAft>
            </a:pPr>
            <a:r>
              <a:rPr lang="en-GB" dirty="0">
                <a:latin typeface="Times New Roman"/>
                <a:ea typeface="Calibri"/>
              </a:rPr>
              <a:t>Gad, L, Geranpayeh, A, Khalifa, H, and Buckendahl, C, ‘Standard Setting to an International Reference Framework: Implications for Theory and Practice’, </a:t>
            </a:r>
            <a:r>
              <a:rPr lang="en-GB" i="1" dirty="0">
                <a:latin typeface="Times New Roman"/>
                <a:ea typeface="Calibri"/>
              </a:rPr>
              <a:t>International Journal of Testing, </a:t>
            </a:r>
            <a:r>
              <a:rPr lang="en-GB" dirty="0">
                <a:latin typeface="Times New Roman"/>
                <a:ea typeface="Calibri"/>
              </a:rPr>
              <a:t>vol 13, pp 32-49</a:t>
            </a:r>
            <a:endParaRPr lang="en-GB" dirty="0">
              <a:ea typeface="Calibri"/>
            </a:endParaRPr>
          </a:p>
          <a:p>
            <a:endParaRPr lang="en-GB" dirty="0"/>
          </a:p>
        </p:txBody>
      </p:sp>
    </p:spTree>
    <p:extLst>
      <p:ext uri="{BB962C8B-B14F-4D97-AF65-F5344CB8AC3E}">
        <p14:creationId xmlns:p14="http://schemas.microsoft.com/office/powerpoint/2010/main" val="39716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Times New Roman"/>
                <a:ea typeface="Calibri"/>
              </a:rPr>
              <a:t>Green, A, 2012, </a:t>
            </a:r>
            <a:r>
              <a:rPr lang="en-GB" i="1" dirty="0">
                <a:latin typeface="Times New Roman"/>
                <a:ea typeface="Calibri"/>
              </a:rPr>
              <a:t>Language Functions Revisited Theoretical and empirical bases for language construct definition across the ability range, </a:t>
            </a:r>
            <a:r>
              <a:rPr lang="en-GB" dirty="0">
                <a:latin typeface="Times New Roman"/>
                <a:ea typeface="Calibri"/>
              </a:rPr>
              <a:t>Cambridge University Press, </a:t>
            </a:r>
            <a:r>
              <a:rPr lang="en-GB" dirty="0" smtClean="0">
                <a:latin typeface="Times New Roman"/>
                <a:ea typeface="Calibri"/>
              </a:rPr>
              <a:t>Cambridge</a:t>
            </a:r>
          </a:p>
          <a:p>
            <a:pPr>
              <a:lnSpc>
                <a:spcPct val="115000"/>
              </a:lnSpc>
              <a:spcAft>
                <a:spcPts val="1000"/>
              </a:spcAft>
            </a:pPr>
            <a:r>
              <a:rPr lang="en-GB" dirty="0">
                <a:latin typeface="Times New Roman"/>
                <a:ea typeface="Calibri"/>
              </a:rPr>
              <a:t>Jones, G, 2015, </a:t>
            </a:r>
            <a:r>
              <a:rPr lang="en-GB" i="1" dirty="0">
                <a:latin typeface="Times New Roman"/>
                <a:ea typeface="Calibri"/>
              </a:rPr>
              <a:t>A Validation Study of the British Council – EAQUALS Core Inventory for General English, </a:t>
            </a:r>
            <a:r>
              <a:rPr lang="en-GB" dirty="0">
                <a:latin typeface="Times New Roman"/>
                <a:ea typeface="Calibri"/>
              </a:rPr>
              <a:t>British Council, London</a:t>
            </a:r>
            <a:endParaRPr lang="en-GB" dirty="0">
              <a:ea typeface="Calibri"/>
            </a:endParaRPr>
          </a:p>
          <a:p>
            <a:pPr>
              <a:lnSpc>
                <a:spcPct val="115000"/>
              </a:lnSpc>
              <a:spcAft>
                <a:spcPts val="1000"/>
              </a:spcAft>
            </a:pPr>
            <a:endParaRPr lang="en-GB" dirty="0">
              <a:ea typeface="Calibri"/>
            </a:endParaRPr>
          </a:p>
          <a:p>
            <a:endParaRPr lang="en-GB" dirty="0"/>
          </a:p>
        </p:txBody>
      </p:sp>
    </p:spTree>
    <p:extLst>
      <p:ext uri="{BB962C8B-B14F-4D97-AF65-F5344CB8AC3E}">
        <p14:creationId xmlns:p14="http://schemas.microsoft.com/office/powerpoint/2010/main" val="347093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Times New Roman"/>
                <a:ea typeface="Calibri"/>
              </a:rPr>
              <a:t>North, B, Ortega, A and Sheehan, S, 2010, </a:t>
            </a:r>
            <a:r>
              <a:rPr lang="en-GB" i="1" dirty="0">
                <a:latin typeface="Times New Roman"/>
                <a:ea typeface="Calibri"/>
              </a:rPr>
              <a:t>British Council – EAQUALS Core Inventory for General English, </a:t>
            </a:r>
            <a:r>
              <a:rPr lang="en-GB" dirty="0">
                <a:latin typeface="Times New Roman"/>
                <a:ea typeface="Calibri"/>
              </a:rPr>
              <a:t>British Council, London</a:t>
            </a:r>
            <a:endParaRPr lang="en-GB" dirty="0">
              <a:ea typeface="Calibri"/>
            </a:endParaRPr>
          </a:p>
          <a:p>
            <a:pPr>
              <a:lnSpc>
                <a:spcPct val="115000"/>
              </a:lnSpc>
              <a:spcAft>
                <a:spcPts val="1000"/>
              </a:spcAft>
            </a:pPr>
            <a:r>
              <a:rPr lang="en-GB" dirty="0">
                <a:latin typeface="Times New Roman"/>
                <a:ea typeface="Calibri"/>
              </a:rPr>
              <a:t>North, B, 2014, </a:t>
            </a:r>
            <a:r>
              <a:rPr lang="en-GB" i="1" dirty="0">
                <a:latin typeface="Times New Roman"/>
                <a:ea typeface="Calibri"/>
              </a:rPr>
              <a:t>The CEFR in Practice, </a:t>
            </a:r>
            <a:r>
              <a:rPr lang="en-GB" dirty="0">
                <a:latin typeface="Times New Roman"/>
                <a:ea typeface="Calibri"/>
              </a:rPr>
              <a:t>Cambridge University Press, </a:t>
            </a:r>
            <a:r>
              <a:rPr lang="en-GB" dirty="0" smtClean="0">
                <a:latin typeface="Times New Roman"/>
                <a:ea typeface="Calibri"/>
              </a:rPr>
              <a:t>Cambridge</a:t>
            </a:r>
          </a:p>
          <a:p>
            <a:pPr>
              <a:lnSpc>
                <a:spcPct val="115000"/>
              </a:lnSpc>
              <a:spcAft>
                <a:spcPts val="1000"/>
              </a:spcAft>
            </a:pPr>
            <a:r>
              <a:rPr lang="en-GB" dirty="0">
                <a:latin typeface="Times New Roman"/>
                <a:ea typeface="Calibri"/>
              </a:rPr>
              <a:t>Weir, C, 2005b, ‘Limitations of the Common European Framework for developing comparable examinations and tests’ </a:t>
            </a:r>
            <a:r>
              <a:rPr lang="en-GB" i="1" dirty="0">
                <a:latin typeface="Times New Roman"/>
                <a:ea typeface="Calibri"/>
              </a:rPr>
              <a:t>Language Testing</a:t>
            </a:r>
            <a:r>
              <a:rPr lang="en-GB" dirty="0">
                <a:latin typeface="Times New Roman"/>
                <a:ea typeface="Calibri"/>
              </a:rPr>
              <a:t>, vol 22, pp 282-300</a:t>
            </a:r>
            <a:endParaRPr lang="en-GB" dirty="0">
              <a:ea typeface="Calibri"/>
            </a:endParaRPr>
          </a:p>
          <a:p>
            <a:pPr>
              <a:lnSpc>
                <a:spcPct val="115000"/>
              </a:lnSpc>
              <a:spcAft>
                <a:spcPts val="1000"/>
              </a:spcAft>
            </a:pPr>
            <a:endParaRPr lang="en-GB" dirty="0">
              <a:ea typeface="Calibri"/>
            </a:endParaRPr>
          </a:p>
          <a:p>
            <a:endParaRPr lang="en-GB" dirty="0"/>
          </a:p>
        </p:txBody>
      </p:sp>
    </p:spTree>
    <p:extLst>
      <p:ext uri="{BB962C8B-B14F-4D97-AF65-F5344CB8AC3E}">
        <p14:creationId xmlns:p14="http://schemas.microsoft.com/office/powerpoint/2010/main" val="124233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Project background</a:t>
            </a:r>
          </a:p>
          <a:p>
            <a:r>
              <a:rPr lang="en-GB" dirty="0" smtClean="0"/>
              <a:t>Methodology</a:t>
            </a:r>
          </a:p>
          <a:p>
            <a:r>
              <a:rPr lang="en-GB" dirty="0" smtClean="0"/>
              <a:t>Results </a:t>
            </a:r>
          </a:p>
          <a:p>
            <a:r>
              <a:rPr lang="en-GB" dirty="0" smtClean="0"/>
              <a:t>Conclusions</a:t>
            </a:r>
            <a:endParaRPr lang="en-GB" dirty="0"/>
          </a:p>
        </p:txBody>
      </p:sp>
    </p:spTree>
    <p:extLst>
      <p:ext uri="{BB962C8B-B14F-4D97-AF65-F5344CB8AC3E}">
        <p14:creationId xmlns:p14="http://schemas.microsoft.com/office/powerpoint/2010/main" val="236459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First came the “Blue Book”</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348878"/>
            <a:ext cx="3081139"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67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Then came </a:t>
            </a:r>
            <a:endParaRPr lang="en-GB" dirty="0"/>
          </a:p>
        </p:txBody>
      </p:sp>
      <p:pic>
        <p:nvPicPr>
          <p:cNvPr id="2050" name="Picture 2" descr="C:\Users\sedusms2\Desktop\eaqu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20888"/>
            <a:ext cx="4048125" cy="364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The project aimed to identify criterial features </a:t>
            </a:r>
            <a:r>
              <a:rPr lang="en-GB" dirty="0"/>
              <a:t>of written and spoken English at C1.  The project hoped to bring clarity to our understanding of an under-specified and under-described level (Weir, 2005, Green, 2012).  </a:t>
            </a:r>
          </a:p>
        </p:txBody>
      </p:sp>
    </p:spTree>
    <p:extLst>
      <p:ext uri="{BB962C8B-B14F-4D97-AF65-F5344CB8AC3E}">
        <p14:creationId xmlns:p14="http://schemas.microsoft.com/office/powerpoint/2010/main" val="27360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a:t>C1 is a challenging CEFR level to investigate as there is a lack of consensus around what makes a person a C1 level language user (Weir, 2005b). </a:t>
            </a:r>
            <a:endParaRPr lang="en-GB" dirty="0" smtClean="0"/>
          </a:p>
          <a:p>
            <a:r>
              <a:rPr lang="en-GB" dirty="0"/>
              <a:t>When writing the Core Inventory the C levels were the most problematic.  Indeed, the lack of consensus around what should be taught at C levels led to C2 being excluded from the project. Limited consensus was found around C1</a:t>
            </a:r>
          </a:p>
        </p:txBody>
      </p:sp>
    </p:spTree>
    <p:extLst>
      <p:ext uri="{BB962C8B-B14F-4D97-AF65-F5344CB8AC3E}">
        <p14:creationId xmlns:p14="http://schemas.microsoft.com/office/powerpoint/2010/main" val="192668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smtClean="0"/>
              <a:t>North (2014:50</a:t>
            </a:r>
            <a:r>
              <a:rPr lang="en-GB" dirty="0"/>
              <a:t>) states that: “Level C1 is characterised by access to a broad range of language that results in fluent, spontaneous communication …They (C1 speakers) are also very  accurate, with a solid grasp of the main grammatical structures of the language…” </a:t>
            </a:r>
            <a:endParaRPr lang="en-GB" dirty="0" smtClean="0"/>
          </a:p>
        </p:txBody>
      </p:sp>
    </p:spTree>
    <p:extLst>
      <p:ext uri="{BB962C8B-B14F-4D97-AF65-F5344CB8AC3E}">
        <p14:creationId xmlns:p14="http://schemas.microsoft.com/office/powerpoint/2010/main" val="18309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a:t>C1 is a level which is requested by various authorities.  For example, for a teacher certification agency C1 is the required level for someone wishing to English as a foreign language</a:t>
            </a:r>
          </a:p>
          <a:p>
            <a:endParaRPr lang="en-GB" dirty="0"/>
          </a:p>
        </p:txBody>
      </p:sp>
    </p:spTree>
    <p:extLst>
      <p:ext uri="{BB962C8B-B14F-4D97-AF65-F5344CB8AC3E}">
        <p14:creationId xmlns:p14="http://schemas.microsoft.com/office/powerpoint/2010/main" val="3545760474"/>
      </p:ext>
    </p:extLst>
  </p:cSld>
  <p:clrMapOvr>
    <a:masterClrMapping/>
  </p:clrMapOvr>
</p:sld>
</file>

<file path=ppt/theme/theme1.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1810</TotalTime>
  <Words>1346</Words>
  <Application>Microsoft Office PowerPoint</Application>
  <PresentationFormat>On-screen Show (4:3)</PresentationFormat>
  <Paragraphs>87</Paragraphs>
  <Slides>23</Slides>
  <Notes>13</Notes>
  <HiddenSlides>0</HiddenSlides>
  <MMClips>0</MMClips>
  <ScaleCrop>false</ScaleCrop>
  <HeadingPairs>
    <vt:vector size="4" baseType="variant">
      <vt:variant>
        <vt:lpstr>Theme</vt:lpstr>
      </vt:variant>
      <vt:variant>
        <vt:i4>23</vt:i4>
      </vt:variant>
      <vt:variant>
        <vt:lpstr>Slide Titles</vt:lpstr>
      </vt:variant>
      <vt:variant>
        <vt:i4>23</vt:i4>
      </vt:variant>
    </vt:vector>
  </HeadingPairs>
  <TitlesOfParts>
    <vt:vector size="46" baseType="lpstr">
      <vt:lpstr>27_White</vt:lpstr>
      <vt:lpstr>BM_University_of_Huddersfield (1)</vt:lpstr>
      <vt:lpstr>Pink</vt:lpstr>
      <vt:lpstr>1_Pink</vt:lpstr>
      <vt:lpstr>Green</vt:lpstr>
      <vt:lpstr>25_White</vt:lpstr>
      <vt:lpstr>24_White</vt:lpstr>
      <vt:lpstr>23_White</vt:lpstr>
      <vt:lpstr>22_White</vt:lpstr>
      <vt:lpstr>21_White</vt:lpstr>
      <vt:lpstr>20_White</vt:lpstr>
      <vt:lpstr>19_White</vt:lpstr>
      <vt:lpstr>18_White</vt:lpstr>
      <vt:lpstr>17_White</vt:lpstr>
      <vt:lpstr>White</vt:lpstr>
      <vt:lpstr>9_White</vt:lpstr>
      <vt:lpstr>10_White</vt:lpstr>
      <vt:lpstr>11_White</vt:lpstr>
      <vt:lpstr>12_White</vt:lpstr>
      <vt:lpstr>13_White</vt:lpstr>
      <vt:lpstr>14_White</vt:lpstr>
      <vt:lpstr>15_White</vt:lpstr>
      <vt:lpstr>16_White</vt:lpstr>
      <vt:lpstr>Defining Criterial Features at C1: an approach  Susan Sheehan</vt:lpstr>
      <vt:lpstr>Acknowledgement</vt:lpstr>
      <vt:lpstr>Contents</vt:lpstr>
      <vt:lpstr>Project Background</vt:lpstr>
      <vt:lpstr>Project Background</vt:lpstr>
      <vt:lpstr>Project background</vt:lpstr>
      <vt:lpstr>Problematic nature of C1</vt:lpstr>
      <vt:lpstr>Problematic nature of C1</vt:lpstr>
      <vt:lpstr>Problematic nature of C1</vt:lpstr>
      <vt:lpstr>Use of Core Inventory</vt:lpstr>
      <vt:lpstr>Definition of a criterial feature</vt:lpstr>
      <vt:lpstr>Methodology</vt:lpstr>
      <vt:lpstr>The participants</vt:lpstr>
      <vt:lpstr>Materials</vt:lpstr>
      <vt:lpstr>Data analysis</vt:lpstr>
      <vt:lpstr>Data Analysis</vt:lpstr>
      <vt:lpstr>Results – grammar test</vt:lpstr>
      <vt:lpstr>Results lexis</vt:lpstr>
      <vt:lpstr>Results – writing and interview </vt:lpstr>
      <vt:lpstr>Conclusions</vt:lpstr>
      <vt:lpstr>References</vt:lpstr>
      <vt:lpstr>References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Administrator</cp:lastModifiedBy>
  <cp:revision>93</cp:revision>
  <dcterms:created xsi:type="dcterms:W3CDTF">2012-10-10T08:25:01Z</dcterms:created>
  <dcterms:modified xsi:type="dcterms:W3CDTF">2017-01-31T12:11:43Z</dcterms:modified>
</cp:coreProperties>
</file>