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58" r:id="rId3"/>
    <p:sldId id="269" r:id="rId4"/>
    <p:sldId id="270" r:id="rId5"/>
    <p:sldId id="271" r:id="rId6"/>
    <p:sldId id="261" r:id="rId7"/>
    <p:sldId id="259" r:id="rId8"/>
    <p:sldId id="273" r:id="rId9"/>
    <p:sldId id="257" r:id="rId10"/>
    <p:sldId id="274" r:id="rId11"/>
    <p:sldId id="275" r:id="rId12"/>
    <p:sldId id="266" r:id="rId13"/>
    <p:sldId id="267" r:id="rId14"/>
    <p:sldId id="268" r:id="rId15"/>
    <p:sldId id="256" r:id="rId16"/>
    <p:sldId id="276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71" autoAdjust="0"/>
  </p:normalViewPr>
  <p:slideViewPr>
    <p:cSldViewPr>
      <p:cViewPr>
        <p:scale>
          <a:sx n="75" d="100"/>
          <a:sy n="75" d="100"/>
        </p:scale>
        <p:origin x="-2580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045A71-D017-447F-82B6-EF92C76A17DA}" type="datetimeFigureOut">
              <a:rPr lang="en-GB"/>
              <a:pPr>
                <a:defRPr/>
              </a:pPr>
              <a:t>26/01/2017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0E2FE0-7B46-4C99-9D37-14A5557833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80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EDB9A0-1FA6-4B40-BB21-7A37283BF6E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06831C-ADF1-4418-BE20-92C7075DC8A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DD9D6-D64C-4BD1-9C3C-D92DDC9AC31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5637B9-97C9-45A6-BBF2-74AA259969A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6255-559B-4698-873F-525248F00195}" type="datetimeFigureOut">
              <a:rPr lang="en-GB"/>
              <a:pPr>
                <a:defRPr/>
              </a:pPr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297D-1089-490D-98F3-B1C44B19E0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25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5A29-1C68-428F-B6AE-AA7D259550DF}" type="datetimeFigureOut">
              <a:rPr lang="en-GB"/>
              <a:pPr>
                <a:defRPr/>
              </a:pPr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7C60-064F-49F6-8DD9-3B54B5886B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8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10D54-C179-4184-A4D2-A7C3EAD094A5}" type="datetimeFigureOut">
              <a:rPr lang="en-GB"/>
              <a:pPr>
                <a:defRPr/>
              </a:pPr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C287-027B-4D18-8D6E-25117893B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59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8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9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28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143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684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989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13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0BF23-D5FA-4552-9A70-F816E0F900A2}" type="datetimeFigureOut">
              <a:rPr lang="en-GB"/>
              <a:pPr>
                <a:defRPr/>
              </a:pPr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585D-D574-4C26-B21C-7023FE1A3B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19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3DF7-EB97-4F06-B5CB-2AB4F5CA57DC}" type="datetimeFigureOut">
              <a:rPr lang="en-GB"/>
              <a:pPr>
                <a:defRPr/>
              </a:pPr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A07A3-EA01-4C53-9120-EA74BCF44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7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F38D-D388-4E2A-814D-ED60D7F1B224}" type="datetimeFigureOut">
              <a:rPr lang="en-GB"/>
              <a:pPr>
                <a:defRPr/>
              </a:pPr>
              <a:t>26/01/2017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28E84-EF97-4283-A8F1-428B5E9DCD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9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D45C-0497-491C-8D42-8FFC4A0A959B}" type="datetimeFigureOut">
              <a:rPr lang="en-GB"/>
              <a:pPr>
                <a:defRPr/>
              </a:pPr>
              <a:t>26/01/2017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9EA5B-CA66-4AFA-A42B-802CECD4B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7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6125-DBA1-4FB8-8E0E-7A3752DFECC3}" type="datetimeFigureOut">
              <a:rPr lang="en-GB"/>
              <a:pPr>
                <a:defRPr/>
              </a:pPr>
              <a:t>26/01/2017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EF40-D9BE-42AD-BD81-60F81AD299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26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442E-084C-4604-8D41-CD810A69C8B0}" type="datetimeFigureOut">
              <a:rPr lang="en-GB"/>
              <a:pPr>
                <a:defRPr/>
              </a:pPr>
              <a:t>26/01/2017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52AC-9CED-4B0A-882F-10CA1EFB0F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91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AC13-7318-4D7F-B200-036ACEE7ED34}" type="datetimeFigureOut">
              <a:rPr lang="en-GB"/>
              <a:pPr>
                <a:defRPr/>
              </a:pPr>
              <a:t>26/01/2017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71C15-922C-4C1B-B252-764B78F029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2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A78E-4EF0-4A4F-AF80-ADA1F6F5D0FB}" type="datetimeFigureOut">
              <a:rPr lang="en-GB"/>
              <a:pPr>
                <a:defRPr/>
              </a:pPr>
              <a:t>26/01/2017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7FDD-9676-46FA-A1CA-E64C258B3D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4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1591BF-C6F4-41BC-95D0-DF82C55518B4}" type="datetimeFigureOut">
              <a:rPr lang="en-GB"/>
              <a:pPr>
                <a:defRPr/>
              </a:pPr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B8F006-6898-4463-8475-883F258F4B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37650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1113" y="2276475"/>
            <a:ext cx="46085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39910"/>
                </a:solidFill>
                <a:latin typeface="Arial" charset="0"/>
              </a:rPr>
              <a:t>Bloody Shirts and Muddy Boots: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-57150" y="3933825"/>
            <a:ext cx="4621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39910"/>
                </a:solidFill>
                <a:latin typeface="Arial" charset="0"/>
              </a:rPr>
              <a:t>Tackling the Rugby Football League Archive at Heritage Quay</a:t>
            </a: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2465388" y="6354763"/>
            <a:ext cx="6672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39910"/>
                </a:solidFill>
                <a:latin typeface="Arial" charset="0"/>
              </a:rPr>
              <a:t>Robert Clegg, Collections Access Officer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88913" y="222250"/>
            <a:ext cx="8486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The Rugby Football League Archive - What have we got?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913" y="960438"/>
            <a:ext cx="4643437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The collection pre-dates the founding of the sport in 1895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Strategic planning and central administration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Competition records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Commercial publications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Player and supporter collections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Most popular records: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Player registers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Official guides (annual year books)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Programmes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Photographs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Famous players shirts &amp; boots</a:t>
            </a:r>
          </a:p>
        </p:txBody>
      </p:sp>
      <p:pic>
        <p:nvPicPr>
          <p:cNvPr id="18436" name="Picture 2" descr="C:\Users\cmsxds2\Desktop\RFL.AV.2.13 Hudders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46125"/>
            <a:ext cx="37179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88"/>
            <a:ext cx="796925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11188" y="6013450"/>
            <a:ext cx="414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>
                <a:latin typeface="Arial" charset="0"/>
              </a:rPr>
              <a:t>Dai Jenkin’s Great Britain Tour shirt, 1946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hallenge Cup dr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344863"/>
            <a:ext cx="5065713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L:\University Archives\3 Promoting the service\Digital Engagement\Images\Events and activities images\HQ Events\Rugby League Historians Training - Archives - 18.07.15\20150720_01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53228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0"/>
            <a:ext cx="4084637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3343275"/>
            <a:ext cx="4084637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2578100" y="2928938"/>
            <a:ext cx="3662363" cy="830262"/>
          </a:xfrm>
          <a:prstGeom prst="rect">
            <a:avLst/>
          </a:prstGeom>
          <a:solidFill>
            <a:schemeClr val="tx1">
              <a:alpha val="4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4800">
                <a:solidFill>
                  <a:srgbClr val="F39910"/>
                </a:solidFill>
                <a:latin typeface="Arial" charset="0"/>
              </a:rPr>
              <a:t>Engagement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:\University Archives\3 Promoting the service\Digital Engagement\Images\Events and activities images\HQ Events\Heritage Forum 25-04-15\RL Heritage Forum 25-04-15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5148262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L:\University Archives\3 Promoting the service\Digital Engagement\Images\Events and activities images\HQ Events\Heritage Forum 25-04-15\RL Heritage Forum 25-04-15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32175"/>
            <a:ext cx="5148262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L:\University Archives\3 Promoting the service\Digital Engagement\Images\Events and activities images\HQ Events\Heritage Forum 25-04-15\RL Heritage Forum 25-04-15-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3995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2749550"/>
            <a:ext cx="519271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38700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838" y="4060825"/>
            <a:ext cx="3689350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39910"/>
                </a:solidFill>
                <a:latin typeface="Arial"/>
                <a:cs typeface="Arial"/>
              </a:rPr>
              <a:t>John Warlow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 b="1" dirty="0">
              <a:solidFill>
                <a:srgbClr val="F3991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 b="1" dirty="0">
              <a:solidFill>
                <a:srgbClr val="F3991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39910"/>
                </a:solidFill>
                <a:latin typeface="Arial"/>
                <a:cs typeface="Arial"/>
              </a:rPr>
              <a:t>Minnie Cotton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F3991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F3991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39910"/>
                </a:solidFill>
                <a:latin typeface="Arial"/>
                <a:cs typeface="Arial"/>
              </a:rPr>
              <a:t>Trevor ‘Tank’ Walker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8700" y="160338"/>
            <a:ext cx="430530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39910"/>
                </a:solidFill>
                <a:latin typeface="Arial"/>
                <a:cs typeface="Arial"/>
              </a:rPr>
              <a:t>1966 Challenge Cup Semi Final, 16 April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39910"/>
                </a:solidFill>
                <a:latin typeface="Arial"/>
                <a:cs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F3991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39910"/>
                </a:solidFill>
                <a:latin typeface="Arial"/>
                <a:cs typeface="Arial"/>
              </a:rPr>
              <a:t>St Helens v Dewsbury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F3991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F3991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39910"/>
                </a:solidFill>
                <a:latin typeface="Arial"/>
                <a:cs typeface="Arial"/>
              </a:rPr>
              <a:t>Station Road, </a:t>
            </a:r>
            <a:r>
              <a:rPr lang="en-GB" sz="2800" b="1" dirty="0" err="1">
                <a:solidFill>
                  <a:srgbClr val="F39910"/>
                </a:solidFill>
                <a:latin typeface="Arial"/>
                <a:cs typeface="Arial"/>
              </a:rPr>
              <a:t>Swinton</a:t>
            </a:r>
            <a:endParaRPr lang="en-US" sz="2800" b="1" dirty="0">
              <a:solidFill>
                <a:srgbClr val="F3991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3555" name="Picture 3" descr="C:\Users\cmsxds2\Desktop\1960 GB v New Zea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8" y="-36513"/>
            <a:ext cx="9432926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4579" name="Picture 3" descr="C:\Users\cmsxds2\Desktop\1960 GB v New Zea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8" y="-36513"/>
            <a:ext cx="9432926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39750" y="1844675"/>
            <a:ext cx="43116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39910"/>
                </a:solidFill>
                <a:latin typeface="Arial" charset="0"/>
              </a:rPr>
              <a:t>Thank you!</a:t>
            </a:r>
          </a:p>
          <a:p>
            <a:pPr eaLnBrk="1" hangingPunct="1"/>
            <a:endParaRPr lang="en-US" sz="1000" b="1">
              <a:solidFill>
                <a:srgbClr val="F39910"/>
              </a:solidFill>
              <a:latin typeface="Arial" charset="0"/>
            </a:endParaRPr>
          </a:p>
          <a:p>
            <a:pPr eaLnBrk="1" hangingPunct="1"/>
            <a:r>
              <a:rPr lang="en-US" sz="4000" b="1">
                <a:solidFill>
                  <a:srgbClr val="F39910"/>
                </a:solidFill>
                <a:latin typeface="Arial" charset="0"/>
              </a:rPr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3866_HQ_Closing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188" y="581025"/>
            <a:ext cx="835342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u="sng" dirty="0">
                <a:solidFill>
                  <a:srgbClr val="F39910"/>
                </a:solidFill>
                <a:latin typeface="Arial"/>
                <a:cs typeface="Arial"/>
              </a:rPr>
              <a:t>Further Reading - Rugby League History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u="sng" dirty="0">
              <a:solidFill>
                <a:srgbClr val="F39910"/>
              </a:solidFill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F39910"/>
                </a:solidFill>
                <a:latin typeface="Arial"/>
                <a:cs typeface="Arial"/>
              </a:rPr>
              <a:t>Collins, Tony, 'Rugby's Great Split‘, 2nd revised edition, Routledge, 2006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rgbClr val="F39910"/>
              </a:solidFill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F39910"/>
                </a:solidFill>
                <a:latin typeface="Arial"/>
                <a:cs typeface="Arial"/>
              </a:rPr>
              <a:t>Collins, Tony 'Rugby League in Twentieth Century Britain’, </a:t>
            </a:r>
            <a:r>
              <a:rPr lang="en-GB" sz="2400" dirty="0" err="1">
                <a:solidFill>
                  <a:srgbClr val="F39910"/>
                </a:solidFill>
                <a:latin typeface="Arial"/>
                <a:cs typeface="Arial"/>
              </a:rPr>
              <a:t>Routledge</a:t>
            </a:r>
            <a:r>
              <a:rPr lang="en-GB" sz="2400" dirty="0">
                <a:solidFill>
                  <a:srgbClr val="F39910"/>
                </a:solidFill>
                <a:latin typeface="Arial"/>
                <a:cs typeface="Arial"/>
              </a:rPr>
              <a:t>, 2006</a:t>
            </a:r>
            <a:endParaRPr lang="en-US" sz="2400" dirty="0">
              <a:solidFill>
                <a:srgbClr val="F3991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msxds2\Desktop\big curvy scree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576263" y="355600"/>
            <a:ext cx="8110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Arial" charset="0"/>
              </a:rPr>
              <a:t>Who are we?</a:t>
            </a:r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576263" y="746125"/>
            <a:ext cx="8110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39910"/>
                </a:solidFill>
                <a:latin typeface="Arial" charset="0"/>
              </a:rPr>
              <a:t>Heritage Quay</a:t>
            </a: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576263" y="1992313"/>
            <a:ext cx="3419475" cy="3416300"/>
          </a:xfrm>
          <a:prstGeom prst="rect">
            <a:avLst/>
          </a:prstGeom>
          <a:solidFill>
            <a:schemeClr val="tx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39910"/>
                </a:solidFill>
                <a:latin typeface="Arial" charset="0"/>
              </a:rPr>
              <a:t>8 themes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 sz="2400">
                <a:solidFill>
                  <a:schemeClr val="bg1"/>
                </a:solidFill>
                <a:latin typeface="Arial" charset="0"/>
              </a:rPr>
              <a:t>Sport</a:t>
            </a:r>
          </a:p>
          <a:p>
            <a:pPr eaLnBrk="1" hangingPunct="1"/>
            <a:r>
              <a:rPr lang="en-US" sz="2400">
                <a:solidFill>
                  <a:schemeClr val="bg1"/>
                </a:solidFill>
                <a:latin typeface="Arial" charset="0"/>
              </a:rPr>
              <a:t>Music</a:t>
            </a:r>
          </a:p>
          <a:p>
            <a:pPr eaLnBrk="1" hangingPunct="1"/>
            <a:r>
              <a:rPr lang="en-US" sz="2400">
                <a:solidFill>
                  <a:schemeClr val="bg1"/>
                </a:solidFill>
                <a:latin typeface="Arial" charset="0"/>
              </a:rPr>
              <a:t>Politics</a:t>
            </a:r>
          </a:p>
          <a:p>
            <a:pPr eaLnBrk="1" hangingPunct="1"/>
            <a:r>
              <a:rPr lang="en-US" sz="2400">
                <a:solidFill>
                  <a:schemeClr val="bg1"/>
                </a:solidFill>
                <a:latin typeface="Arial" charset="0"/>
              </a:rPr>
              <a:t>Education</a:t>
            </a:r>
          </a:p>
          <a:p>
            <a:pPr eaLnBrk="1" hangingPunct="1"/>
            <a:r>
              <a:rPr lang="en-US" sz="2400">
                <a:solidFill>
                  <a:schemeClr val="bg1"/>
                </a:solidFill>
                <a:latin typeface="Arial" charset="0"/>
              </a:rPr>
              <a:t>Women</a:t>
            </a:r>
          </a:p>
          <a:p>
            <a:pPr eaLnBrk="1" hangingPunct="1"/>
            <a:r>
              <a:rPr lang="en-US" sz="2400">
                <a:solidFill>
                  <a:schemeClr val="bg1"/>
                </a:solidFill>
                <a:latin typeface="Arial" charset="0"/>
              </a:rPr>
              <a:t>The Arts</a:t>
            </a:r>
          </a:p>
          <a:p>
            <a:pPr eaLnBrk="1" hangingPunct="1"/>
            <a:r>
              <a:rPr lang="en-US" sz="2400">
                <a:solidFill>
                  <a:schemeClr val="bg1"/>
                </a:solidFill>
                <a:latin typeface="Arial" charset="0"/>
              </a:rPr>
              <a:t>Industry</a:t>
            </a:r>
          </a:p>
          <a:p>
            <a:pPr eaLnBrk="1" hangingPunct="1"/>
            <a:r>
              <a:rPr lang="en-US" sz="2400">
                <a:solidFill>
                  <a:schemeClr val="bg1"/>
                </a:solidFill>
                <a:latin typeface="Arial" charset="0"/>
              </a:rPr>
              <a:t>Non-conformity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7788"/>
            <a:ext cx="2443163" cy="366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4176713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313"/>
            <a:ext cx="2438400" cy="365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4176713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7313"/>
            <a:ext cx="2443163" cy="366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67811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933825"/>
            <a:ext cx="4175125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806450"/>
            <a:ext cx="3916362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01613"/>
            <a:ext cx="2278063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94138"/>
            <a:ext cx="4014787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949325"/>
            <a:ext cx="4103687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9888"/>
            <a:ext cx="5040313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446088" y="331788"/>
            <a:ext cx="41481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39910"/>
                </a:solidFill>
                <a:latin typeface="Arial" charset="0"/>
              </a:rPr>
              <a:t>FOUNDATIONS OF THE GAME - 1895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5419725"/>
            <a:ext cx="50403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>
                <a:latin typeface="Arial" charset="0"/>
              </a:rPr>
              <a:t>Henry Hirst Waller's Brighouse cap, 1889.</a:t>
            </a:r>
          </a:p>
          <a:p>
            <a:endParaRPr lang="en-GB" sz="1600">
              <a:latin typeface="Arial" charset="0"/>
            </a:endParaRPr>
          </a:p>
          <a:p>
            <a:r>
              <a:rPr lang="en-GB" sz="1600">
                <a:latin typeface="Arial" charset="0"/>
              </a:rPr>
              <a:t>HH Waller chaired the famous meeting on 29 August 1895 in which the Northern Union was formed</a:t>
            </a:r>
            <a:endParaRPr lang="en-US" sz="1600">
              <a:latin typeface="Arial" charset="0"/>
            </a:endParaRPr>
          </a:p>
        </p:txBody>
      </p: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5040313" y="5407025"/>
            <a:ext cx="41036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>
                <a:latin typeface="Arial" charset="0"/>
              </a:rPr>
              <a:t>Wakefield Trinity season ticket 1890-91. </a:t>
            </a:r>
          </a:p>
          <a:p>
            <a:endParaRPr lang="en-GB" sz="1600">
              <a:latin typeface="Arial" charset="0"/>
            </a:endParaRPr>
          </a:p>
          <a:p>
            <a:r>
              <a:rPr lang="en-GB" sz="1600">
                <a:latin typeface="Arial" charset="0"/>
              </a:rPr>
              <a:t>Wakefield Trinity were one of the 21 teams that broke away and formed the Northern Union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88913" y="222250"/>
            <a:ext cx="8486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The Rugby Football League Archive - What have we got?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913" y="960438"/>
            <a:ext cx="4643437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The collection pre-dates the founding of the sport in 1895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Strategic planning and central administration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Competition records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Commercial publications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Player and supporter collections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Most popular records: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Player registers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Official guides (annual year books)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Programmes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Photographs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Famous players shirts &amp; boots</a:t>
            </a:r>
          </a:p>
        </p:txBody>
      </p:sp>
      <p:pic>
        <p:nvPicPr>
          <p:cNvPr id="14340" name="Picture 2" descr="C:\Users\cmsxds2\Desktop\RFL.AV.2.13 Hudders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46125"/>
            <a:ext cx="37179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576263" y="284163"/>
            <a:ext cx="8110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Player Registers</a:t>
            </a:r>
          </a:p>
        </p:txBody>
      </p:sp>
      <p:pic>
        <p:nvPicPr>
          <p:cNvPr id="15363" name="Picture 3" descr="N:\University Archives\3 Promoting the service\Digital Engagement\Images\RFL\RFL-HR-1-1, Player Register 1906-1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96925"/>
            <a:ext cx="8094662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88913" y="222250"/>
            <a:ext cx="8486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The Rugby Football League Archive - What have we got?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913" y="960438"/>
            <a:ext cx="4643437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The collection pre-dates the founding of the sport in 1895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Strategic planning and central administration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Competition records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Commercial publications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Player and supporter collections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Most popular records: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Player registers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Official guides (annual year books)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Programmes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Photographs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Famous players shirts &amp; boots</a:t>
            </a:r>
          </a:p>
        </p:txBody>
      </p:sp>
      <p:pic>
        <p:nvPicPr>
          <p:cNvPr id="16388" name="Picture 2" descr="C:\Users\cmsxds2\Desktop\RFL.AV.2.13 Hudders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46125"/>
            <a:ext cx="37179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0"/>
            <a:ext cx="473075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325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938"/>
            <a:ext cx="4730750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309938"/>
            <a:ext cx="4730750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3348038" y="2997200"/>
            <a:ext cx="2493962" cy="830263"/>
          </a:xfrm>
          <a:prstGeom prst="rect">
            <a:avLst/>
          </a:prstGeom>
          <a:solidFill>
            <a:schemeClr val="tx1">
              <a:alpha val="4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4800">
                <a:solidFill>
                  <a:srgbClr val="F39910"/>
                </a:solidFill>
                <a:latin typeface="Arial" charset="0"/>
              </a:rPr>
              <a:t>Biggest!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327</Words>
  <Application>Microsoft Office PowerPoint</Application>
  <PresentationFormat>On-screen Show (4:3)</PresentationFormat>
  <Paragraphs>101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39</cp:revision>
  <dcterms:created xsi:type="dcterms:W3CDTF">2015-11-23T10:21:50Z</dcterms:created>
  <dcterms:modified xsi:type="dcterms:W3CDTF">2017-01-26T11:58:25Z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