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6" r:id="rId2"/>
    <p:sldId id="282" r:id="rId3"/>
    <p:sldId id="281" r:id="rId4"/>
    <p:sldId id="284" r:id="rId5"/>
    <p:sldId id="259" r:id="rId6"/>
    <p:sldId id="261" r:id="rId7"/>
    <p:sldId id="267" r:id="rId8"/>
    <p:sldId id="277" r:id="rId9"/>
    <p:sldId id="276" r:id="rId10"/>
    <p:sldId id="268" r:id="rId11"/>
    <p:sldId id="264" r:id="rId12"/>
    <p:sldId id="288" r:id="rId13"/>
    <p:sldId id="289" r:id="rId14"/>
    <p:sldId id="287" r:id="rId15"/>
    <p:sldId id="286" r:id="rId16"/>
    <p:sldId id="285" r:id="rId17"/>
    <p:sldId id="290" r:id="rId18"/>
    <p:sldId id="265" r:id="rId19"/>
    <p:sldId id="266" r:id="rId20"/>
    <p:sldId id="291" r:id="rId21"/>
  </p:sldIdLst>
  <p:sldSz cx="9144000" cy="6858000" type="screen4x3"/>
  <p:notesSz cx="6797675" cy="9928225"/>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F6500"/>
    <a:srgbClr val="BA0003"/>
    <a:srgbClr val="62139E"/>
    <a:srgbClr val="219797"/>
    <a:srgbClr val="E3CD74"/>
    <a:srgbClr val="EEB42D"/>
    <a:srgbClr val="EED4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7" autoAdjust="0"/>
    <p:restoredTop sz="89763" autoAdjust="0"/>
  </p:normalViewPr>
  <p:slideViewPr>
    <p:cSldViewPr>
      <p:cViewPr varScale="1">
        <p:scale>
          <a:sx n="83" d="100"/>
          <a:sy n="83" d="100"/>
        </p:scale>
        <p:origin x="1212"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CA0353CB-8C3D-4D61-BE3D-C196A16F846B}" type="datetimeFigureOut">
              <a:rPr lang="en-GB" smtClean="0"/>
              <a:t>07/11/2016</a:t>
            </a:fld>
            <a:endParaRPr lang="en-GB"/>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ED2FFF4E-BCD5-4C3D-9E66-2F3EA5A1709C}" type="slidenum">
              <a:rPr lang="en-GB" smtClean="0"/>
              <a:t>‹#›</a:t>
            </a:fld>
            <a:endParaRPr lang="en-GB"/>
          </a:p>
        </p:txBody>
      </p:sp>
    </p:spTree>
    <p:extLst>
      <p:ext uri="{BB962C8B-B14F-4D97-AF65-F5344CB8AC3E}">
        <p14:creationId xmlns:p14="http://schemas.microsoft.com/office/powerpoint/2010/main" val="4154450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F0D09839-AADB-464E-A8B3-491B587F09D7}" type="datetimeFigureOut">
              <a:rPr lang="en-US" smtClean="0"/>
              <a:t>11/7/2016</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452D3AFA-1FD2-CB45-8D10-84A79542D496}" type="slidenum">
              <a:rPr lang="en-US" smtClean="0"/>
              <a:t>‹#›</a:t>
            </a:fld>
            <a:endParaRPr lang="en-US"/>
          </a:p>
        </p:txBody>
      </p:sp>
    </p:spTree>
    <p:extLst>
      <p:ext uri="{BB962C8B-B14F-4D97-AF65-F5344CB8AC3E}">
        <p14:creationId xmlns:p14="http://schemas.microsoft.com/office/powerpoint/2010/main" val="23064556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52D3AFA-1FD2-CB45-8D10-84A79542D496}" type="slidenum">
              <a:rPr lang="en-US" smtClean="0"/>
              <a:t>1</a:t>
            </a:fld>
            <a:endParaRPr lang="en-US"/>
          </a:p>
        </p:txBody>
      </p:sp>
    </p:spTree>
    <p:extLst>
      <p:ext uri="{BB962C8B-B14F-4D97-AF65-F5344CB8AC3E}">
        <p14:creationId xmlns:p14="http://schemas.microsoft.com/office/powerpoint/2010/main" val="1775808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D3AFA-1FD2-CB45-8D10-84A79542D496}" type="slidenum">
              <a:rPr lang="en-US" smtClean="0"/>
              <a:t>11</a:t>
            </a:fld>
            <a:endParaRPr lang="en-US"/>
          </a:p>
        </p:txBody>
      </p:sp>
    </p:spTree>
    <p:extLst>
      <p:ext uri="{BB962C8B-B14F-4D97-AF65-F5344CB8AC3E}">
        <p14:creationId xmlns:p14="http://schemas.microsoft.com/office/powerpoint/2010/main" val="3836725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D3AFA-1FD2-CB45-8D10-84A79542D496}" type="slidenum">
              <a:rPr lang="en-US" smtClean="0"/>
              <a:t>12</a:t>
            </a:fld>
            <a:endParaRPr lang="en-US"/>
          </a:p>
        </p:txBody>
      </p:sp>
    </p:spTree>
    <p:extLst>
      <p:ext uri="{BB962C8B-B14F-4D97-AF65-F5344CB8AC3E}">
        <p14:creationId xmlns:p14="http://schemas.microsoft.com/office/powerpoint/2010/main" val="4273082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D3AFA-1FD2-CB45-8D10-84A79542D496}" type="slidenum">
              <a:rPr lang="en-US" smtClean="0"/>
              <a:t>13</a:t>
            </a:fld>
            <a:endParaRPr lang="en-US"/>
          </a:p>
        </p:txBody>
      </p:sp>
    </p:spTree>
    <p:extLst>
      <p:ext uri="{BB962C8B-B14F-4D97-AF65-F5344CB8AC3E}">
        <p14:creationId xmlns:p14="http://schemas.microsoft.com/office/powerpoint/2010/main" val="2263538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D3AFA-1FD2-CB45-8D10-84A79542D496}" type="slidenum">
              <a:rPr lang="en-US" smtClean="0"/>
              <a:t>14</a:t>
            </a:fld>
            <a:endParaRPr lang="en-US"/>
          </a:p>
        </p:txBody>
      </p:sp>
    </p:spTree>
    <p:extLst>
      <p:ext uri="{BB962C8B-B14F-4D97-AF65-F5344CB8AC3E}">
        <p14:creationId xmlns:p14="http://schemas.microsoft.com/office/powerpoint/2010/main" val="3905765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D3AFA-1FD2-CB45-8D10-84A79542D496}" type="slidenum">
              <a:rPr lang="en-US" smtClean="0"/>
              <a:t>15</a:t>
            </a:fld>
            <a:endParaRPr lang="en-US"/>
          </a:p>
        </p:txBody>
      </p:sp>
    </p:spTree>
    <p:extLst>
      <p:ext uri="{BB962C8B-B14F-4D97-AF65-F5344CB8AC3E}">
        <p14:creationId xmlns:p14="http://schemas.microsoft.com/office/powerpoint/2010/main" val="2672032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D3AFA-1FD2-CB45-8D10-84A79542D496}" type="slidenum">
              <a:rPr lang="en-US" smtClean="0"/>
              <a:t>16</a:t>
            </a:fld>
            <a:endParaRPr lang="en-US"/>
          </a:p>
        </p:txBody>
      </p:sp>
    </p:spTree>
    <p:extLst>
      <p:ext uri="{BB962C8B-B14F-4D97-AF65-F5344CB8AC3E}">
        <p14:creationId xmlns:p14="http://schemas.microsoft.com/office/powerpoint/2010/main" val="2766000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D3AFA-1FD2-CB45-8D10-84A79542D496}" type="slidenum">
              <a:rPr lang="en-US" smtClean="0"/>
              <a:t>17</a:t>
            </a:fld>
            <a:endParaRPr lang="en-US"/>
          </a:p>
        </p:txBody>
      </p:sp>
    </p:spTree>
    <p:extLst>
      <p:ext uri="{BB962C8B-B14F-4D97-AF65-F5344CB8AC3E}">
        <p14:creationId xmlns:p14="http://schemas.microsoft.com/office/powerpoint/2010/main" val="1489456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D3AFA-1FD2-CB45-8D10-84A79542D496}" type="slidenum">
              <a:rPr lang="en-US" smtClean="0"/>
              <a:t>18</a:t>
            </a:fld>
            <a:endParaRPr lang="en-US"/>
          </a:p>
        </p:txBody>
      </p:sp>
    </p:spTree>
    <p:extLst>
      <p:ext uri="{BB962C8B-B14F-4D97-AF65-F5344CB8AC3E}">
        <p14:creationId xmlns:p14="http://schemas.microsoft.com/office/powerpoint/2010/main" val="2517808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D3AFA-1FD2-CB45-8D10-84A79542D496}" type="slidenum">
              <a:rPr lang="en-US" smtClean="0"/>
              <a:t>19</a:t>
            </a:fld>
            <a:endParaRPr lang="en-US"/>
          </a:p>
        </p:txBody>
      </p:sp>
    </p:spTree>
    <p:extLst>
      <p:ext uri="{BB962C8B-B14F-4D97-AF65-F5344CB8AC3E}">
        <p14:creationId xmlns:p14="http://schemas.microsoft.com/office/powerpoint/2010/main" val="777586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52D3AFA-1FD2-CB45-8D10-84A79542D496}" type="slidenum">
              <a:rPr lang="en-US" smtClean="0"/>
              <a:t>3</a:t>
            </a:fld>
            <a:endParaRPr lang="en-US"/>
          </a:p>
        </p:txBody>
      </p:sp>
    </p:spTree>
    <p:extLst>
      <p:ext uri="{BB962C8B-B14F-4D97-AF65-F5344CB8AC3E}">
        <p14:creationId xmlns:p14="http://schemas.microsoft.com/office/powerpoint/2010/main" val="2760145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52D3AFA-1FD2-CB45-8D10-84A79542D496}" type="slidenum">
              <a:rPr lang="en-US" smtClean="0"/>
              <a:t>4</a:t>
            </a:fld>
            <a:endParaRPr lang="en-US"/>
          </a:p>
        </p:txBody>
      </p:sp>
    </p:spTree>
    <p:extLst>
      <p:ext uri="{BB962C8B-B14F-4D97-AF65-F5344CB8AC3E}">
        <p14:creationId xmlns:p14="http://schemas.microsoft.com/office/powerpoint/2010/main" val="2760145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D3AFA-1FD2-CB45-8D10-84A79542D496}" type="slidenum">
              <a:rPr lang="en-US" smtClean="0"/>
              <a:t>5</a:t>
            </a:fld>
            <a:endParaRPr lang="en-US"/>
          </a:p>
        </p:txBody>
      </p:sp>
    </p:spTree>
    <p:extLst>
      <p:ext uri="{BB962C8B-B14F-4D97-AF65-F5344CB8AC3E}">
        <p14:creationId xmlns:p14="http://schemas.microsoft.com/office/powerpoint/2010/main" val="1001133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D3AFA-1FD2-CB45-8D10-84A79542D496}" type="slidenum">
              <a:rPr lang="en-US" smtClean="0"/>
              <a:t>6</a:t>
            </a:fld>
            <a:endParaRPr lang="en-US"/>
          </a:p>
        </p:txBody>
      </p:sp>
    </p:spTree>
    <p:extLst>
      <p:ext uri="{BB962C8B-B14F-4D97-AF65-F5344CB8AC3E}">
        <p14:creationId xmlns:p14="http://schemas.microsoft.com/office/powerpoint/2010/main" val="2873514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D3AFA-1FD2-CB45-8D10-84A79542D496}" type="slidenum">
              <a:rPr lang="en-US" smtClean="0"/>
              <a:t>7</a:t>
            </a:fld>
            <a:endParaRPr lang="en-US"/>
          </a:p>
        </p:txBody>
      </p:sp>
    </p:spTree>
    <p:extLst>
      <p:ext uri="{BB962C8B-B14F-4D97-AF65-F5344CB8AC3E}">
        <p14:creationId xmlns:p14="http://schemas.microsoft.com/office/powerpoint/2010/main" val="1873508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2D3AFA-1FD2-CB45-8D10-84A79542D496}" type="slidenum">
              <a:rPr lang="en-US" smtClean="0"/>
              <a:t>8</a:t>
            </a:fld>
            <a:endParaRPr lang="en-US"/>
          </a:p>
        </p:txBody>
      </p:sp>
    </p:spTree>
    <p:extLst>
      <p:ext uri="{BB962C8B-B14F-4D97-AF65-F5344CB8AC3E}">
        <p14:creationId xmlns:p14="http://schemas.microsoft.com/office/powerpoint/2010/main" val="1358601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52D3AFA-1FD2-CB45-8D10-84A79542D496}" type="slidenum">
              <a:rPr lang="en-US" smtClean="0"/>
              <a:t>9</a:t>
            </a:fld>
            <a:endParaRPr lang="en-US"/>
          </a:p>
        </p:txBody>
      </p:sp>
    </p:spTree>
    <p:extLst>
      <p:ext uri="{BB962C8B-B14F-4D97-AF65-F5344CB8AC3E}">
        <p14:creationId xmlns:p14="http://schemas.microsoft.com/office/powerpoint/2010/main" val="1743007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D3AFA-1FD2-CB45-8D10-84A79542D496}" type="slidenum">
              <a:rPr lang="en-US" smtClean="0"/>
              <a:t>10</a:t>
            </a:fld>
            <a:endParaRPr lang="en-US"/>
          </a:p>
        </p:txBody>
      </p:sp>
    </p:spTree>
    <p:extLst>
      <p:ext uri="{BB962C8B-B14F-4D97-AF65-F5344CB8AC3E}">
        <p14:creationId xmlns:p14="http://schemas.microsoft.com/office/powerpoint/2010/main" val="23665544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8600" y="4267200"/>
            <a:ext cx="4114800" cy="1143000"/>
          </a:xfrm>
        </p:spPr>
        <p:txBody>
          <a:bodyPr/>
          <a:lstStyle>
            <a:lvl1pPr>
              <a:lnSpc>
                <a:spcPct val="80000"/>
              </a:lnSpc>
              <a:defRPr sz="3400"/>
            </a:lvl1pPr>
          </a:lstStyle>
          <a:p>
            <a:pPr lvl="0"/>
            <a:r>
              <a:rPr lang="en-GB" noProof="0" smtClean="0"/>
              <a:t>Click to edit Master title style</a:t>
            </a:r>
            <a:endParaRPr lang="en-US" noProof="0" smtClean="0"/>
          </a:p>
        </p:txBody>
      </p:sp>
      <p:sp>
        <p:nvSpPr>
          <p:cNvPr id="3075" name="Rectangle 3"/>
          <p:cNvSpPr>
            <a:spLocks noGrp="1" noChangeArrowheads="1"/>
          </p:cNvSpPr>
          <p:nvPr>
            <p:ph type="subTitle" idx="1"/>
          </p:nvPr>
        </p:nvSpPr>
        <p:spPr>
          <a:xfrm>
            <a:off x="228600" y="5562600"/>
            <a:ext cx="8686800" cy="519113"/>
          </a:xfrm>
        </p:spPr>
        <p:txBody>
          <a:bodyPr/>
          <a:lstStyle>
            <a:lvl1pPr marL="0" indent="0">
              <a:buFontTx/>
              <a:buNone/>
              <a:defRPr sz="2800"/>
            </a:lvl1pPr>
          </a:lstStyle>
          <a:p>
            <a:pPr lvl="0"/>
            <a:r>
              <a:rPr lang="en-GB" noProof="0" smtClean="0"/>
              <a:t>Click to edit Master subtitle style</a:t>
            </a:r>
            <a:endParaRPr lang="en-US" noProof="0" smtClean="0"/>
          </a:p>
        </p:txBody>
      </p:sp>
      <p:sp>
        <p:nvSpPr>
          <p:cNvPr id="3076" name="Rectangle 4"/>
          <p:cNvSpPr>
            <a:spLocks noGrp="1" noChangeArrowheads="1"/>
          </p:cNvSpPr>
          <p:nvPr>
            <p:ph type="dt" sz="half" idx="2"/>
          </p:nvPr>
        </p:nvSpPr>
        <p:spPr>
          <a:xfrm>
            <a:off x="228600" y="6172200"/>
            <a:ext cx="1905000" cy="457200"/>
          </a:xfrm>
        </p:spPr>
        <p:txBody>
          <a:bodyPr/>
          <a:lstStyle>
            <a:lvl1pPr>
              <a:defRPr/>
            </a:lvl1pPr>
          </a:lstStyle>
          <a:p>
            <a:endParaRPr lang="en-US"/>
          </a:p>
        </p:txBody>
      </p:sp>
      <p:sp>
        <p:nvSpPr>
          <p:cNvPr id="3077" name="Rectangle 5"/>
          <p:cNvSpPr>
            <a:spLocks noGrp="1" noChangeArrowheads="1"/>
          </p:cNvSpPr>
          <p:nvPr>
            <p:ph type="ftr" sz="quarter" idx="3"/>
          </p:nvPr>
        </p:nvSpPr>
        <p:spPr>
          <a:xfrm>
            <a:off x="2362200" y="6172200"/>
            <a:ext cx="4343400" cy="457200"/>
          </a:xfrm>
        </p:spPr>
        <p:txBody>
          <a:bodyPr/>
          <a:lstStyle>
            <a:lvl1pPr>
              <a:defRPr/>
            </a:lvl1pPr>
          </a:lstStyle>
          <a:p>
            <a:endParaRPr lang="en-US"/>
          </a:p>
        </p:txBody>
      </p:sp>
      <p:sp>
        <p:nvSpPr>
          <p:cNvPr id="3078" name="Rectangle 6"/>
          <p:cNvSpPr>
            <a:spLocks noGrp="1" noChangeArrowheads="1"/>
          </p:cNvSpPr>
          <p:nvPr>
            <p:ph type="sldNum" sz="quarter" idx="4"/>
          </p:nvPr>
        </p:nvSpPr>
        <p:spPr>
          <a:xfrm>
            <a:off x="7010400" y="6172200"/>
            <a:ext cx="1905000" cy="457200"/>
          </a:xfrm>
        </p:spPr>
        <p:txBody>
          <a:bodyPr/>
          <a:lstStyle>
            <a:lvl1pPr>
              <a:defRPr/>
            </a:lvl1pPr>
          </a:lstStyle>
          <a:p>
            <a:fld id="{8DAF1417-C7B4-C74B-980F-7CB980185D4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B72ACB-24F7-0A42-ADFA-7D1AB76CA373}" type="slidenum">
              <a:rPr lang="en-US"/>
              <a:pPr/>
              <a:t>‹#›</a:t>
            </a:fld>
            <a:endParaRPr lang="en-US"/>
          </a:p>
        </p:txBody>
      </p:sp>
    </p:spTree>
    <p:extLst>
      <p:ext uri="{BB962C8B-B14F-4D97-AF65-F5344CB8AC3E}">
        <p14:creationId xmlns:p14="http://schemas.microsoft.com/office/powerpoint/2010/main" val="2728337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1600200"/>
            <a:ext cx="2190750" cy="46482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52400" y="1600200"/>
            <a:ext cx="6419850" cy="46482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F94CF82-01C7-2446-986C-B13095A8BF82}" type="slidenum">
              <a:rPr lang="en-US"/>
              <a:pPr/>
              <a:t>‹#›</a:t>
            </a:fld>
            <a:endParaRPr lang="en-US"/>
          </a:p>
        </p:txBody>
      </p:sp>
    </p:spTree>
    <p:extLst>
      <p:ext uri="{BB962C8B-B14F-4D97-AF65-F5344CB8AC3E}">
        <p14:creationId xmlns:p14="http://schemas.microsoft.com/office/powerpoint/2010/main" val="3022072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CD8273-8616-354E-A910-68C6A1599CE1}" type="slidenum">
              <a:rPr lang="en-US"/>
              <a:pPr/>
              <a:t>‹#›</a:t>
            </a:fld>
            <a:endParaRPr lang="en-US"/>
          </a:p>
        </p:txBody>
      </p:sp>
    </p:spTree>
    <p:extLst>
      <p:ext uri="{BB962C8B-B14F-4D97-AF65-F5344CB8AC3E}">
        <p14:creationId xmlns:p14="http://schemas.microsoft.com/office/powerpoint/2010/main" val="2705833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9A1800E-76AB-E54F-9EEC-2AE506B6129E}" type="slidenum">
              <a:rPr lang="en-US"/>
              <a:pPr/>
              <a:t>‹#›</a:t>
            </a:fld>
            <a:endParaRPr lang="en-US"/>
          </a:p>
        </p:txBody>
      </p:sp>
    </p:spTree>
    <p:extLst>
      <p:ext uri="{BB962C8B-B14F-4D97-AF65-F5344CB8AC3E}">
        <p14:creationId xmlns:p14="http://schemas.microsoft.com/office/powerpoint/2010/main" val="3278899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52400" y="2590800"/>
            <a:ext cx="43053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10100" y="2590800"/>
            <a:ext cx="43053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EB579C-2A00-1F4B-9EC5-2EFB2FD82847}" type="slidenum">
              <a:rPr lang="en-US"/>
              <a:pPr/>
              <a:t>‹#›</a:t>
            </a:fld>
            <a:endParaRPr lang="en-US"/>
          </a:p>
        </p:txBody>
      </p:sp>
    </p:spTree>
    <p:extLst>
      <p:ext uri="{BB962C8B-B14F-4D97-AF65-F5344CB8AC3E}">
        <p14:creationId xmlns:p14="http://schemas.microsoft.com/office/powerpoint/2010/main" val="480545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232D140-D072-9144-BAB1-5ED59764348D}" type="slidenum">
              <a:rPr lang="en-US"/>
              <a:pPr/>
              <a:t>‹#›</a:t>
            </a:fld>
            <a:endParaRPr lang="en-US"/>
          </a:p>
        </p:txBody>
      </p:sp>
    </p:spTree>
    <p:extLst>
      <p:ext uri="{BB962C8B-B14F-4D97-AF65-F5344CB8AC3E}">
        <p14:creationId xmlns:p14="http://schemas.microsoft.com/office/powerpoint/2010/main" val="402236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807222A-F0E2-BD41-917A-259AFCA2CED7}" type="slidenum">
              <a:rPr lang="en-US"/>
              <a:pPr/>
              <a:t>‹#›</a:t>
            </a:fld>
            <a:endParaRPr lang="en-US"/>
          </a:p>
        </p:txBody>
      </p:sp>
    </p:spTree>
    <p:extLst>
      <p:ext uri="{BB962C8B-B14F-4D97-AF65-F5344CB8AC3E}">
        <p14:creationId xmlns:p14="http://schemas.microsoft.com/office/powerpoint/2010/main" val="583803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0A68C0C-02ED-2143-BF0F-E9FE4C76A4BD}" type="slidenum">
              <a:rPr lang="en-US"/>
              <a:pPr/>
              <a:t>‹#›</a:t>
            </a:fld>
            <a:endParaRPr lang="en-US"/>
          </a:p>
        </p:txBody>
      </p:sp>
    </p:spTree>
    <p:extLst>
      <p:ext uri="{BB962C8B-B14F-4D97-AF65-F5344CB8AC3E}">
        <p14:creationId xmlns:p14="http://schemas.microsoft.com/office/powerpoint/2010/main" val="686403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D957717-218F-5E40-83A6-0DDC15BCCE7F}" type="slidenum">
              <a:rPr lang="en-US"/>
              <a:pPr/>
              <a:t>‹#›</a:t>
            </a:fld>
            <a:endParaRPr lang="en-US"/>
          </a:p>
        </p:txBody>
      </p:sp>
    </p:spTree>
    <p:extLst>
      <p:ext uri="{BB962C8B-B14F-4D97-AF65-F5344CB8AC3E}">
        <p14:creationId xmlns:p14="http://schemas.microsoft.com/office/powerpoint/2010/main" val="2562706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C0CF4AE-38F2-2849-A938-5C29D43A9AEA}" type="slidenum">
              <a:rPr lang="en-US"/>
              <a:pPr/>
              <a:t>‹#›</a:t>
            </a:fld>
            <a:endParaRPr lang="en-US"/>
          </a:p>
        </p:txBody>
      </p:sp>
    </p:spTree>
    <p:extLst>
      <p:ext uri="{BB962C8B-B14F-4D97-AF65-F5344CB8AC3E}">
        <p14:creationId xmlns:p14="http://schemas.microsoft.com/office/powerpoint/2010/main" val="2648732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1600200"/>
            <a:ext cx="876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endParaRPr lang="en-US"/>
          </a:p>
        </p:txBody>
      </p:sp>
      <p:sp>
        <p:nvSpPr>
          <p:cNvPr id="1027" name="Rectangle 3"/>
          <p:cNvSpPr>
            <a:spLocks noGrp="1" noChangeArrowheads="1"/>
          </p:cNvSpPr>
          <p:nvPr>
            <p:ph type="body" idx="1"/>
          </p:nvPr>
        </p:nvSpPr>
        <p:spPr bwMode="auto">
          <a:xfrm>
            <a:off x="152400" y="2590800"/>
            <a:ext cx="8763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1028" name="Rectangle 4"/>
          <p:cNvSpPr>
            <a:spLocks noGrp="1" noChangeArrowheads="1"/>
          </p:cNvSpPr>
          <p:nvPr>
            <p:ph type="dt" sz="half" idx="2"/>
          </p:nvPr>
        </p:nvSpPr>
        <p:spPr bwMode="auto">
          <a:xfrm>
            <a:off x="28194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lvl1pPr>
          </a:lstStyle>
          <a:p>
            <a:endParaRPr lang="en-US"/>
          </a:p>
        </p:txBody>
      </p:sp>
      <p:sp>
        <p:nvSpPr>
          <p:cNvPr id="1029" name="Rectangle 5"/>
          <p:cNvSpPr>
            <a:spLocks noGrp="1" noChangeArrowheads="1"/>
          </p:cNvSpPr>
          <p:nvPr>
            <p:ph type="ftr" sz="quarter" idx="3"/>
          </p:nvPr>
        </p:nvSpPr>
        <p:spPr bwMode="auto">
          <a:xfrm>
            <a:off x="4419600" y="62484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p>
        </p:txBody>
      </p:sp>
      <p:sp>
        <p:nvSpPr>
          <p:cNvPr id="1030" name="Rectangle 6"/>
          <p:cNvSpPr>
            <a:spLocks noGrp="1" noChangeArrowheads="1"/>
          </p:cNvSpPr>
          <p:nvPr>
            <p:ph type="sldNum" sz="quarter" idx="4"/>
          </p:nvPr>
        </p:nvSpPr>
        <p:spPr bwMode="auto">
          <a:xfrm>
            <a:off x="7620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lvl1pPr>
          </a:lstStyle>
          <a:p>
            <a:fld id="{8A1DA12C-AFFD-3D4D-AB59-2ECBC441B1F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Arial Black" charset="0"/>
          <a:ea typeface="ＭＳ Ｐゴシック" charset="0"/>
        </a:defRPr>
      </a:lvl2pPr>
      <a:lvl3pPr algn="l" rtl="0" eaLnBrk="1" fontAlgn="base" hangingPunct="1">
        <a:spcBef>
          <a:spcPct val="0"/>
        </a:spcBef>
        <a:spcAft>
          <a:spcPct val="0"/>
        </a:spcAft>
        <a:defRPr sz="3600">
          <a:solidFill>
            <a:schemeClr val="tx2"/>
          </a:solidFill>
          <a:latin typeface="Arial Black" charset="0"/>
          <a:ea typeface="ＭＳ Ｐゴシック" charset="0"/>
        </a:defRPr>
      </a:lvl3pPr>
      <a:lvl4pPr algn="l" rtl="0" eaLnBrk="1" fontAlgn="base" hangingPunct="1">
        <a:spcBef>
          <a:spcPct val="0"/>
        </a:spcBef>
        <a:spcAft>
          <a:spcPct val="0"/>
        </a:spcAft>
        <a:defRPr sz="3600">
          <a:solidFill>
            <a:schemeClr val="tx2"/>
          </a:solidFill>
          <a:latin typeface="Arial Black" charset="0"/>
          <a:ea typeface="ＭＳ Ｐゴシック" charset="0"/>
        </a:defRPr>
      </a:lvl4pPr>
      <a:lvl5pPr algn="l" rtl="0" eaLnBrk="1" fontAlgn="base" hangingPunct="1">
        <a:spcBef>
          <a:spcPct val="0"/>
        </a:spcBef>
        <a:spcAft>
          <a:spcPct val="0"/>
        </a:spcAft>
        <a:defRPr sz="3600">
          <a:solidFill>
            <a:schemeClr val="tx2"/>
          </a:solidFill>
          <a:latin typeface="Arial Black" charset="0"/>
          <a:ea typeface="ＭＳ Ｐゴシック" charset="0"/>
        </a:defRPr>
      </a:lvl5pPr>
      <a:lvl6pPr marL="457200" algn="l" rtl="0" eaLnBrk="1" fontAlgn="base" hangingPunct="1">
        <a:spcBef>
          <a:spcPct val="0"/>
        </a:spcBef>
        <a:spcAft>
          <a:spcPct val="0"/>
        </a:spcAft>
        <a:defRPr sz="3600">
          <a:solidFill>
            <a:schemeClr val="tx2"/>
          </a:solidFill>
          <a:latin typeface="Arial Black" charset="0"/>
          <a:ea typeface="ＭＳ Ｐゴシック" charset="0"/>
        </a:defRPr>
      </a:lvl6pPr>
      <a:lvl7pPr marL="914400" algn="l" rtl="0" eaLnBrk="1" fontAlgn="base" hangingPunct="1">
        <a:spcBef>
          <a:spcPct val="0"/>
        </a:spcBef>
        <a:spcAft>
          <a:spcPct val="0"/>
        </a:spcAft>
        <a:defRPr sz="3600">
          <a:solidFill>
            <a:schemeClr val="tx2"/>
          </a:solidFill>
          <a:latin typeface="Arial Black" charset="0"/>
          <a:ea typeface="ＭＳ Ｐゴシック" charset="0"/>
        </a:defRPr>
      </a:lvl7pPr>
      <a:lvl8pPr marL="1371600" algn="l" rtl="0" eaLnBrk="1" fontAlgn="base" hangingPunct="1">
        <a:spcBef>
          <a:spcPct val="0"/>
        </a:spcBef>
        <a:spcAft>
          <a:spcPct val="0"/>
        </a:spcAft>
        <a:defRPr sz="3600">
          <a:solidFill>
            <a:schemeClr val="tx2"/>
          </a:solidFill>
          <a:latin typeface="Arial Black" charset="0"/>
          <a:ea typeface="ＭＳ Ｐゴシック" charset="0"/>
        </a:defRPr>
      </a:lvl8pPr>
      <a:lvl9pPr marL="1828800" algn="l" rtl="0" eaLnBrk="1" fontAlgn="base" hangingPunct="1">
        <a:spcBef>
          <a:spcPct val="0"/>
        </a:spcBef>
        <a:spcAft>
          <a:spcPct val="0"/>
        </a:spcAft>
        <a:defRPr sz="3600">
          <a:solidFill>
            <a:schemeClr val="tx2"/>
          </a:solidFill>
          <a:latin typeface="Arial Black" charset="0"/>
          <a:ea typeface="ＭＳ Ｐゴシック"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267200"/>
            <a:ext cx="4343400" cy="1143000"/>
          </a:xfrm>
        </p:spPr>
        <p:txBody>
          <a:bodyPr/>
          <a:lstStyle/>
          <a:p>
            <a:r>
              <a:rPr lang="en-US" sz="2800" dirty="0" smtClean="0">
                <a:solidFill>
                  <a:srgbClr val="F5F4E9"/>
                </a:solidFill>
              </a:rPr>
              <a:t>Professional identity and the early years practitioner. </a:t>
            </a:r>
            <a:endParaRPr lang="en-US" sz="2800" dirty="0">
              <a:solidFill>
                <a:srgbClr val="F5F4E9"/>
              </a:solidFill>
            </a:endParaRPr>
          </a:p>
        </p:txBody>
      </p:sp>
      <p:sp>
        <p:nvSpPr>
          <p:cNvPr id="3" name="Subtitle 2"/>
          <p:cNvSpPr>
            <a:spLocks noGrp="1"/>
          </p:cNvSpPr>
          <p:nvPr>
            <p:ph type="subTitle" idx="1"/>
          </p:nvPr>
        </p:nvSpPr>
        <p:spPr/>
        <p:txBody>
          <a:bodyPr/>
          <a:lstStyle/>
          <a:p>
            <a:r>
              <a:rPr lang="en-US" dirty="0" smtClean="0">
                <a:solidFill>
                  <a:schemeClr val="accent2">
                    <a:lumMod val="20000"/>
                    <a:lumOff val="80000"/>
                  </a:schemeClr>
                </a:solidFill>
              </a:rPr>
              <a:t>Mary A Dyer (HudCRES, University of Huddersfield)</a:t>
            </a:r>
            <a:endParaRPr lang="en-US" dirty="0">
              <a:solidFill>
                <a:schemeClr val="accent2">
                  <a:lumMod val="20000"/>
                  <a:lumOff val="80000"/>
                </a:schemeClr>
              </a:solidFill>
            </a:endParaRPr>
          </a:p>
        </p:txBody>
      </p:sp>
    </p:spTree>
    <p:extLst>
      <p:ext uri="{BB962C8B-B14F-4D97-AF65-F5344CB8AC3E}">
        <p14:creationId xmlns:p14="http://schemas.microsoft.com/office/powerpoint/2010/main" val="59434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Democratic professionalism </a:t>
            </a:r>
            <a:endParaRPr lang="en-US" dirty="0"/>
          </a:p>
        </p:txBody>
      </p:sp>
      <p:sp>
        <p:nvSpPr>
          <p:cNvPr id="3" name="Content Placeholder 2"/>
          <p:cNvSpPr>
            <a:spLocks noGrp="1"/>
          </p:cNvSpPr>
          <p:nvPr>
            <p:ph idx="1"/>
          </p:nvPr>
        </p:nvSpPr>
        <p:spPr>
          <a:xfrm>
            <a:off x="152400" y="2438400"/>
            <a:ext cx="8763000" cy="4114800"/>
          </a:xfrm>
        </p:spPr>
        <p:txBody>
          <a:bodyPr/>
          <a:lstStyle/>
          <a:p>
            <a:pPr marL="0" indent="0" algn="ctr">
              <a:lnSpc>
                <a:spcPct val="140000"/>
              </a:lnSpc>
              <a:buNone/>
            </a:pPr>
            <a:r>
              <a:rPr lang="en-US" sz="2400" dirty="0"/>
              <a:t>Interpreting rather than implementing </a:t>
            </a:r>
            <a:r>
              <a:rPr lang="en-US" sz="2400" dirty="0" smtClean="0"/>
              <a:t>frameworks</a:t>
            </a:r>
          </a:p>
          <a:p>
            <a:pPr>
              <a:lnSpc>
                <a:spcPct val="140000"/>
              </a:lnSpc>
            </a:pPr>
            <a:r>
              <a:rPr lang="en-US" sz="2400" dirty="0" smtClean="0"/>
              <a:t>Relationships</a:t>
            </a:r>
          </a:p>
          <a:p>
            <a:pPr>
              <a:lnSpc>
                <a:spcPct val="140000"/>
              </a:lnSpc>
            </a:pPr>
            <a:r>
              <a:rPr lang="en-US" sz="2400" dirty="0" smtClean="0"/>
              <a:t>Collaboration</a:t>
            </a:r>
          </a:p>
          <a:p>
            <a:pPr>
              <a:lnSpc>
                <a:spcPct val="140000"/>
              </a:lnSpc>
            </a:pPr>
            <a:r>
              <a:rPr lang="en-US" sz="2400" dirty="0" smtClean="0"/>
              <a:t>Cooperation </a:t>
            </a:r>
          </a:p>
          <a:p>
            <a:pPr>
              <a:lnSpc>
                <a:spcPct val="140000"/>
              </a:lnSpc>
            </a:pPr>
            <a:r>
              <a:rPr lang="en-US" sz="2400" dirty="0" smtClean="0"/>
              <a:t>Collegial working</a:t>
            </a:r>
          </a:p>
          <a:p>
            <a:pPr>
              <a:lnSpc>
                <a:spcPct val="140000"/>
              </a:lnSpc>
            </a:pPr>
            <a:r>
              <a:rPr lang="en-US" sz="2400" dirty="0" smtClean="0"/>
              <a:t>Networking </a:t>
            </a:r>
          </a:p>
          <a:p>
            <a:pPr>
              <a:lnSpc>
                <a:spcPct val="140000"/>
              </a:lnSpc>
            </a:pPr>
            <a:endParaRPr lang="en-US" sz="1100" dirty="0"/>
          </a:p>
          <a:p>
            <a:r>
              <a:rPr lang="en-US" sz="1800" dirty="0" smtClean="0"/>
              <a:t>Oberhuemer, 2005</a:t>
            </a:r>
            <a:endParaRPr lang="en-US" sz="1800" dirty="0"/>
          </a:p>
        </p:txBody>
      </p:sp>
    </p:spTree>
    <p:extLst>
      <p:ext uri="{BB962C8B-B14F-4D97-AF65-F5344CB8AC3E}">
        <p14:creationId xmlns:p14="http://schemas.microsoft.com/office/powerpoint/2010/main" val="3106625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professionalism?</a:t>
            </a:r>
            <a:endParaRPr lang="en-US" dirty="0"/>
          </a:p>
        </p:txBody>
      </p:sp>
      <p:sp>
        <p:nvSpPr>
          <p:cNvPr id="3" name="Content Placeholder 2"/>
          <p:cNvSpPr>
            <a:spLocks noGrp="1"/>
          </p:cNvSpPr>
          <p:nvPr>
            <p:ph idx="1"/>
          </p:nvPr>
        </p:nvSpPr>
        <p:spPr>
          <a:xfrm>
            <a:off x="152400" y="2590800"/>
            <a:ext cx="8763000" cy="3962400"/>
          </a:xfrm>
        </p:spPr>
        <p:txBody>
          <a:bodyPr/>
          <a:lstStyle/>
          <a:p>
            <a:pPr marL="0" indent="0" algn="ctr">
              <a:lnSpc>
                <a:spcPct val="150000"/>
              </a:lnSpc>
              <a:buNone/>
            </a:pPr>
            <a:endParaRPr lang="en-GB" sz="2000" dirty="0" smtClean="0"/>
          </a:p>
          <a:p>
            <a:pPr marL="0" indent="0" algn="ctr">
              <a:lnSpc>
                <a:spcPct val="150000"/>
              </a:lnSpc>
              <a:buNone/>
            </a:pPr>
            <a:r>
              <a:rPr lang="en-GB" sz="2000" dirty="0" smtClean="0"/>
              <a:t>Hybridized </a:t>
            </a:r>
            <a:r>
              <a:rPr lang="en-GB" sz="2000" dirty="0"/>
              <a:t>images of professionalism do not emphasize only occupational control (</a:t>
            </a:r>
            <a:r>
              <a:rPr lang="en-GB" sz="2000" dirty="0">
                <a:solidFill>
                  <a:srgbClr val="3366FF"/>
                </a:solidFill>
              </a:rPr>
              <a:t>pure professionalism</a:t>
            </a:r>
            <a:r>
              <a:rPr lang="en-GB" sz="2000" dirty="0"/>
              <a:t>) </a:t>
            </a:r>
            <a:r>
              <a:rPr lang="en-GB" sz="2000" dirty="0" smtClean="0"/>
              <a:t>or </a:t>
            </a:r>
            <a:r>
              <a:rPr lang="en-GB" sz="2000" dirty="0"/>
              <a:t>organizational control (</a:t>
            </a:r>
            <a:r>
              <a:rPr lang="en-GB" sz="2000" dirty="0">
                <a:solidFill>
                  <a:srgbClr val="3366FF"/>
                </a:solidFill>
              </a:rPr>
              <a:t>situated professionalism</a:t>
            </a:r>
            <a:r>
              <a:rPr lang="en-GB" sz="2000" dirty="0"/>
              <a:t>) </a:t>
            </a:r>
            <a:r>
              <a:rPr lang="en-GB" sz="2000" dirty="0" smtClean="0"/>
              <a:t>but </a:t>
            </a:r>
            <a:r>
              <a:rPr lang="en-GB" sz="2000" dirty="0"/>
              <a:t>reflexive control (i.e., </a:t>
            </a:r>
            <a:r>
              <a:rPr lang="en-GB" sz="2000" dirty="0">
                <a:solidFill>
                  <a:srgbClr val="FF0000"/>
                </a:solidFill>
              </a:rPr>
              <a:t>reflexive searches</a:t>
            </a:r>
            <a:r>
              <a:rPr lang="en-GB" sz="2000" dirty="0"/>
              <a:t> for a professional use of </a:t>
            </a:r>
            <a:r>
              <a:rPr lang="en-GB" sz="2000" dirty="0" smtClean="0"/>
              <a:t>expertise and knowledge) to </a:t>
            </a:r>
            <a:r>
              <a:rPr lang="en-GB" sz="2000" dirty="0"/>
              <a:t>establish </a:t>
            </a:r>
            <a:r>
              <a:rPr lang="en-GB" sz="2000" dirty="0">
                <a:solidFill>
                  <a:srgbClr val="FF0000"/>
                </a:solidFill>
              </a:rPr>
              <a:t>meaningful connections </a:t>
            </a:r>
            <a:r>
              <a:rPr lang="en-GB" sz="2000" dirty="0"/>
              <a:t>between clients, work, and organized action</a:t>
            </a:r>
            <a:r>
              <a:rPr lang="en-GB" sz="2000" dirty="0" smtClean="0"/>
              <a:t>. </a:t>
            </a:r>
          </a:p>
          <a:p>
            <a:pPr marL="0" indent="0">
              <a:lnSpc>
                <a:spcPct val="150000"/>
              </a:lnSpc>
              <a:buNone/>
            </a:pPr>
            <a:endParaRPr lang="en-GB" sz="2000" dirty="0" smtClean="0"/>
          </a:p>
          <a:p>
            <a:r>
              <a:rPr lang="en-GB" sz="1800" kern="1200" dirty="0" smtClean="0"/>
              <a:t>(Noordegraaf  2007)</a:t>
            </a:r>
            <a:endParaRPr lang="en-GB" sz="1800" kern="1200" dirty="0"/>
          </a:p>
          <a:p>
            <a:endParaRPr lang="en-GB" sz="2800" dirty="0"/>
          </a:p>
          <a:p>
            <a:endParaRPr lang="en-US" dirty="0"/>
          </a:p>
        </p:txBody>
      </p:sp>
    </p:spTree>
    <p:extLst>
      <p:ext uri="{BB962C8B-B14F-4D97-AF65-F5344CB8AC3E}">
        <p14:creationId xmlns:p14="http://schemas.microsoft.com/office/powerpoint/2010/main" val="22547042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048000" cy="990600"/>
          </a:xfrm>
        </p:spPr>
        <p:txBody>
          <a:bodyPr/>
          <a:lstStyle/>
          <a:p>
            <a:r>
              <a:rPr lang="en-US" dirty="0" smtClean="0"/>
              <a:t>Discourse</a:t>
            </a:r>
            <a:endParaRPr lang="en-US" dirty="0"/>
          </a:p>
        </p:txBody>
      </p:sp>
      <p:sp>
        <p:nvSpPr>
          <p:cNvPr id="3" name="Content Placeholder 2"/>
          <p:cNvSpPr>
            <a:spLocks noGrp="1"/>
          </p:cNvSpPr>
          <p:nvPr>
            <p:ph idx="1"/>
          </p:nvPr>
        </p:nvSpPr>
        <p:spPr>
          <a:xfrm>
            <a:off x="228600" y="1676400"/>
            <a:ext cx="8763000" cy="5029200"/>
          </a:xfrm>
        </p:spPr>
        <p:txBody>
          <a:bodyPr/>
          <a:lstStyle/>
          <a:p>
            <a:pPr marL="0" indent="0">
              <a:buNone/>
            </a:pPr>
            <a:r>
              <a:rPr lang="en-GB" sz="1400" dirty="0" smtClean="0"/>
              <a:t>Because </a:t>
            </a:r>
            <a:r>
              <a:rPr lang="en-GB" sz="1400" dirty="0"/>
              <a:t>children need a </a:t>
            </a:r>
            <a:r>
              <a:rPr lang="en-GB" sz="1400" dirty="0">
                <a:solidFill>
                  <a:srgbClr val="0A85FF"/>
                </a:solidFill>
              </a:rPr>
              <a:t>happy</a:t>
            </a:r>
            <a:r>
              <a:rPr lang="en-GB" sz="1400" dirty="0"/>
              <a:t> environment to learn.  They’re coming to this setting and they need to come to this setting </a:t>
            </a:r>
            <a:r>
              <a:rPr lang="en-GB" sz="1400" dirty="0">
                <a:solidFill>
                  <a:srgbClr val="0A85FF"/>
                </a:solidFill>
              </a:rPr>
              <a:t>happy</a:t>
            </a:r>
            <a:r>
              <a:rPr lang="en-GB" sz="1400" dirty="0"/>
              <a:t>, I’ll </a:t>
            </a:r>
            <a:r>
              <a:rPr lang="en-GB" sz="1400" dirty="0">
                <a:solidFill>
                  <a:srgbClr val="0A85FF"/>
                </a:solidFill>
              </a:rPr>
              <a:t>smile</a:t>
            </a:r>
            <a:r>
              <a:rPr lang="en-GB" sz="1400" dirty="0"/>
              <a:t> back and that might be the only </a:t>
            </a:r>
            <a:r>
              <a:rPr lang="en-GB" sz="1400" dirty="0">
                <a:solidFill>
                  <a:srgbClr val="0A85FF"/>
                </a:solidFill>
              </a:rPr>
              <a:t>smile</a:t>
            </a:r>
            <a:r>
              <a:rPr lang="en-GB" sz="1400" dirty="0"/>
              <a:t> they’ll see all day, so they need to come to this setting and </a:t>
            </a:r>
            <a:r>
              <a:rPr lang="en-GB" sz="1400" dirty="0">
                <a:solidFill>
                  <a:srgbClr val="0A85FF"/>
                </a:solidFill>
              </a:rPr>
              <a:t>feel happy </a:t>
            </a:r>
            <a:r>
              <a:rPr lang="en-GB" sz="1400" dirty="0"/>
              <a:t>when they come here…</a:t>
            </a:r>
          </a:p>
          <a:p>
            <a:pPr marL="0" indent="0">
              <a:buNone/>
            </a:pPr>
            <a:r>
              <a:rPr lang="en-GB" sz="1400" dirty="0"/>
              <a:t>If that child’s not ticking any boxes on the EYFS but </a:t>
            </a:r>
            <a:r>
              <a:rPr lang="en-GB" sz="1400" dirty="0">
                <a:solidFill>
                  <a:srgbClr val="0A85FF"/>
                </a:solidFill>
              </a:rPr>
              <a:t>they’re happy </a:t>
            </a:r>
            <a:r>
              <a:rPr lang="en-GB" sz="1400" dirty="0"/>
              <a:t>then that’s more important than if a child’s excelling in a specific area, in my opinion…</a:t>
            </a:r>
          </a:p>
          <a:p>
            <a:pPr marL="0" indent="0">
              <a:buNone/>
            </a:pPr>
            <a:r>
              <a:rPr lang="en-GB" sz="1400" dirty="0"/>
              <a:t>My priority probably would be, again </a:t>
            </a:r>
            <a:r>
              <a:rPr lang="en-GB" sz="1400" dirty="0">
                <a:solidFill>
                  <a:srgbClr val="0A85FF"/>
                </a:solidFill>
              </a:rPr>
              <a:t>ensure the children are happy </a:t>
            </a:r>
            <a:r>
              <a:rPr lang="en-GB" sz="1400" dirty="0"/>
              <a:t>but ensuring that there is an in depth, I’m saying in depth, a good planning document in place so staff are aware of what needs to be done and that allows staff to work in individual groups or follow their own intuition but they got some kind of guideline and there are no kind of barriers of what their children should be achieving throughout that time.  So there is some kind of education behind that but there is obviously its all play based for the children and staff</a:t>
            </a:r>
            <a:r>
              <a:rPr lang="en-GB" sz="1400" dirty="0" smtClean="0"/>
              <a:t>…</a:t>
            </a:r>
          </a:p>
          <a:p>
            <a:pPr marL="0" indent="0">
              <a:buNone/>
            </a:pPr>
            <a:r>
              <a:rPr lang="en-GB" sz="1400" dirty="0"/>
              <a:t>I just think it’s important to have a really good relationship with the children and staff.  You know, we’ve talked about reflective practitioner and things like that but if you’ve got that good relationship with staff and a good team around you, then reflection and things like that come easy anyway because you’re all talking about things that have worked in the setting, and things that have not worked in the setting, things that do work in the setting and although you might not actually think that you’re being reflective you are through your communication that you’re having with staff.  I think it’s through things like that and having that good atmosphere and positive atmosphere around children and </a:t>
            </a:r>
            <a:r>
              <a:rPr lang="en-GB" sz="1400" dirty="0">
                <a:solidFill>
                  <a:srgbClr val="0A85FF"/>
                </a:solidFill>
              </a:rPr>
              <a:t>children coming in happy</a:t>
            </a:r>
            <a:r>
              <a:rPr lang="en-GB" sz="1400" dirty="0"/>
              <a:t>, as I keep reiterating throughout the interview, I think children should come to the setting and </a:t>
            </a:r>
            <a:r>
              <a:rPr lang="en-GB" sz="1400" dirty="0">
                <a:solidFill>
                  <a:srgbClr val="0A85FF"/>
                </a:solidFill>
              </a:rPr>
              <a:t>be happy </a:t>
            </a:r>
            <a:r>
              <a:rPr lang="en-GB" sz="1400" dirty="0"/>
              <a:t>all the time.  Like I say, children come to us and they come from really disadvantaged backgrounds and unfortunately it might be our </a:t>
            </a:r>
            <a:r>
              <a:rPr lang="en-GB" sz="1400" dirty="0">
                <a:solidFill>
                  <a:srgbClr val="0A85FF"/>
                </a:solidFill>
              </a:rPr>
              <a:t>smile</a:t>
            </a:r>
            <a:r>
              <a:rPr lang="en-GB" sz="1400" dirty="0"/>
              <a:t> might be the only </a:t>
            </a:r>
            <a:r>
              <a:rPr lang="en-GB" sz="1400" dirty="0">
                <a:solidFill>
                  <a:srgbClr val="0A85FF"/>
                </a:solidFill>
              </a:rPr>
              <a:t>smile</a:t>
            </a:r>
            <a:r>
              <a:rPr lang="en-GB" sz="1400" dirty="0"/>
              <a:t> they see throughout that day so it’s important that if they’re only with us for 3 hours they have </a:t>
            </a:r>
            <a:r>
              <a:rPr lang="en-GB" sz="1400" dirty="0">
                <a:solidFill>
                  <a:srgbClr val="0A85FF"/>
                </a:solidFill>
              </a:rPr>
              <a:t>3 hours of happiness </a:t>
            </a:r>
            <a:r>
              <a:rPr lang="en-GB" sz="1400" dirty="0"/>
              <a:t>as opposed to coming and having 3 hours of structured learning or 3 hours of, you know, wiping their nose and I’d soon them be out playing in the soil and </a:t>
            </a:r>
            <a:r>
              <a:rPr lang="en-GB" sz="1400" dirty="0">
                <a:solidFill>
                  <a:srgbClr val="0A85FF"/>
                </a:solidFill>
              </a:rPr>
              <a:t>being happy</a:t>
            </a:r>
            <a:r>
              <a:rPr lang="en-GB" sz="1400" dirty="0"/>
              <a:t>, yes.</a:t>
            </a:r>
          </a:p>
          <a:p>
            <a:pPr marL="0" indent="0">
              <a:buNone/>
            </a:pPr>
            <a:endParaRPr lang="en-GB" sz="1400" dirty="0" smtClean="0"/>
          </a:p>
          <a:p>
            <a:pPr marL="0" indent="0">
              <a:buNone/>
            </a:pPr>
            <a:endParaRPr lang="en-GB" sz="1400" dirty="0"/>
          </a:p>
          <a:p>
            <a:pPr marL="0" indent="0">
              <a:buNone/>
            </a:pPr>
            <a:endParaRPr lang="en-US" sz="1400" dirty="0"/>
          </a:p>
        </p:txBody>
      </p:sp>
    </p:spTree>
    <p:extLst>
      <p:ext uri="{BB962C8B-B14F-4D97-AF65-F5344CB8AC3E}">
        <p14:creationId xmlns:p14="http://schemas.microsoft.com/office/powerpoint/2010/main" val="21031268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1" y="381000"/>
            <a:ext cx="4339049" cy="990600"/>
          </a:xfrm>
        </p:spPr>
        <p:txBody>
          <a:bodyPr/>
          <a:lstStyle/>
          <a:p>
            <a:r>
              <a:rPr lang="en-US" sz="3200" dirty="0" smtClean="0"/>
              <a:t>Reflexive control?</a:t>
            </a:r>
            <a:endParaRPr lang="en-US" sz="3200" dirty="0"/>
          </a:p>
        </p:txBody>
      </p:sp>
      <p:sp>
        <p:nvSpPr>
          <p:cNvPr id="3" name="Content Placeholder 2"/>
          <p:cNvSpPr>
            <a:spLocks noGrp="1"/>
          </p:cNvSpPr>
          <p:nvPr>
            <p:ph idx="1"/>
          </p:nvPr>
        </p:nvSpPr>
        <p:spPr>
          <a:xfrm>
            <a:off x="152400" y="1600200"/>
            <a:ext cx="8763000" cy="4648200"/>
          </a:xfrm>
        </p:spPr>
        <p:txBody>
          <a:bodyPr/>
          <a:lstStyle/>
          <a:p>
            <a:pPr marL="0" indent="0">
              <a:buNone/>
            </a:pPr>
            <a:r>
              <a:rPr lang="en-GB" sz="1400" dirty="0"/>
              <a:t>Before I became a nursery nurse I was a teaching assistant and all staff referred to us as non- teaching, teaching assistants.  It got altered because we are in the teaching profession but it just never changed with members of staff we were always known as NTA’s; </a:t>
            </a:r>
            <a:r>
              <a:rPr lang="en-GB" sz="1400" dirty="0">
                <a:solidFill>
                  <a:srgbClr val="0A85FF"/>
                </a:solidFill>
              </a:rPr>
              <a:t>it was upsetting to know I had gone through the qualifications I had gone through </a:t>
            </a:r>
            <a:r>
              <a:rPr lang="en-GB" sz="1400" dirty="0"/>
              <a:t>but I think [it’s] because they don’t understand the qualifications you need </a:t>
            </a:r>
            <a:r>
              <a:rPr lang="en-GB" sz="1400" dirty="0" smtClean="0"/>
              <a:t>nowadays</a:t>
            </a:r>
            <a:r>
              <a:rPr lang="en-US" sz="1400" dirty="0" smtClean="0"/>
              <a:t> </a:t>
            </a:r>
            <a:r>
              <a:rPr lang="is-IS" sz="1400" dirty="0" smtClean="0"/>
              <a:t>…</a:t>
            </a:r>
            <a:r>
              <a:rPr lang="en-GB" sz="1400" dirty="0"/>
              <a:t>I have got a foundation degree.  At school not many people know I have got that, and as far as work’s concerned it does not come with any more responsibilities I do the job that I do, whether I have got the foundation degree or not. … parents don’t know that I have the foundation degree and none of the other nursery nurses in the setting; they have level 3 which is the requirement of being a nursery nurse so parents know that’s the level, they don’t know the difference between us we are all across the board the same. Which to be fair, I agree with.</a:t>
            </a:r>
          </a:p>
          <a:p>
            <a:pPr marL="0" indent="0">
              <a:buNone/>
            </a:pPr>
            <a:r>
              <a:rPr lang="en-GB" sz="1400" dirty="0"/>
              <a:t>Because there was an issue with work once where they </a:t>
            </a:r>
            <a:r>
              <a:rPr lang="en-GB" sz="1400" b="1" dirty="0"/>
              <a:t>[not </a:t>
            </a:r>
            <a:r>
              <a:rPr lang="en-GB" sz="1400" b="1" dirty="0" smtClean="0"/>
              <a:t>identified]</a:t>
            </a:r>
            <a:r>
              <a:rPr lang="en-GB" sz="1400" dirty="0" smtClean="0"/>
              <a:t> </a:t>
            </a:r>
            <a:r>
              <a:rPr lang="en-GB" sz="1400" dirty="0"/>
              <a:t>said you should get paid for the qualification that you had, </a:t>
            </a:r>
            <a:r>
              <a:rPr lang="en-GB" sz="1400" dirty="0">
                <a:solidFill>
                  <a:srgbClr val="0A85FF"/>
                </a:solidFill>
              </a:rPr>
              <a:t>but to me, you go and do a job that requires a set of skills and if you </a:t>
            </a:r>
            <a:r>
              <a:rPr lang="en-GB" sz="1400" b="1" i="1" dirty="0">
                <a:solidFill>
                  <a:srgbClr val="0A85FF"/>
                </a:solidFill>
              </a:rPr>
              <a:t>choose [my emphasis]</a:t>
            </a:r>
            <a:r>
              <a:rPr lang="en-GB" sz="1400" dirty="0">
                <a:solidFill>
                  <a:srgbClr val="0A85FF"/>
                </a:solidFill>
              </a:rPr>
              <a:t> to go and educate yourself further then yes it should be acknowledged, but not in the payroll sense; that it was my choice to be a nursery nurse and then if that is the level that society sees it [the role] requires then that is what I should be paid as</a:t>
            </a:r>
            <a:r>
              <a:rPr lang="en-GB" sz="1400" dirty="0"/>
              <a:t> and if they </a:t>
            </a:r>
            <a:r>
              <a:rPr lang="en-GB" sz="1400" b="1" dirty="0"/>
              <a:t>[employer? Society?]</a:t>
            </a:r>
            <a:r>
              <a:rPr lang="en-GB" sz="1400" dirty="0"/>
              <a:t> want more, if they could have from me with an early years degree, then that is the education’s [i.e. local authority, employer] job to decide whether they want that from me. Or I could go on and get a different job myself…. We [nursery nurses] are doing the same job and we’re all there for the children </a:t>
            </a:r>
            <a:r>
              <a:rPr lang="en-GB" sz="1400" dirty="0">
                <a:solidFill>
                  <a:srgbClr val="0A85FF"/>
                </a:solidFill>
              </a:rPr>
              <a:t>it was my choice to go educate myself further.  Yes the knowledge I have got from this degree has been immense and staff at work know I have that knowledge and they can see it but for me a lot of early years is practice </a:t>
            </a:r>
            <a:endParaRPr lang="is-IS" sz="1400" dirty="0" smtClean="0">
              <a:solidFill>
                <a:srgbClr val="0A85FF"/>
              </a:solidFill>
            </a:endParaRPr>
          </a:p>
          <a:p>
            <a:pPr marL="0" indent="0">
              <a:buNone/>
            </a:pPr>
            <a:endParaRPr lang="en-GB" sz="1400" dirty="0"/>
          </a:p>
        </p:txBody>
      </p:sp>
    </p:spTree>
    <p:extLst>
      <p:ext uri="{BB962C8B-B14F-4D97-AF65-F5344CB8AC3E}">
        <p14:creationId xmlns:p14="http://schemas.microsoft.com/office/powerpoint/2010/main" val="36966326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2971800" cy="838200"/>
          </a:xfrm>
        </p:spPr>
        <p:txBody>
          <a:bodyPr/>
          <a:lstStyle/>
          <a:p>
            <a:r>
              <a:rPr lang="en-US" dirty="0" smtClean="0"/>
              <a:t>Agency?</a:t>
            </a:r>
            <a:endParaRPr lang="en-US" dirty="0"/>
          </a:p>
        </p:txBody>
      </p:sp>
      <p:sp>
        <p:nvSpPr>
          <p:cNvPr id="3" name="Content Placeholder 2"/>
          <p:cNvSpPr>
            <a:spLocks noGrp="1"/>
          </p:cNvSpPr>
          <p:nvPr>
            <p:ph idx="1"/>
          </p:nvPr>
        </p:nvSpPr>
        <p:spPr>
          <a:xfrm>
            <a:off x="152400" y="1600200"/>
            <a:ext cx="8763000" cy="5105400"/>
          </a:xfrm>
        </p:spPr>
        <p:txBody>
          <a:bodyPr/>
          <a:lstStyle/>
          <a:p>
            <a:pPr marL="0" indent="0">
              <a:buNone/>
            </a:pPr>
            <a:r>
              <a:rPr lang="en-GB" sz="1400" dirty="0"/>
              <a:t>When a child first started the setting, </a:t>
            </a:r>
            <a:r>
              <a:rPr lang="is-IS" sz="1400" dirty="0" smtClean="0"/>
              <a:t>… </a:t>
            </a:r>
            <a:r>
              <a:rPr lang="en-GB" sz="1400" dirty="0" smtClean="0"/>
              <a:t>she </a:t>
            </a:r>
            <a:r>
              <a:rPr lang="en-GB" sz="1400" dirty="0"/>
              <a:t>really wasn’t settling, it took a while and they actually asked, we don’t do Home Visits at this setting but the parents said ‘Are you able to come to our </a:t>
            </a:r>
            <a:r>
              <a:rPr lang="en-GB" sz="1400" dirty="0" smtClean="0"/>
              <a:t>home, </a:t>
            </a:r>
            <a:r>
              <a:rPr lang="en-GB" sz="1400" dirty="0"/>
              <a:t>see what she </a:t>
            </a:r>
            <a:r>
              <a:rPr lang="en-GB" sz="1400" dirty="0" smtClean="0"/>
              <a:t>likes? Can </a:t>
            </a:r>
            <a:r>
              <a:rPr lang="en-GB" sz="1400" dirty="0"/>
              <a:t>we take some photos of you and put them up?’  Now that’s a personal preference if they wanted to but that member of staff actually went to the child’s house with the parents, did a Home Visit, read stories to them and they took photos together so it was like family photos so the Key Person was in, that photo was up at home and at the Nursery on the Board </a:t>
            </a:r>
            <a:r>
              <a:rPr lang="en-GB" sz="1400" dirty="0">
                <a:solidFill>
                  <a:srgbClr val="0A85FF"/>
                </a:solidFill>
              </a:rPr>
              <a:t>and I just thought that was really nice that she’d gone out of her way to do a Home Visit to help that one child.</a:t>
            </a:r>
          </a:p>
          <a:p>
            <a:pPr marL="0" indent="0">
              <a:buNone/>
            </a:pPr>
            <a:r>
              <a:rPr lang="en-GB" sz="1400" dirty="0">
                <a:solidFill>
                  <a:srgbClr val="0A85FF"/>
                </a:solidFill>
              </a:rPr>
              <a:t>It’s putting the child first.  </a:t>
            </a:r>
            <a:r>
              <a:rPr lang="en-GB" sz="1400" dirty="0"/>
              <a:t>The standard is that some children just come in for visits, 1 2 3 4 however many visits they need and if they settle they settle, if they don’t they maybe come for a few more but she’s actually gone out of her way to go to that child’s house, see the home life and then to settle them a bit more to get to know them before they join, it was really </a:t>
            </a:r>
            <a:r>
              <a:rPr lang="en-GB" sz="1400" dirty="0" smtClean="0"/>
              <a:t>nice</a:t>
            </a:r>
            <a:r>
              <a:rPr lang="en-GB" sz="1400" dirty="0"/>
              <a:t> </a:t>
            </a:r>
            <a:r>
              <a:rPr lang="en-GB" sz="1400" dirty="0" smtClean="0">
                <a:solidFill>
                  <a:srgbClr val="0A85FF"/>
                </a:solidFill>
              </a:rPr>
              <a:t>… </a:t>
            </a:r>
            <a:r>
              <a:rPr lang="en-GB" sz="1400" dirty="0">
                <a:solidFill>
                  <a:srgbClr val="0A85FF"/>
                </a:solidFill>
              </a:rPr>
              <a:t>nobody has done Home Visits.  We have tried to mention it to the Manager but with it being a big chain of Nurseries it’s not …</a:t>
            </a:r>
            <a:r>
              <a:rPr lang="en-GB" sz="1400" dirty="0" smtClean="0">
                <a:solidFill>
                  <a:srgbClr val="0A85FF"/>
                </a:solidFill>
              </a:rPr>
              <a:t>… [Nina]</a:t>
            </a:r>
            <a:endParaRPr lang="en-GB" sz="1400" dirty="0">
              <a:solidFill>
                <a:srgbClr val="0A85FF"/>
              </a:solidFill>
            </a:endParaRPr>
          </a:p>
          <a:p>
            <a:pPr marL="0" indent="0">
              <a:buNone/>
            </a:pPr>
            <a:endParaRPr lang="en-US" sz="1400" dirty="0" smtClean="0"/>
          </a:p>
          <a:p>
            <a:pPr marL="0" indent="0">
              <a:buNone/>
            </a:pPr>
            <a:r>
              <a:rPr lang="en-GB" sz="1400" dirty="0">
                <a:solidFill>
                  <a:srgbClr val="0A85FF"/>
                </a:solidFill>
              </a:rPr>
              <a:t>I suggest things to my Supervisor ‘or perhaps I could do this with this group because I think this child might be falling a bit further behind when I’ve been working with them, they’re just not understanding it so would it be alright if I took them out for 15 minutes during the afternoon and did an activity with them just to try and pull them up a bit?’.  </a:t>
            </a:r>
            <a:r>
              <a:rPr lang="en-GB" sz="1400" dirty="0"/>
              <a:t>Because some of the children, they do get left behind so I think it needs somebody there to identify and sometimes it’s a Teaching Assistant because a Teacher’s very busy, she’s got the whole class.  I think it takes somebody to </a:t>
            </a:r>
            <a:r>
              <a:rPr lang="en-GB" sz="1400" dirty="0" smtClean="0"/>
              <a:t>say </a:t>
            </a:r>
            <a:r>
              <a:rPr lang="en-GB" sz="1400" dirty="0"/>
              <a:t>‘I’ve realised that this is happening and lets put action in place they don’t fall behind’ and then they’re playing catch up, they’ll never catch up with everybody else</a:t>
            </a:r>
            <a:r>
              <a:rPr lang="en-GB" sz="1400" dirty="0">
                <a:solidFill>
                  <a:srgbClr val="0A85FF"/>
                </a:solidFill>
              </a:rPr>
              <a:t>… I take that on myself, she doesn’t really ask me to do it.  She asks me to work with the children but she doesn’t ask me to take them out and do activities but if I feel like there’s a problem or there’s an issue I feel confident enough to say ‘Can I do this</a:t>
            </a:r>
            <a:r>
              <a:rPr lang="en-GB" sz="1400" dirty="0" smtClean="0">
                <a:solidFill>
                  <a:srgbClr val="0A85FF"/>
                </a:solidFill>
              </a:rPr>
              <a:t>? [Betty]</a:t>
            </a:r>
            <a:endParaRPr lang="en-GB" sz="1400" dirty="0">
              <a:solidFill>
                <a:srgbClr val="0A85FF"/>
              </a:solidFill>
            </a:endParaRPr>
          </a:p>
          <a:p>
            <a:pPr marL="0" indent="0">
              <a:buNone/>
            </a:pPr>
            <a:endParaRPr lang="en-US" sz="1400" dirty="0"/>
          </a:p>
        </p:txBody>
      </p:sp>
    </p:spTree>
    <p:extLst>
      <p:ext uri="{BB962C8B-B14F-4D97-AF65-F5344CB8AC3E}">
        <p14:creationId xmlns:p14="http://schemas.microsoft.com/office/powerpoint/2010/main" val="16701482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Challenging organisational control?</a:t>
            </a:r>
            <a:endParaRPr lang="en-US" sz="3200" dirty="0"/>
          </a:p>
        </p:txBody>
      </p:sp>
      <p:sp>
        <p:nvSpPr>
          <p:cNvPr id="3" name="Content Placeholder 2"/>
          <p:cNvSpPr>
            <a:spLocks noGrp="1"/>
          </p:cNvSpPr>
          <p:nvPr>
            <p:ph idx="1"/>
          </p:nvPr>
        </p:nvSpPr>
        <p:spPr/>
        <p:txBody>
          <a:bodyPr/>
          <a:lstStyle/>
          <a:p>
            <a:pPr marL="0" indent="0">
              <a:buNone/>
            </a:pPr>
            <a:r>
              <a:rPr lang="en-GB" sz="1400" dirty="0"/>
              <a:t>but </a:t>
            </a:r>
            <a:r>
              <a:rPr lang="en-GB" sz="1400" dirty="0">
                <a:solidFill>
                  <a:srgbClr val="0A85FF"/>
                </a:solidFill>
              </a:rPr>
              <a:t>I think what has been imposed on early years settings by the government and you know just Ofsted, its .. I think we are losing all the … what’s important which is working with the children sometimes. I don’t think there is anything we can do about it </a:t>
            </a:r>
            <a:r>
              <a:rPr lang="en-GB" sz="1400" dirty="0"/>
              <a:t>because there’s more and more asked of us. But … I think my managerial role and other requirements around it very much take me away from the children and I mean I have relinquished my key person role </a:t>
            </a:r>
            <a:r>
              <a:rPr lang="en-GB" sz="1400" dirty="0" smtClean="0"/>
              <a:t>[Katy]</a:t>
            </a:r>
          </a:p>
          <a:p>
            <a:pPr marL="0" indent="0">
              <a:buNone/>
            </a:pPr>
            <a:endParaRPr lang="en-GB" sz="1400" dirty="0"/>
          </a:p>
          <a:p>
            <a:pPr marL="0" indent="0">
              <a:buNone/>
            </a:pPr>
            <a:r>
              <a:rPr lang="en-GB" sz="1400" dirty="0">
                <a:solidFill>
                  <a:srgbClr val="0A85FF"/>
                </a:solidFill>
              </a:rPr>
              <a:t>If we’d not had the timetable</a:t>
            </a:r>
            <a:r>
              <a:rPr lang="en-GB" sz="1400" dirty="0"/>
              <a:t>, that little boy’s telescope that he’d made, his learning could have been built on and we could have gone back to it but because of the timetable and the routine, that had to stop because of the other accidents.  So maybe more flexibility that way but we do have to have a timetable…</a:t>
            </a:r>
            <a:r>
              <a:rPr lang="en-GB" sz="1400" dirty="0">
                <a:solidFill>
                  <a:srgbClr val="0A85FF"/>
                </a:solidFill>
              </a:rPr>
              <a:t>Because we’re structured like school.  So we have to have the Register </a:t>
            </a:r>
            <a:r>
              <a:rPr lang="en-GB" sz="1400" dirty="0"/>
              <a:t>……</a:t>
            </a:r>
            <a:r>
              <a:rPr lang="en-GB" sz="1400" dirty="0" smtClean="0"/>
              <a:t>. Personally</a:t>
            </a:r>
            <a:r>
              <a:rPr lang="en-GB" sz="1400" dirty="0"/>
              <a:t>, no we don’t need a timetable…</a:t>
            </a:r>
          </a:p>
          <a:p>
            <a:pPr marL="0" indent="0">
              <a:buNone/>
            </a:pPr>
            <a:r>
              <a:rPr lang="en-GB" sz="1400" dirty="0"/>
              <a:t>Yes we need a routine, </a:t>
            </a:r>
            <a:r>
              <a:rPr lang="en-GB" sz="1400" dirty="0">
                <a:solidFill>
                  <a:srgbClr val="0A85FF"/>
                </a:solidFill>
              </a:rPr>
              <a:t>but I don’t think it has to be structured as such, that play or development is cut short </a:t>
            </a:r>
            <a:r>
              <a:rPr lang="en-GB" sz="1400" dirty="0"/>
              <a:t>because we have to tidy because we have to do PE or we have to go down to the hall to sing or we have to do the structured group work, maybe that could come in between doing other things.  You can do your 3D solids, shapes while you’ve got your junk modelling and do it that way and you’ve still got to have your tick list but you could still tick them off.  You could do it outside, inside but you know </a:t>
            </a:r>
            <a:r>
              <a:rPr lang="en-GB" sz="1400" dirty="0">
                <a:solidFill>
                  <a:srgbClr val="0A85FF"/>
                </a:solidFill>
              </a:rPr>
              <a:t>we have to have a timetable</a:t>
            </a:r>
            <a:r>
              <a:rPr lang="en-GB" sz="1400" dirty="0" smtClean="0"/>
              <a:t>. [Florence]</a:t>
            </a:r>
            <a:endParaRPr lang="en-GB" sz="1400" dirty="0"/>
          </a:p>
          <a:p>
            <a:pPr marL="0" indent="0">
              <a:buNone/>
            </a:pPr>
            <a:endParaRPr lang="en-US" sz="1400" dirty="0"/>
          </a:p>
        </p:txBody>
      </p:sp>
    </p:spTree>
    <p:extLst>
      <p:ext uri="{BB962C8B-B14F-4D97-AF65-F5344CB8AC3E}">
        <p14:creationId xmlns:p14="http://schemas.microsoft.com/office/powerpoint/2010/main" val="9154751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00200"/>
            <a:ext cx="8763000" cy="685800"/>
          </a:xfrm>
        </p:spPr>
        <p:txBody>
          <a:bodyPr/>
          <a:lstStyle/>
          <a:p>
            <a:r>
              <a:rPr lang="en-US" dirty="0" smtClean="0"/>
              <a:t>Child-led practice</a:t>
            </a:r>
            <a:endParaRPr lang="en-US" dirty="0"/>
          </a:p>
        </p:txBody>
      </p:sp>
      <p:sp>
        <p:nvSpPr>
          <p:cNvPr id="3" name="Content Placeholder 2"/>
          <p:cNvSpPr>
            <a:spLocks noGrp="1"/>
          </p:cNvSpPr>
          <p:nvPr>
            <p:ph idx="1"/>
          </p:nvPr>
        </p:nvSpPr>
        <p:spPr>
          <a:xfrm>
            <a:off x="152400" y="2362200"/>
            <a:ext cx="8763000" cy="4191000"/>
          </a:xfrm>
        </p:spPr>
        <p:txBody>
          <a:bodyPr/>
          <a:lstStyle/>
          <a:p>
            <a:pPr marL="0" indent="0">
              <a:buNone/>
            </a:pPr>
            <a:r>
              <a:rPr lang="en-GB" sz="1400" dirty="0"/>
              <a:t>So hopefully they don’t feel it is structured but </a:t>
            </a:r>
            <a:r>
              <a:rPr lang="en-GB" sz="1400" dirty="0">
                <a:solidFill>
                  <a:schemeClr val="bg2">
                    <a:lumMod val="60000"/>
                    <a:lumOff val="40000"/>
                  </a:schemeClr>
                </a:solidFill>
              </a:rPr>
              <a:t>it up to us as practitioners to follow that learning for that child</a:t>
            </a:r>
            <a:r>
              <a:rPr lang="en-GB" sz="1400" dirty="0"/>
              <a:t>. </a:t>
            </a:r>
            <a:r>
              <a:rPr lang="en-GB" sz="1400" dirty="0" smtClean="0"/>
              <a:t>… </a:t>
            </a:r>
            <a:r>
              <a:rPr lang="en-GB" sz="1400" dirty="0"/>
              <a:t>each key person brings the child’s interests to the planning meetings it’s definitely child led then. They take it where </a:t>
            </a:r>
            <a:r>
              <a:rPr lang="en-GB" sz="1400" dirty="0">
                <a:solidFill>
                  <a:srgbClr val="0A85FF"/>
                </a:solidFill>
              </a:rPr>
              <a:t>… it might go off on an entirely different tangent to what we perhaps expected it to. It’s following their interests.</a:t>
            </a:r>
          </a:p>
          <a:p>
            <a:pPr marL="0" indent="0">
              <a:buNone/>
            </a:pPr>
            <a:r>
              <a:rPr lang="en-GB" sz="1400" dirty="0"/>
              <a:t>I can give you a good example. This May Day we have a maypole … usually a made up thing … and we have it outside and we play some sort of folk type music. This year we have 2 or 3 very much boy, you know - boys….they weren’t interested in joining the maypole they wanted to have air guitars at the side so we thought well they are obviously not really interested and we need to follow their interests. They thought it was mamby pamby these 3 boys and they are worldly wise. So we set up a rock band and … The X-Factor was talked about quite a bit so we decided we’d have a rock band and an X Factor show so we followed ... I’m not saying we still didn’t do the maypole dance with some of the children. But that afternoon </a:t>
            </a:r>
            <a:r>
              <a:rPr lang="en-GB" sz="1400" dirty="0">
                <a:solidFill>
                  <a:srgbClr val="0A85FF"/>
                </a:solidFill>
              </a:rPr>
              <a:t>we set up a rock band and we followed their lead and we got a real lot of information from them</a:t>
            </a:r>
            <a:r>
              <a:rPr lang="en-GB" sz="1400" dirty="0"/>
              <a:t>. They were making up names for themselves, they were counting to the beat, I feel </a:t>
            </a:r>
            <a:r>
              <a:rPr lang="en-GB" sz="1400" dirty="0">
                <a:solidFill>
                  <a:srgbClr val="0A85FF"/>
                </a:solidFill>
              </a:rPr>
              <a:t>it went completely off what we planned but we followed their lead and we made a whole display about it all for the parents to see and it was referred to regularly for a good month afterwards</a:t>
            </a:r>
            <a:r>
              <a:rPr lang="en-GB" sz="1400" dirty="0"/>
              <a:t>. And off set of that we use instruments more so </a:t>
            </a:r>
            <a:r>
              <a:rPr lang="en-GB" sz="1400" dirty="0">
                <a:solidFill>
                  <a:srgbClr val="0A85FF"/>
                </a:solidFill>
              </a:rPr>
              <a:t>it’s being open as a practitioner to follow the children’s lead </a:t>
            </a:r>
            <a:r>
              <a:rPr lang="en-GB" sz="1400" dirty="0"/>
              <a:t>and not be too tight on what you expect of them really.  I think if you try, if you try and plan your own agenda rather than the child’s agenda you don’t get that learning experience … you don’t get that child’s knowledge and understanding of the world without following their lead really.   So I think that’s our big thing at our setting really that we have to follow.</a:t>
            </a:r>
          </a:p>
          <a:p>
            <a:endParaRPr lang="en-US" dirty="0"/>
          </a:p>
        </p:txBody>
      </p:sp>
    </p:spTree>
    <p:extLst>
      <p:ext uri="{BB962C8B-B14F-4D97-AF65-F5344CB8AC3E}">
        <p14:creationId xmlns:p14="http://schemas.microsoft.com/office/powerpoint/2010/main" val="25737984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2895600" cy="990600"/>
          </a:xfrm>
        </p:spPr>
        <p:txBody>
          <a:bodyPr/>
          <a:lstStyle/>
          <a:p>
            <a:r>
              <a:rPr lang="en-US" dirty="0" smtClean="0"/>
              <a:t>Voice</a:t>
            </a:r>
            <a:endParaRPr lang="en-US" dirty="0"/>
          </a:p>
        </p:txBody>
      </p:sp>
      <p:sp>
        <p:nvSpPr>
          <p:cNvPr id="3" name="Content Placeholder 2"/>
          <p:cNvSpPr>
            <a:spLocks noGrp="1"/>
          </p:cNvSpPr>
          <p:nvPr>
            <p:ph idx="1"/>
          </p:nvPr>
        </p:nvSpPr>
        <p:spPr>
          <a:xfrm>
            <a:off x="152400" y="1676400"/>
            <a:ext cx="8763000" cy="4572000"/>
          </a:xfrm>
        </p:spPr>
        <p:txBody>
          <a:bodyPr/>
          <a:lstStyle/>
          <a:p>
            <a:r>
              <a:rPr lang="en-US" sz="2800" dirty="0" smtClean="0"/>
              <a:t>I – to voice opinions, experience, values</a:t>
            </a:r>
          </a:p>
          <a:p>
            <a:endParaRPr lang="en-US" sz="2800" dirty="0"/>
          </a:p>
          <a:p>
            <a:r>
              <a:rPr lang="en-US" sz="2800" dirty="0" smtClean="0"/>
              <a:t>We – to describe practice, usually shared</a:t>
            </a:r>
          </a:p>
          <a:p>
            <a:endParaRPr lang="en-US" sz="2800" dirty="0"/>
          </a:p>
          <a:p>
            <a:r>
              <a:rPr lang="en-US" sz="2800" dirty="0" smtClean="0"/>
              <a:t>They – to describe practice that is not shared/approved of</a:t>
            </a:r>
          </a:p>
          <a:p>
            <a:endParaRPr lang="en-US" sz="2800" dirty="0"/>
          </a:p>
          <a:p>
            <a:r>
              <a:rPr lang="en-US" sz="2800" dirty="0" smtClean="0"/>
              <a:t>You – when referring to tacit/taken for granted aspects of practice</a:t>
            </a:r>
          </a:p>
        </p:txBody>
      </p:sp>
    </p:spTree>
    <p:extLst>
      <p:ext uri="{BB962C8B-B14F-4D97-AF65-F5344CB8AC3E}">
        <p14:creationId xmlns:p14="http://schemas.microsoft.com/office/powerpoint/2010/main" val="25941556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276600" cy="990600"/>
          </a:xfrm>
        </p:spPr>
        <p:txBody>
          <a:bodyPr/>
          <a:lstStyle/>
          <a:p>
            <a:r>
              <a:rPr lang="en-US" dirty="0" smtClean="0"/>
              <a:t>Conclusions</a:t>
            </a:r>
            <a:endParaRPr lang="en-US" dirty="0"/>
          </a:p>
        </p:txBody>
      </p:sp>
      <p:sp>
        <p:nvSpPr>
          <p:cNvPr id="3" name="Content Placeholder 2"/>
          <p:cNvSpPr>
            <a:spLocks noGrp="1"/>
          </p:cNvSpPr>
          <p:nvPr>
            <p:ph idx="1"/>
          </p:nvPr>
        </p:nvSpPr>
        <p:spPr>
          <a:xfrm>
            <a:off x="152400" y="1600200"/>
            <a:ext cx="8763000" cy="5029200"/>
          </a:xfrm>
        </p:spPr>
        <p:txBody>
          <a:bodyPr/>
          <a:lstStyle/>
          <a:p>
            <a:pPr>
              <a:lnSpc>
                <a:spcPct val="130000"/>
              </a:lnSpc>
            </a:pPr>
            <a:r>
              <a:rPr lang="en-US" sz="1800" dirty="0" smtClean="0"/>
              <a:t>Meeting some (early years) definitions of professional – Oberhuemer, Chalke, Ang</a:t>
            </a:r>
          </a:p>
          <a:p>
            <a:pPr>
              <a:lnSpc>
                <a:spcPct val="130000"/>
              </a:lnSpc>
            </a:pPr>
            <a:r>
              <a:rPr lang="en-US" sz="1800" dirty="0" smtClean="0"/>
              <a:t>Starting to articulate their own version of pedagogy – care-full pedagogy, that acknowledges their unique role in caring for and about children; that attempts to bridge the education/care divide much as their role does</a:t>
            </a:r>
          </a:p>
          <a:p>
            <a:pPr marL="0" indent="0">
              <a:lnSpc>
                <a:spcPct val="130000"/>
              </a:lnSpc>
              <a:buNone/>
            </a:pPr>
            <a:r>
              <a:rPr lang="en-US" sz="1800" dirty="0" smtClean="0"/>
              <a:t>BUT</a:t>
            </a:r>
            <a:endParaRPr lang="en-US" sz="1800" dirty="0"/>
          </a:p>
          <a:p>
            <a:pPr>
              <a:lnSpc>
                <a:spcPct val="130000"/>
              </a:lnSpc>
            </a:pPr>
            <a:r>
              <a:rPr lang="en-US" sz="1800" dirty="0" smtClean="0"/>
              <a:t>Current professionalization agenda represents ‘from above’ model (Evetts, 2011) which restricts agency and autonomy of workforce</a:t>
            </a:r>
          </a:p>
          <a:p>
            <a:pPr>
              <a:lnSpc>
                <a:spcPct val="130000"/>
              </a:lnSpc>
            </a:pPr>
            <a:r>
              <a:rPr lang="en-US" sz="1800" dirty="0"/>
              <a:t>Lack of </a:t>
            </a:r>
            <a:r>
              <a:rPr lang="en-US" sz="1800" dirty="0" smtClean="0"/>
              <a:t>collective practitioner </a:t>
            </a:r>
            <a:r>
              <a:rPr lang="en-US" sz="1800" dirty="0"/>
              <a:t>voice to </a:t>
            </a:r>
            <a:r>
              <a:rPr lang="en-US" sz="1800" dirty="0" smtClean="0"/>
              <a:t>articulate standards </a:t>
            </a:r>
            <a:r>
              <a:rPr lang="en-US" sz="1800" dirty="0"/>
              <a:t>for </a:t>
            </a:r>
            <a:r>
              <a:rPr lang="en-US" sz="1800" dirty="0" smtClean="0"/>
              <a:t>practice (Hordern, 2016)</a:t>
            </a:r>
          </a:p>
          <a:p>
            <a:pPr>
              <a:lnSpc>
                <a:spcPct val="130000"/>
              </a:lnSpc>
            </a:pPr>
            <a:r>
              <a:rPr lang="en-US" sz="1800" dirty="0" smtClean="0"/>
              <a:t>Both these impact on potential for professional status for workforce and on individuals’ professionalism </a:t>
            </a:r>
            <a:endParaRPr lang="en-US" sz="1800" dirty="0"/>
          </a:p>
          <a:p>
            <a:pPr>
              <a:lnSpc>
                <a:spcPct val="150000"/>
              </a:lnSpc>
            </a:pPr>
            <a:endParaRPr lang="en-US" sz="1800" dirty="0"/>
          </a:p>
        </p:txBody>
      </p:sp>
    </p:spTree>
    <p:extLst>
      <p:ext uri="{BB962C8B-B14F-4D97-AF65-F5344CB8AC3E}">
        <p14:creationId xmlns:p14="http://schemas.microsoft.com/office/powerpoint/2010/main" val="36040011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152400" y="2362200"/>
            <a:ext cx="8763000" cy="4343400"/>
          </a:xfrm>
        </p:spPr>
        <p:txBody>
          <a:bodyPr/>
          <a:lstStyle/>
          <a:p>
            <a:pPr>
              <a:lnSpc>
                <a:spcPct val="150000"/>
              </a:lnSpc>
            </a:pPr>
            <a:r>
              <a:rPr lang="en-GB" sz="1200" dirty="0"/>
              <a:t>Ang, L. (2014) Preschool or prep school: rethinking the role of early years education. </a:t>
            </a:r>
            <a:r>
              <a:rPr lang="en-GB" sz="1200" i="1" dirty="0"/>
              <a:t>Contemporary Issues in Early Childhood</a:t>
            </a:r>
            <a:r>
              <a:rPr lang="en-GB" sz="1200" dirty="0"/>
              <a:t>, 15 (2), pp.185 – </a:t>
            </a:r>
            <a:r>
              <a:rPr lang="en-GB" sz="1200" dirty="0" smtClean="0"/>
              <a:t>199</a:t>
            </a:r>
            <a:endParaRPr lang="en-GB" sz="1200" dirty="0"/>
          </a:p>
          <a:p>
            <a:pPr>
              <a:lnSpc>
                <a:spcPct val="150000"/>
              </a:lnSpc>
            </a:pPr>
            <a:r>
              <a:rPr lang="en-GB" sz="1200" dirty="0" smtClean="0"/>
              <a:t>Chalke</a:t>
            </a:r>
            <a:r>
              <a:rPr lang="en-GB" sz="1200" dirty="0"/>
              <a:t>, J. (2013) ‘Will the Early Years Professional please stand up? Professionalism in the early childhood workforce in England.’ </a:t>
            </a:r>
            <a:r>
              <a:rPr lang="en-GB" sz="1200" i="1" dirty="0"/>
              <a:t>Contemporary Issues in Early Childhood</a:t>
            </a:r>
            <a:r>
              <a:rPr lang="en-GB" sz="1200" dirty="0"/>
              <a:t>, 14 (3), pp.212 – </a:t>
            </a:r>
            <a:r>
              <a:rPr lang="en-GB" sz="1200" dirty="0" smtClean="0"/>
              <a:t>222</a:t>
            </a:r>
          </a:p>
          <a:p>
            <a:pPr>
              <a:lnSpc>
                <a:spcPct val="150000"/>
              </a:lnSpc>
            </a:pPr>
            <a:r>
              <a:rPr lang="en-GB" sz="1200" dirty="0" smtClean="0"/>
              <a:t>Eraut, M. (1994) Developing professional knowledge and competence. London: Falmer Press</a:t>
            </a:r>
          </a:p>
          <a:p>
            <a:pPr>
              <a:lnSpc>
                <a:spcPct val="150000"/>
              </a:lnSpc>
            </a:pPr>
            <a:r>
              <a:rPr lang="en-GB" sz="1200" dirty="0" smtClean="0"/>
              <a:t>Evetts, J. (2011) A new professionalism? Challenges and opportunities. </a:t>
            </a:r>
            <a:r>
              <a:rPr lang="en-GB" sz="1200" i="1" dirty="0" smtClean="0"/>
              <a:t>Current Sociology </a:t>
            </a:r>
            <a:r>
              <a:rPr lang="en-GB" sz="1200" dirty="0" smtClean="0"/>
              <a:t>59(4) pp.406 – 422.</a:t>
            </a:r>
          </a:p>
          <a:p>
            <a:pPr>
              <a:lnSpc>
                <a:spcPct val="150000"/>
              </a:lnSpc>
            </a:pPr>
            <a:r>
              <a:rPr lang="en-GB" sz="1200" dirty="0" smtClean="0"/>
              <a:t>DOI: 10.1177/0011392111402585</a:t>
            </a:r>
          </a:p>
          <a:p>
            <a:pPr>
              <a:lnSpc>
                <a:spcPct val="150000"/>
              </a:lnSpc>
            </a:pPr>
            <a:r>
              <a:rPr lang="en-GB" sz="1200" dirty="0" smtClean="0"/>
              <a:t>Foucault, M</a:t>
            </a:r>
          </a:p>
          <a:p>
            <a:pPr>
              <a:lnSpc>
                <a:spcPct val="150000"/>
              </a:lnSpc>
            </a:pPr>
            <a:r>
              <a:rPr lang="en-GB" sz="1200" dirty="0" smtClean="0"/>
              <a:t>Hordern, J. (2016) Knowledge, practice, and the shaping of early childhood professionalism. </a:t>
            </a:r>
            <a:r>
              <a:rPr lang="en-GB" sz="1200" i="1" dirty="0" smtClean="0"/>
              <a:t>European Early Childhood Education Research Journal,</a:t>
            </a:r>
            <a:r>
              <a:rPr lang="en-GB" sz="1200" dirty="0" smtClean="0"/>
              <a:t> 24:4, pp.508 - 520</a:t>
            </a:r>
          </a:p>
          <a:p>
            <a:pPr>
              <a:lnSpc>
                <a:spcPct val="150000"/>
              </a:lnSpc>
            </a:pPr>
            <a:r>
              <a:rPr lang="en-GB" sz="1200" dirty="0" smtClean="0"/>
              <a:t>Kinos, J. (2008) Professionalism – a breeding for struggle: the example of the Finnish day-care centre. </a:t>
            </a:r>
            <a:r>
              <a:rPr lang="en-GB" sz="1200" i="1" dirty="0" smtClean="0"/>
              <a:t>European Early Childhood Education Research Journal,</a:t>
            </a:r>
            <a:r>
              <a:rPr lang="en-GB" sz="1200" dirty="0" smtClean="0"/>
              <a:t> 16:2, pp.224 – 241. DOI: 10.1080/13502930802141642</a:t>
            </a:r>
          </a:p>
          <a:p>
            <a:pPr>
              <a:lnSpc>
                <a:spcPct val="150000"/>
              </a:lnSpc>
            </a:pPr>
            <a:endParaRPr lang="en-US" sz="1200" dirty="0"/>
          </a:p>
        </p:txBody>
      </p:sp>
    </p:spTree>
    <p:extLst>
      <p:ext uri="{BB962C8B-B14F-4D97-AF65-F5344CB8AC3E}">
        <p14:creationId xmlns:p14="http://schemas.microsoft.com/office/powerpoint/2010/main" val="224200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4495800" cy="1066800"/>
          </a:xfrm>
        </p:spPr>
        <p:txBody>
          <a:bodyPr/>
          <a:lstStyle/>
          <a:p>
            <a:r>
              <a:rPr lang="en-US" sz="2400" dirty="0" smtClean="0">
                <a:solidFill>
                  <a:schemeClr val="tx1">
                    <a:lumMod val="50000"/>
                    <a:lumOff val="50000"/>
                  </a:schemeClr>
                </a:solidFill>
              </a:rPr>
              <a:t>The Early Years Sector - drivers and stakeholders</a:t>
            </a:r>
            <a:endParaRPr lang="en-US" sz="2400" dirty="0">
              <a:solidFill>
                <a:schemeClr val="tx1">
                  <a:lumMod val="50000"/>
                  <a:lumOff val="50000"/>
                </a:schemeClr>
              </a:solidFill>
            </a:endParaRPr>
          </a:p>
        </p:txBody>
      </p:sp>
      <p:sp>
        <p:nvSpPr>
          <p:cNvPr id="3" name="Content Placeholder 2"/>
          <p:cNvSpPr>
            <a:spLocks noGrp="1"/>
          </p:cNvSpPr>
          <p:nvPr>
            <p:ph idx="1"/>
          </p:nvPr>
        </p:nvSpPr>
        <p:spPr>
          <a:xfrm>
            <a:off x="152400" y="1752600"/>
            <a:ext cx="8763000" cy="4876800"/>
          </a:xfrm>
        </p:spPr>
        <p:txBody>
          <a:bodyPr/>
          <a:lstStyle/>
          <a:p>
            <a:pPr marL="2743200" lvl="6" indent="0">
              <a:buNone/>
            </a:pPr>
            <a:endParaRPr lang="en-US" dirty="0"/>
          </a:p>
        </p:txBody>
      </p:sp>
      <p:grpSp>
        <p:nvGrpSpPr>
          <p:cNvPr id="48" name="Group 47"/>
          <p:cNvGrpSpPr/>
          <p:nvPr/>
        </p:nvGrpSpPr>
        <p:grpSpPr>
          <a:xfrm>
            <a:off x="82550" y="1657396"/>
            <a:ext cx="8909450" cy="4622754"/>
            <a:chOff x="82550" y="1657396"/>
            <a:chExt cx="8909450" cy="4622754"/>
          </a:xfrm>
        </p:grpSpPr>
        <p:sp>
          <p:nvSpPr>
            <p:cNvPr id="49" name="Cloud Callout 48"/>
            <p:cNvSpPr/>
            <p:nvPr/>
          </p:nvSpPr>
          <p:spPr>
            <a:xfrm>
              <a:off x="82550" y="1804930"/>
              <a:ext cx="2343150" cy="1244600"/>
            </a:xfrm>
            <a:prstGeom prst="cloudCallout">
              <a:avLst>
                <a:gd name="adj1" fmla="val -31883"/>
                <a:gd name="adj2" fmla="val 97368"/>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GB" sz="900" dirty="0">
                  <a:solidFill>
                    <a:srgbClr val="FFFFFF"/>
                  </a:solidFill>
                  <a:effectLst/>
                  <a:ea typeface="Calibri" panose="020F0502020204030204" pitchFamily="34" charset="0"/>
                  <a:cs typeface="Times New Roman" panose="02020603050405020304" pitchFamily="18" charset="0"/>
                </a:rPr>
                <a:t>Nursery Schools Movement</a:t>
              </a:r>
              <a:endParaRPr lang="en-GB" sz="1100" dirty="0">
                <a:effectLst/>
                <a:ea typeface="Calibri" panose="020F0502020204030204" pitchFamily="34" charset="0"/>
                <a:cs typeface="Times New Roman" panose="02020603050405020304" pitchFamily="18" charset="0"/>
              </a:endParaRPr>
            </a:p>
            <a:p>
              <a:pPr algn="ctr">
                <a:spcAft>
                  <a:spcPts val="800"/>
                </a:spcAft>
              </a:pPr>
              <a:r>
                <a:rPr lang="en-GB" sz="900" dirty="0">
                  <a:solidFill>
                    <a:srgbClr val="FFFFFF"/>
                  </a:solidFill>
                  <a:effectLst/>
                  <a:ea typeface="Calibri" panose="020F0502020204030204" pitchFamily="34" charset="0"/>
                  <a:cs typeface="Times New Roman" panose="02020603050405020304" pitchFamily="18" charset="0"/>
                </a:rPr>
                <a:t>1918 Education Act</a:t>
              </a:r>
              <a:endParaRPr lang="en-GB" sz="1100" dirty="0">
                <a:effectLst/>
                <a:ea typeface="Calibri" panose="020F0502020204030204" pitchFamily="34" charset="0"/>
                <a:cs typeface="Times New Roman" panose="02020603050405020304" pitchFamily="18" charset="0"/>
              </a:endParaRPr>
            </a:p>
            <a:p>
              <a:pPr algn="ctr">
                <a:spcAft>
                  <a:spcPts val="800"/>
                </a:spcAft>
              </a:pPr>
              <a:r>
                <a:rPr lang="en-GB" sz="900" dirty="0">
                  <a:solidFill>
                    <a:srgbClr val="FFFFFF"/>
                  </a:solidFill>
                  <a:effectLst/>
                  <a:ea typeface="Calibri" panose="020F0502020204030204" pitchFamily="34" charset="0"/>
                  <a:cs typeface="Times New Roman" panose="02020603050405020304" pitchFamily="18" charset="0"/>
                </a:rPr>
                <a:t>Plowden Report 1967</a:t>
              </a:r>
              <a:endParaRPr lang="en-GB" sz="1100" dirty="0">
                <a:effectLst/>
                <a:ea typeface="Calibri" panose="020F0502020204030204" pitchFamily="34" charset="0"/>
                <a:cs typeface="Times New Roman" panose="02020603050405020304" pitchFamily="18" charset="0"/>
              </a:endParaRPr>
            </a:p>
          </p:txBody>
        </p:sp>
        <p:sp>
          <p:nvSpPr>
            <p:cNvPr id="50" name="Cloud Callout 49"/>
            <p:cNvSpPr/>
            <p:nvPr/>
          </p:nvSpPr>
          <p:spPr>
            <a:xfrm>
              <a:off x="2434142" y="1992455"/>
              <a:ext cx="2057400" cy="1371600"/>
            </a:xfrm>
            <a:prstGeom prst="cloudCallout">
              <a:avLst>
                <a:gd name="adj1" fmla="val 71309"/>
                <a:gd name="adj2" fmla="val 50933"/>
              </a:avLst>
            </a:prstGeom>
            <a:solidFill>
              <a:srgbClr val="92D050"/>
            </a:solidFill>
            <a:ln w="12700" cap="flat" cmpd="sng" algn="ctr">
              <a:solidFill>
                <a:srgbClr val="70AD47">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Workplace nurseries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9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Substitute parental care to support employment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 name="Cloud Callout 50"/>
            <p:cNvSpPr/>
            <p:nvPr/>
          </p:nvSpPr>
          <p:spPr>
            <a:xfrm>
              <a:off x="6788550" y="2300150"/>
              <a:ext cx="2203450" cy="1466850"/>
            </a:xfrm>
            <a:prstGeom prst="cloudCallout">
              <a:avLst>
                <a:gd name="adj1" fmla="val -49976"/>
                <a:gd name="adj2" fmla="val 74130"/>
              </a:avLst>
            </a:prstGeom>
            <a:solidFill>
              <a:srgbClr val="92D050"/>
            </a:solidFill>
            <a:ln w="12700" cap="flat" cmpd="sng" algn="ctr">
              <a:solidFill>
                <a:schemeClr val="accent6">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The National Childcare Strategy: Meeting the Childcare Challenge (1998)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9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Affordability, accessibility, quality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Cloud Callout 51"/>
            <p:cNvSpPr/>
            <p:nvPr/>
          </p:nvSpPr>
          <p:spPr>
            <a:xfrm>
              <a:off x="4512921" y="1657396"/>
              <a:ext cx="2400300" cy="1352550"/>
            </a:xfrm>
            <a:prstGeom prst="cloudCallout">
              <a:avLst>
                <a:gd name="adj1" fmla="val 35273"/>
                <a:gd name="adj2" fmla="val 89595"/>
              </a:avLst>
            </a:prstGeom>
            <a:solidFill>
              <a:srgbClr val="00B0F0"/>
            </a:solid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en-GB" sz="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Nursery Education Grant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GB" sz="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Desirable Learning Outcomes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GB" sz="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Curriculum Guidance for the Foundation Stage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Cloud Callout 52"/>
            <p:cNvSpPr/>
            <p:nvPr/>
          </p:nvSpPr>
          <p:spPr>
            <a:xfrm>
              <a:off x="6775850" y="4071115"/>
              <a:ext cx="2216150" cy="1263650"/>
            </a:xfrm>
            <a:prstGeom prst="cloudCallout">
              <a:avLst>
                <a:gd name="adj1" fmla="val -15102"/>
                <a:gd name="adj2" fmla="val 90640"/>
              </a:avLst>
            </a:prstGeom>
            <a:solidFill>
              <a:srgbClr val="FFC000"/>
            </a:solidFill>
            <a:ln w="12700" cap="flat" cmpd="sng" algn="ctr">
              <a:solidFill>
                <a:schemeClr val="bg1">
                  <a:lumMod val="60000"/>
                  <a:lumOff val="4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GB" sz="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Every Child Matters (2004)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Laming Report (2003)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9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Multi-agency working, accountability, leadership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Cloud Callout 53"/>
            <p:cNvSpPr/>
            <p:nvPr/>
          </p:nvSpPr>
          <p:spPr>
            <a:xfrm>
              <a:off x="1056270" y="3413890"/>
              <a:ext cx="1968500" cy="1289050"/>
            </a:xfrm>
            <a:prstGeom prst="cloudCallout">
              <a:avLst>
                <a:gd name="adj1" fmla="val 30494"/>
                <a:gd name="adj2" fmla="val 91898"/>
              </a:avLst>
            </a:prstGeom>
            <a:solidFill>
              <a:srgbClr val="00B0F0"/>
            </a:solid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GB" sz="9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Curriculum reforms: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Birth to 3 Matters Framework 2004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EYFS Framework 2008, 2012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Cloud Callout 54"/>
            <p:cNvSpPr/>
            <p:nvPr/>
          </p:nvSpPr>
          <p:spPr>
            <a:xfrm>
              <a:off x="3825875" y="3550011"/>
              <a:ext cx="2368550" cy="1403350"/>
            </a:xfrm>
            <a:prstGeom prst="cloudCallout">
              <a:avLst>
                <a:gd name="adj1" fmla="val -56629"/>
                <a:gd name="adj2" fmla="val 64708"/>
              </a:avLst>
            </a:prstGeom>
            <a:solidFill>
              <a:srgbClr val="FFC000"/>
            </a:solidFill>
            <a:ln w="12700" cap="flat" cmpd="sng" algn="ctr">
              <a:solidFill>
                <a:schemeClr val="bg1">
                  <a:lumMod val="60000"/>
                  <a:lumOff val="4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GB" sz="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Sure Start Local Programmes - Children Centres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Field Report (2010)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Allen Report (2011)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6" name="Cloud Callout 55"/>
            <p:cNvSpPr/>
            <p:nvPr/>
          </p:nvSpPr>
          <p:spPr>
            <a:xfrm>
              <a:off x="152400" y="4940300"/>
              <a:ext cx="2203450" cy="1339850"/>
            </a:xfrm>
            <a:prstGeom prst="cloudCallout">
              <a:avLst>
                <a:gd name="adj1" fmla="val 37574"/>
                <a:gd name="adj2" fmla="val 77474"/>
              </a:avLst>
            </a:prstGeom>
            <a:solidFill>
              <a:srgbClr val="00B0F0"/>
            </a:solid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endParaRPr lang="en-GB" sz="900" dirty="0" smtClean="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en-GB" sz="9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900" dirty="0" smtClean="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Extensions </a:t>
              </a:r>
              <a:r>
                <a:rPr lang="en-GB" sz="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to Nursery Education Grant – 15 hours, 30 hours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Funding for disadvantaged 2 year olds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Cloud Callout 56"/>
            <p:cNvSpPr/>
            <p:nvPr/>
          </p:nvSpPr>
          <p:spPr>
            <a:xfrm>
              <a:off x="2646021" y="5372865"/>
              <a:ext cx="1866900" cy="850900"/>
            </a:xfrm>
            <a:prstGeom prst="cloudCallout">
              <a:avLst>
                <a:gd name="adj1" fmla="val -21853"/>
                <a:gd name="adj2" fmla="val 92724"/>
              </a:avLst>
            </a:prstGeom>
            <a:solidFill>
              <a:srgbClr val="00B0F0"/>
            </a:solid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School Readiness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Cloud Callout 57"/>
            <p:cNvSpPr/>
            <p:nvPr/>
          </p:nvSpPr>
          <p:spPr>
            <a:xfrm>
              <a:off x="4512921" y="5000625"/>
              <a:ext cx="2324100" cy="1219200"/>
            </a:xfrm>
            <a:prstGeom prst="cloudCallout">
              <a:avLst>
                <a:gd name="adj1" fmla="val 29265"/>
                <a:gd name="adj2" fmla="val 82081"/>
              </a:avLst>
            </a:prstGeom>
            <a:solidFill>
              <a:schemeClr val="accent4">
                <a:lumMod val="40000"/>
                <a:lumOff val="60000"/>
              </a:schemeClr>
            </a:solidFill>
            <a:ln w="12700" cap="flat" cmpd="sng" algn="ctr">
              <a:solidFill>
                <a:schemeClr val="accent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Workforce development and reform (2001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900">
                  <a:effectLst/>
                  <a:latin typeface="Calibri" panose="020F0502020204030204" pitchFamily="34" charset="0"/>
                  <a:ea typeface="Calibri" panose="020F0502020204030204" pitchFamily="34" charset="0"/>
                  <a:cs typeface="Times New Roman" panose="02020603050405020304" pitchFamily="18" charset="0"/>
                </a:rPr>
                <a:t>EYPS, Senior Practitioners, EYTS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488042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pPr>
              <a:lnSpc>
                <a:spcPct val="150000"/>
              </a:lnSpc>
            </a:pPr>
            <a:r>
              <a:rPr lang="en-GB" sz="1200" dirty="0"/>
              <a:t>Mauthner, N and Doucet, A (1998) Reflections on a voice centred relational method: analysing maternal and domestic voices. In </a:t>
            </a:r>
            <a:r>
              <a:rPr lang="en-GB" sz="1200" dirty="0" err="1"/>
              <a:t>Ribbens</a:t>
            </a:r>
            <a:r>
              <a:rPr lang="en-GB" sz="1200" dirty="0"/>
              <a:t>, J., and Edwards, R. (eds.) (1998) </a:t>
            </a:r>
            <a:r>
              <a:rPr lang="en-GB" sz="1200" i="1" dirty="0"/>
              <a:t>Feminist dilemmas in qualitative research: public knowledge and private lives</a:t>
            </a:r>
            <a:r>
              <a:rPr lang="en-GB" sz="1200" dirty="0"/>
              <a:t>. </a:t>
            </a:r>
            <a:r>
              <a:rPr lang="en-GB" sz="1200"/>
              <a:t>London: Sage</a:t>
            </a:r>
          </a:p>
          <a:p>
            <a:pPr>
              <a:lnSpc>
                <a:spcPct val="150000"/>
              </a:lnSpc>
            </a:pPr>
            <a:r>
              <a:rPr lang="en-GB" sz="1200" smtClean="0"/>
              <a:t>Moss</a:t>
            </a:r>
            <a:r>
              <a:rPr lang="en-GB" sz="1200" dirty="0"/>
              <a:t>, P. (2006) Farewell to childcare. </a:t>
            </a:r>
            <a:r>
              <a:rPr lang="en-GB" sz="1200" i="1" dirty="0"/>
              <a:t>National Institute Economic Review</a:t>
            </a:r>
            <a:r>
              <a:rPr lang="en-GB" sz="1200" dirty="0"/>
              <a:t>, no. 196, pp.70 – 83</a:t>
            </a:r>
          </a:p>
          <a:p>
            <a:pPr>
              <a:lnSpc>
                <a:spcPct val="150000"/>
              </a:lnSpc>
            </a:pPr>
            <a:r>
              <a:rPr lang="en-GB" sz="1200" dirty="0"/>
              <a:t>Noordegraaf, M (2007) From “Pure” to “Hybrid” professionalism: present day professionalism in ambiguous public domains. </a:t>
            </a:r>
            <a:r>
              <a:rPr lang="en-GB" sz="1200" i="1" dirty="0"/>
              <a:t>Administration and Society</a:t>
            </a:r>
            <a:r>
              <a:rPr lang="en-GB" sz="1200" dirty="0"/>
              <a:t>, 39, pp.761 – 785 </a:t>
            </a:r>
          </a:p>
          <a:p>
            <a:pPr>
              <a:lnSpc>
                <a:spcPct val="150000"/>
              </a:lnSpc>
            </a:pPr>
            <a:r>
              <a:rPr lang="en-GB" sz="1200" dirty="0" smtClean="0"/>
              <a:t>Oberhuemer</a:t>
            </a:r>
            <a:r>
              <a:rPr lang="en-GB" sz="1200" dirty="0"/>
              <a:t>, P. (2005) Conceptualising the early childhood pedagogue: policy approaches and issues of professionalism. </a:t>
            </a:r>
            <a:r>
              <a:rPr lang="en-GB" sz="1200" i="1" dirty="0"/>
              <a:t>European Early Childhood Education Research Journal</a:t>
            </a:r>
            <a:r>
              <a:rPr lang="en-GB" sz="1200" dirty="0"/>
              <a:t>, 13 (1), pp.5 – 16</a:t>
            </a:r>
          </a:p>
          <a:p>
            <a:pPr>
              <a:lnSpc>
                <a:spcPct val="150000"/>
              </a:lnSpc>
            </a:pPr>
            <a:r>
              <a:rPr lang="en-GB" sz="1200" dirty="0" smtClean="0"/>
              <a:t>Osgood</a:t>
            </a:r>
            <a:r>
              <a:rPr lang="en-GB" sz="1200" dirty="0"/>
              <a:t>, J. (2006) Deconstructing professionalism in early childhood education: resisting the regulatory gaze. </a:t>
            </a:r>
            <a:r>
              <a:rPr lang="en-GB" sz="1200" i="1" dirty="0"/>
              <a:t>Contemporary Issues in Early Childhood</a:t>
            </a:r>
            <a:r>
              <a:rPr lang="en-GB" sz="1200" dirty="0"/>
              <a:t>, 7 (1), pp.5 – 14</a:t>
            </a:r>
          </a:p>
          <a:p>
            <a:pPr>
              <a:lnSpc>
                <a:spcPct val="150000"/>
              </a:lnSpc>
            </a:pPr>
            <a:r>
              <a:rPr lang="en-GB" sz="1200" dirty="0" smtClean="0"/>
              <a:t>Saks</a:t>
            </a:r>
            <a:r>
              <a:rPr lang="en-GB" sz="1200" dirty="0"/>
              <a:t>, M. (2012) Defining a profession: the role of knowledge and expertise. </a:t>
            </a:r>
            <a:r>
              <a:rPr lang="en-GB" sz="1200" i="1" dirty="0"/>
              <a:t>Professions and Professionalism</a:t>
            </a:r>
            <a:r>
              <a:rPr lang="en-GB" sz="1200" dirty="0"/>
              <a:t>, 2 (1) pp.1 - 10</a:t>
            </a:r>
          </a:p>
          <a:p>
            <a:pPr>
              <a:lnSpc>
                <a:spcPct val="150000"/>
              </a:lnSpc>
            </a:pPr>
            <a:endParaRPr lang="en-US" sz="1200" dirty="0"/>
          </a:p>
        </p:txBody>
      </p:sp>
    </p:spTree>
    <p:extLst>
      <p:ext uri="{BB962C8B-B14F-4D97-AF65-F5344CB8AC3E}">
        <p14:creationId xmlns:p14="http://schemas.microsoft.com/office/powerpoint/2010/main" val="1817468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981200"/>
            <a:ext cx="3657600" cy="954107"/>
          </a:xfrm>
          <a:prstGeom prst="rect">
            <a:avLst/>
          </a:prstGeom>
          <a:noFill/>
        </p:spPr>
        <p:txBody>
          <a:bodyPr wrap="square" rtlCol="0">
            <a:spAutoFit/>
          </a:bodyPr>
          <a:lstStyle/>
          <a:p>
            <a:r>
              <a:rPr lang="en-GB" sz="2800" dirty="0" smtClean="0"/>
              <a:t>So, overwhelmed and drowning? </a:t>
            </a:r>
            <a:endParaRPr lang="en-GB" sz="2800" dirty="0"/>
          </a:p>
        </p:txBody>
      </p:sp>
      <p:sp>
        <p:nvSpPr>
          <p:cNvPr id="5" name="TextBox 4"/>
          <p:cNvSpPr txBox="1"/>
          <p:nvPr/>
        </p:nvSpPr>
        <p:spPr>
          <a:xfrm>
            <a:off x="4648200" y="2135087"/>
            <a:ext cx="4191000" cy="523220"/>
          </a:xfrm>
          <a:prstGeom prst="rect">
            <a:avLst/>
          </a:prstGeom>
          <a:noFill/>
        </p:spPr>
        <p:txBody>
          <a:bodyPr wrap="square" rtlCol="0">
            <a:spAutoFit/>
          </a:bodyPr>
          <a:lstStyle/>
          <a:p>
            <a:r>
              <a:rPr lang="en-GB" sz="2800" dirty="0" smtClean="0"/>
              <a:t>Going with the flow?</a:t>
            </a:r>
            <a:endParaRPr lang="en-GB" sz="2800" dirty="0"/>
          </a:p>
        </p:txBody>
      </p:sp>
      <p:pic>
        <p:nvPicPr>
          <p:cNvPr id="4" name="Picture 3"/>
          <p:cNvPicPr>
            <a:picLocks noChangeAspect="1"/>
          </p:cNvPicPr>
          <p:nvPr/>
        </p:nvPicPr>
        <p:blipFill>
          <a:blip r:embed="rId3"/>
          <a:stretch>
            <a:fillRect/>
          </a:stretch>
        </p:blipFill>
        <p:spPr>
          <a:xfrm>
            <a:off x="304799" y="3276600"/>
            <a:ext cx="3924029" cy="2514600"/>
          </a:xfrm>
          <a:prstGeom prst="rect">
            <a:avLst/>
          </a:prstGeom>
        </p:spPr>
      </p:pic>
      <p:pic>
        <p:nvPicPr>
          <p:cNvPr id="7" name="Picture 6"/>
          <p:cNvPicPr>
            <a:picLocks noChangeAspect="1"/>
          </p:cNvPicPr>
          <p:nvPr/>
        </p:nvPicPr>
        <p:blipFill>
          <a:blip r:embed="rId4"/>
          <a:stretch>
            <a:fillRect/>
          </a:stretch>
        </p:blipFill>
        <p:spPr>
          <a:xfrm>
            <a:off x="4800600" y="3276600"/>
            <a:ext cx="3505200" cy="2628900"/>
          </a:xfrm>
          <a:prstGeom prst="rect">
            <a:avLst/>
          </a:prstGeom>
        </p:spPr>
      </p:pic>
    </p:spTree>
    <p:extLst>
      <p:ext uri="{BB962C8B-B14F-4D97-AF65-F5344CB8AC3E}">
        <p14:creationId xmlns:p14="http://schemas.microsoft.com/office/powerpoint/2010/main" val="2373072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600200"/>
            <a:ext cx="3886200" cy="1384995"/>
          </a:xfrm>
          <a:prstGeom prst="rect">
            <a:avLst/>
          </a:prstGeom>
          <a:noFill/>
        </p:spPr>
        <p:txBody>
          <a:bodyPr wrap="square" rtlCol="0">
            <a:spAutoFit/>
          </a:bodyPr>
          <a:lstStyle/>
          <a:p>
            <a:r>
              <a:rPr lang="en-GB" sz="2800" dirty="0" smtClean="0"/>
              <a:t>Waving and trying to make themselves heard?</a:t>
            </a:r>
            <a:endParaRPr lang="en-GB" sz="2800" dirty="0"/>
          </a:p>
        </p:txBody>
      </p:sp>
      <p:sp>
        <p:nvSpPr>
          <p:cNvPr id="5" name="TextBox 4"/>
          <p:cNvSpPr txBox="1"/>
          <p:nvPr/>
        </p:nvSpPr>
        <p:spPr>
          <a:xfrm>
            <a:off x="4648200" y="1600200"/>
            <a:ext cx="4191000" cy="1384995"/>
          </a:xfrm>
          <a:prstGeom prst="rect">
            <a:avLst/>
          </a:prstGeom>
          <a:noFill/>
        </p:spPr>
        <p:txBody>
          <a:bodyPr wrap="square" rtlCol="0">
            <a:spAutoFit/>
          </a:bodyPr>
          <a:lstStyle/>
          <a:p>
            <a:r>
              <a:rPr lang="en-GB" sz="2800" dirty="0" smtClean="0"/>
              <a:t>Choosing their own direction, even against the tide?</a:t>
            </a:r>
            <a:endParaRPr lang="en-GB" sz="2800"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228600" y="3429000"/>
            <a:ext cx="3886200" cy="2292985"/>
          </a:xfrm>
          <a:prstGeom prst="rect">
            <a:avLst/>
          </a:prstGeom>
        </p:spPr>
      </p:pic>
      <p:pic>
        <p:nvPicPr>
          <p:cNvPr id="4" name="Picture 3"/>
          <p:cNvPicPr>
            <a:picLocks noChangeAspect="1"/>
          </p:cNvPicPr>
          <p:nvPr/>
        </p:nvPicPr>
        <p:blipFill>
          <a:blip r:embed="rId4"/>
          <a:stretch>
            <a:fillRect/>
          </a:stretch>
        </p:blipFill>
        <p:spPr>
          <a:xfrm>
            <a:off x="4800600" y="3505200"/>
            <a:ext cx="3733800" cy="2484674"/>
          </a:xfrm>
          <a:prstGeom prst="rect">
            <a:avLst/>
          </a:prstGeom>
        </p:spPr>
      </p:pic>
    </p:spTree>
    <p:extLst>
      <p:ext uri="{BB962C8B-B14F-4D97-AF65-F5344CB8AC3E}">
        <p14:creationId xmlns:p14="http://schemas.microsoft.com/office/powerpoint/2010/main" val="3397398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Aims</a:t>
            </a:r>
            <a:endParaRPr lang="en-US" dirty="0"/>
          </a:p>
        </p:txBody>
      </p:sp>
      <p:sp>
        <p:nvSpPr>
          <p:cNvPr id="3" name="Content Placeholder 2"/>
          <p:cNvSpPr>
            <a:spLocks noGrp="1"/>
          </p:cNvSpPr>
          <p:nvPr>
            <p:ph idx="1"/>
          </p:nvPr>
        </p:nvSpPr>
        <p:spPr>
          <a:xfrm>
            <a:off x="152400" y="2590800"/>
            <a:ext cx="8763000" cy="3962400"/>
          </a:xfrm>
        </p:spPr>
        <p:txBody>
          <a:bodyPr/>
          <a:lstStyle/>
          <a:p>
            <a:r>
              <a:rPr lang="en-US" sz="2800" dirty="0" smtClean="0"/>
              <a:t>What </a:t>
            </a:r>
            <a:r>
              <a:rPr lang="en-US" sz="2800" dirty="0"/>
              <a:t>do early years practitioners regard as their professional role </a:t>
            </a:r>
            <a:r>
              <a:rPr lang="en-US" sz="2800" dirty="0" smtClean="0"/>
              <a:t>and </a:t>
            </a:r>
            <a:r>
              <a:rPr lang="en-US" sz="2800" dirty="0"/>
              <a:t>identity and how is this formed?</a:t>
            </a:r>
          </a:p>
          <a:p>
            <a:endParaRPr lang="en-US" sz="2800" dirty="0"/>
          </a:p>
          <a:p>
            <a:r>
              <a:rPr lang="en-US" sz="2800" dirty="0" smtClean="0"/>
              <a:t>What </a:t>
            </a:r>
            <a:r>
              <a:rPr lang="en-US" sz="2800" dirty="0"/>
              <a:t>are the implications for professional education and the development of reflective practice?</a:t>
            </a:r>
          </a:p>
          <a:p>
            <a:endParaRPr lang="en-US" sz="2800" dirty="0"/>
          </a:p>
          <a:p>
            <a:r>
              <a:rPr lang="en-US" sz="2800" dirty="0" smtClean="0"/>
              <a:t>The practitioner point of view</a:t>
            </a:r>
          </a:p>
          <a:p>
            <a:pPr marL="0" indent="0">
              <a:buNone/>
            </a:pPr>
            <a:endParaRPr lang="en-US" sz="2000" dirty="0"/>
          </a:p>
        </p:txBody>
      </p:sp>
    </p:spTree>
    <p:extLst>
      <p:ext uri="{BB962C8B-B14F-4D97-AF65-F5344CB8AC3E}">
        <p14:creationId xmlns:p14="http://schemas.microsoft.com/office/powerpoint/2010/main" val="2546184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p:txBody>
          <a:bodyPr/>
          <a:lstStyle/>
          <a:p>
            <a:pPr>
              <a:lnSpc>
                <a:spcPct val="140000"/>
              </a:lnSpc>
            </a:pPr>
            <a:r>
              <a:rPr lang="en-US" dirty="0" smtClean="0"/>
              <a:t>23 semi-structured interviews </a:t>
            </a:r>
          </a:p>
          <a:p>
            <a:pPr>
              <a:lnSpc>
                <a:spcPct val="140000"/>
              </a:lnSpc>
            </a:pPr>
            <a:r>
              <a:rPr lang="en-US" dirty="0" smtClean="0"/>
              <a:t>All with current experience within early years sector</a:t>
            </a:r>
          </a:p>
          <a:p>
            <a:pPr>
              <a:lnSpc>
                <a:spcPct val="140000"/>
              </a:lnSpc>
            </a:pPr>
            <a:r>
              <a:rPr lang="en-US" dirty="0"/>
              <a:t>Digital recording, written transcripts</a:t>
            </a:r>
          </a:p>
          <a:p>
            <a:pPr>
              <a:lnSpc>
                <a:spcPct val="140000"/>
              </a:lnSpc>
            </a:pPr>
            <a:r>
              <a:rPr lang="en-US" dirty="0" smtClean="0"/>
              <a:t>BERA (2011) ethical guidance</a:t>
            </a:r>
          </a:p>
        </p:txBody>
      </p:sp>
    </p:spTree>
    <p:extLst>
      <p:ext uri="{BB962C8B-B14F-4D97-AF65-F5344CB8AC3E}">
        <p14:creationId xmlns:p14="http://schemas.microsoft.com/office/powerpoint/2010/main" val="26154280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analysis</a:t>
            </a:r>
            <a:endParaRPr lang="en-US" dirty="0"/>
          </a:p>
        </p:txBody>
      </p:sp>
      <p:sp>
        <p:nvSpPr>
          <p:cNvPr id="3" name="Content Placeholder 2"/>
          <p:cNvSpPr>
            <a:spLocks noGrp="1"/>
          </p:cNvSpPr>
          <p:nvPr>
            <p:ph idx="1"/>
          </p:nvPr>
        </p:nvSpPr>
        <p:spPr/>
        <p:txBody>
          <a:bodyPr/>
          <a:lstStyle/>
          <a:p>
            <a:r>
              <a:rPr lang="en-US" sz="2800" dirty="0" smtClean="0"/>
              <a:t>Listening Guide (Mauthner and Doucet, 1998):</a:t>
            </a:r>
          </a:p>
          <a:p>
            <a:pPr lvl="2"/>
            <a:r>
              <a:rPr lang="en-US" dirty="0" smtClean="0"/>
              <a:t>Layered approach to data analysis</a:t>
            </a:r>
          </a:p>
          <a:p>
            <a:pPr lvl="2"/>
            <a:r>
              <a:rPr lang="en-US" dirty="0" smtClean="0"/>
              <a:t>4 readings – </a:t>
            </a:r>
            <a:r>
              <a:rPr lang="en-US" b="1" dirty="0" smtClean="0"/>
              <a:t>plot</a:t>
            </a:r>
            <a:r>
              <a:rPr lang="en-US" dirty="0" smtClean="0"/>
              <a:t>, </a:t>
            </a:r>
            <a:r>
              <a:rPr lang="en-US" b="1" dirty="0" smtClean="0"/>
              <a:t>voice</a:t>
            </a:r>
            <a:r>
              <a:rPr lang="en-US" dirty="0" smtClean="0"/>
              <a:t>, relationships, cultural</a:t>
            </a:r>
            <a:r>
              <a:rPr lang="en-US" dirty="0"/>
              <a:t> </a:t>
            </a:r>
            <a:r>
              <a:rPr lang="en-US" dirty="0" smtClean="0"/>
              <a:t>contexts and social structures</a:t>
            </a:r>
          </a:p>
          <a:p>
            <a:pPr lvl="2"/>
            <a:r>
              <a:rPr lang="en-GB" kern="1200" dirty="0"/>
              <a:t>“keep respondents’ voices and perspectives alive” </a:t>
            </a:r>
            <a:endParaRPr lang="en-US" sz="2800" b="1" dirty="0" smtClean="0"/>
          </a:p>
          <a:p>
            <a:r>
              <a:rPr lang="en-US" sz="2800" dirty="0" smtClean="0"/>
              <a:t>Thematic analysis</a:t>
            </a:r>
          </a:p>
          <a:p>
            <a:r>
              <a:rPr lang="en-US" sz="2800" dirty="0" smtClean="0"/>
              <a:t>Narrative analysis – content, language</a:t>
            </a:r>
            <a:endParaRPr lang="en-US" sz="2800" dirty="0"/>
          </a:p>
        </p:txBody>
      </p:sp>
    </p:spTree>
    <p:extLst>
      <p:ext uri="{BB962C8B-B14F-4D97-AF65-F5344CB8AC3E}">
        <p14:creationId xmlns:p14="http://schemas.microsoft.com/office/powerpoint/2010/main" val="42018974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00200"/>
            <a:ext cx="8763000" cy="685800"/>
          </a:xfrm>
        </p:spPr>
        <p:txBody>
          <a:bodyPr/>
          <a:lstStyle/>
          <a:p>
            <a:r>
              <a:rPr lang="en-GB" dirty="0" smtClean="0"/>
              <a:t>Defining professions</a:t>
            </a:r>
            <a:endParaRPr lang="en-GB" dirty="0"/>
          </a:p>
        </p:txBody>
      </p:sp>
      <p:sp>
        <p:nvSpPr>
          <p:cNvPr id="3" name="Content Placeholder 2"/>
          <p:cNvSpPr>
            <a:spLocks noGrp="1"/>
          </p:cNvSpPr>
          <p:nvPr>
            <p:ph idx="1"/>
          </p:nvPr>
        </p:nvSpPr>
        <p:spPr>
          <a:xfrm>
            <a:off x="152400" y="2209800"/>
            <a:ext cx="8763000" cy="4419600"/>
          </a:xfrm>
        </p:spPr>
        <p:txBody>
          <a:bodyPr/>
          <a:lstStyle/>
          <a:p>
            <a:pPr>
              <a:lnSpc>
                <a:spcPct val="150000"/>
              </a:lnSpc>
            </a:pPr>
            <a:r>
              <a:rPr lang="en-GB" sz="1800" dirty="0" smtClean="0"/>
              <a:t>Taxonomic approaches – strong emphasis on knowledge and expertise (Saks, 2012; Eraut, 1994)</a:t>
            </a:r>
          </a:p>
          <a:p>
            <a:pPr>
              <a:lnSpc>
                <a:spcPct val="150000"/>
              </a:lnSpc>
            </a:pPr>
            <a:r>
              <a:rPr lang="en-GB" sz="1800" dirty="0" smtClean="0"/>
              <a:t>Interactionist – “socially negotiated label based on occupational ideologies” (Saks, 2012)</a:t>
            </a:r>
          </a:p>
          <a:p>
            <a:pPr>
              <a:lnSpc>
                <a:spcPct val="150000"/>
              </a:lnSpc>
            </a:pPr>
            <a:r>
              <a:rPr lang="en-GB" sz="1800" dirty="0" smtClean="0"/>
              <a:t>Foucault – professional status given to those groups whose expertise can be used to further the political agenda of the state (Foucault)</a:t>
            </a:r>
          </a:p>
          <a:p>
            <a:pPr>
              <a:lnSpc>
                <a:spcPct val="150000"/>
              </a:lnSpc>
            </a:pPr>
            <a:r>
              <a:rPr lang="en-GB" sz="1800" dirty="0" smtClean="0"/>
              <a:t>Discourse of professionalism – profession defined in terms of how workers discuss and describe their practice (Saks, 2012)</a:t>
            </a:r>
          </a:p>
          <a:p>
            <a:pPr>
              <a:lnSpc>
                <a:spcPct val="150000"/>
              </a:lnSpc>
            </a:pPr>
            <a:r>
              <a:rPr lang="en-GB" sz="1800" dirty="0" smtClean="0"/>
              <a:t>Neo-Weberian – professions defined by their boundaries – based on knowledge/expertise and other factors (Kinos, 2008)</a:t>
            </a:r>
            <a:endParaRPr lang="en-GB" sz="1800" dirty="0"/>
          </a:p>
        </p:txBody>
      </p:sp>
    </p:spTree>
    <p:extLst>
      <p:ext uri="{BB962C8B-B14F-4D97-AF65-F5344CB8AC3E}">
        <p14:creationId xmlns:p14="http://schemas.microsoft.com/office/powerpoint/2010/main" val="82274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Defining professionalism in early years practice</a:t>
            </a:r>
            <a:endParaRPr lang="en-GB" sz="2800" dirty="0"/>
          </a:p>
        </p:txBody>
      </p:sp>
      <p:sp>
        <p:nvSpPr>
          <p:cNvPr id="3" name="Content Placeholder 2"/>
          <p:cNvSpPr>
            <a:spLocks noGrp="1"/>
          </p:cNvSpPr>
          <p:nvPr>
            <p:ph idx="1"/>
          </p:nvPr>
        </p:nvSpPr>
        <p:spPr/>
        <p:txBody>
          <a:bodyPr/>
          <a:lstStyle/>
          <a:p>
            <a:pPr>
              <a:lnSpc>
                <a:spcPct val="150000"/>
              </a:lnSpc>
            </a:pPr>
            <a:r>
              <a:rPr lang="en-GB" sz="2800" dirty="0" smtClean="0"/>
              <a:t>Moss (2006) – discourse</a:t>
            </a:r>
          </a:p>
          <a:p>
            <a:pPr>
              <a:lnSpc>
                <a:spcPct val="150000"/>
              </a:lnSpc>
            </a:pPr>
            <a:r>
              <a:rPr lang="en-GB" sz="2800" dirty="0" smtClean="0"/>
              <a:t>Osgood (2006) – ownership and negotiation</a:t>
            </a:r>
          </a:p>
          <a:p>
            <a:pPr>
              <a:lnSpc>
                <a:spcPct val="150000"/>
              </a:lnSpc>
            </a:pPr>
            <a:r>
              <a:rPr lang="en-GB" sz="2800" dirty="0" smtClean="0"/>
              <a:t>Chalke (2013) – interpersonal connections</a:t>
            </a:r>
          </a:p>
          <a:p>
            <a:pPr>
              <a:lnSpc>
                <a:spcPct val="150000"/>
              </a:lnSpc>
            </a:pPr>
            <a:r>
              <a:rPr lang="en-GB" sz="2800" dirty="0" smtClean="0"/>
              <a:t>Ang (2014) – challenging existing practice</a:t>
            </a:r>
            <a:endParaRPr lang="en-GB" sz="2800" dirty="0"/>
          </a:p>
        </p:txBody>
      </p:sp>
    </p:spTree>
    <p:extLst>
      <p:ext uri="{BB962C8B-B14F-4D97-AF65-F5344CB8AC3E}">
        <p14:creationId xmlns:p14="http://schemas.microsoft.com/office/powerpoint/2010/main" val="2491689261"/>
      </p:ext>
    </p:extLst>
  </p:cSld>
  <p:clrMapOvr>
    <a:masterClrMapping/>
  </p:clrMapOvr>
  <p:timing>
    <p:tnLst>
      <p:par>
        <p:cTn id="1" dur="indefinite" restart="never" nodeType="tmRoot"/>
      </p:par>
    </p:tnLst>
  </p:timing>
</p:sld>
</file>

<file path=ppt/theme/theme1.xml><?xml version="1.0" encoding="utf-8"?>
<a:theme xmlns:a="http://schemas.openxmlformats.org/drawingml/2006/main" name="TM01072115">
  <a:themeElements>
    <a:clrScheme name="Default Design 12">
      <a:dk1>
        <a:srgbClr val="003366"/>
      </a:dk1>
      <a:lt1>
        <a:srgbClr val="565400"/>
      </a:lt1>
      <a:dk2>
        <a:srgbClr val="993300"/>
      </a:dk2>
      <a:lt2>
        <a:srgbClr val="414C24"/>
      </a:lt2>
      <a:accent1>
        <a:srgbClr val="CCC692"/>
      </a:accent1>
      <a:accent2>
        <a:srgbClr val="949B01"/>
      </a:accent2>
      <a:accent3>
        <a:srgbClr val="CAADAA"/>
      </a:accent3>
      <a:accent4>
        <a:srgbClr val="484600"/>
      </a:accent4>
      <a:accent5>
        <a:srgbClr val="E2DFC7"/>
      </a:accent5>
      <a:accent6>
        <a:srgbClr val="868C01"/>
      </a:accent6>
      <a:hlink>
        <a:srgbClr val="E5F0B8"/>
      </a:hlink>
      <a:folHlink>
        <a:srgbClr val="FFE701"/>
      </a:folHlink>
    </a:clrScheme>
    <a:fontScheme name="Default Design">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EFE8B5"/>
        </a:lt1>
        <a:dk2>
          <a:srgbClr val="000000"/>
        </a:dk2>
        <a:lt2>
          <a:srgbClr val="777777"/>
        </a:lt2>
        <a:accent1>
          <a:srgbClr val="E6E5CA"/>
        </a:accent1>
        <a:accent2>
          <a:srgbClr val="C6BA44"/>
        </a:accent2>
        <a:accent3>
          <a:srgbClr val="F6F2D7"/>
        </a:accent3>
        <a:accent4>
          <a:srgbClr val="000000"/>
        </a:accent4>
        <a:accent5>
          <a:srgbClr val="F0F0E1"/>
        </a:accent5>
        <a:accent6>
          <a:srgbClr val="B3A83D"/>
        </a:accent6>
        <a:hlink>
          <a:srgbClr val="CC4630"/>
        </a:hlink>
        <a:folHlink>
          <a:srgbClr val="FF99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Default Design 3">
        <a:dk1>
          <a:srgbClr val="666633"/>
        </a:dk1>
        <a:lt1>
          <a:srgbClr val="FFFFFF"/>
        </a:lt1>
        <a:dk2>
          <a:srgbClr val="000000"/>
        </a:dk2>
        <a:lt2>
          <a:srgbClr val="808080"/>
        </a:lt2>
        <a:accent1>
          <a:srgbClr val="DDE5B9"/>
        </a:accent1>
        <a:accent2>
          <a:srgbClr val="333399"/>
        </a:accent2>
        <a:accent3>
          <a:srgbClr val="FFFFFF"/>
        </a:accent3>
        <a:accent4>
          <a:srgbClr val="56562A"/>
        </a:accent4>
        <a:accent5>
          <a:srgbClr val="EBF0D9"/>
        </a:accent5>
        <a:accent6>
          <a:srgbClr val="2D2D8A"/>
        </a:accent6>
        <a:hlink>
          <a:srgbClr val="8F9212"/>
        </a:hlink>
        <a:folHlink>
          <a:srgbClr val="666633"/>
        </a:folHlink>
      </a:clrScheme>
      <a:clrMap bg1="lt1" tx1="dk1" bg2="lt2" tx2="dk2" accent1="accent1" accent2="accent2" accent3="accent3" accent4="accent4" accent5="accent5" accent6="accent6" hlink="hlink" folHlink="folHlink"/>
    </a:extraClrScheme>
    <a:extraClrScheme>
      <a:clrScheme name="Default Design 4">
        <a:dk1>
          <a:srgbClr val="4A4925"/>
        </a:dk1>
        <a:lt1>
          <a:srgbClr val="53554B"/>
        </a:lt1>
        <a:dk2>
          <a:srgbClr val="D1D1CB"/>
        </a:dk2>
        <a:lt2>
          <a:srgbClr val="655F21"/>
        </a:lt2>
        <a:accent1>
          <a:srgbClr val="909082"/>
        </a:accent1>
        <a:accent2>
          <a:srgbClr val="809EA8"/>
        </a:accent2>
        <a:accent3>
          <a:srgbClr val="B3B4B1"/>
        </a:accent3>
        <a:accent4>
          <a:srgbClr val="3E3D1E"/>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3F7DD"/>
        </a:lt1>
        <a:dk2>
          <a:srgbClr val="000000"/>
        </a:dk2>
        <a:lt2>
          <a:srgbClr val="969696"/>
        </a:lt2>
        <a:accent1>
          <a:srgbClr val="F1E3A7"/>
        </a:accent1>
        <a:accent2>
          <a:srgbClr val="B0BB47"/>
        </a:accent2>
        <a:accent3>
          <a:srgbClr val="F8FAEB"/>
        </a:accent3>
        <a:accent4>
          <a:srgbClr val="000000"/>
        </a:accent4>
        <a:accent5>
          <a:srgbClr val="F7EFD0"/>
        </a:accent5>
        <a:accent6>
          <a:srgbClr val="9FA93F"/>
        </a:accent6>
        <a:hlink>
          <a:srgbClr val="0094CC"/>
        </a:hlink>
        <a:folHlink>
          <a:srgbClr val="839216"/>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969696"/>
        </a:lt2>
        <a:accent1>
          <a:srgbClr val="DEC970"/>
        </a:accent1>
        <a:accent2>
          <a:srgbClr val="FF9966"/>
        </a:accent2>
        <a:accent3>
          <a:srgbClr val="FFFFFF"/>
        </a:accent3>
        <a:accent4>
          <a:srgbClr val="000000"/>
        </a:accent4>
        <a:accent5>
          <a:srgbClr val="ECE1BB"/>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7">
        <a:dk1>
          <a:srgbClr val="484600"/>
        </a:dk1>
        <a:lt1>
          <a:srgbClr val="C5AE6D"/>
        </a:lt1>
        <a:dk2>
          <a:srgbClr val="DFC08D"/>
        </a:dk2>
        <a:lt2>
          <a:srgbClr val="2D2015"/>
        </a:lt2>
        <a:accent1>
          <a:srgbClr val="A1A075"/>
        </a:accent1>
        <a:accent2>
          <a:srgbClr val="8F5F2F"/>
        </a:accent2>
        <a:accent3>
          <a:srgbClr val="DFD3BA"/>
        </a:accent3>
        <a:accent4>
          <a:srgbClr val="3C3A00"/>
        </a:accent4>
        <a:accent5>
          <a:srgbClr val="CDCDBD"/>
        </a:accent5>
        <a:accent6>
          <a:srgbClr val="81552A"/>
        </a:accent6>
        <a:hlink>
          <a:srgbClr val="F0D300"/>
        </a:hlink>
        <a:folHlink>
          <a:srgbClr val="424230"/>
        </a:folHlink>
      </a:clrScheme>
      <a:clrMap bg1="lt1" tx1="dk1" bg2="lt2" tx2="dk2" accent1="accent1" accent2="accent2" accent3="accent3" accent4="accent4" accent5="accent5" accent6="accent6" hlink="hlink" folHlink="folHlink"/>
    </a:extraClrScheme>
    <a:extraClrScheme>
      <a:clrScheme name="Default Design 8">
        <a:dk1>
          <a:srgbClr val="777777"/>
        </a:dk1>
        <a:lt1>
          <a:srgbClr val="C3CD85"/>
        </a:lt1>
        <a:dk2>
          <a:srgbClr val="DCCD5E"/>
        </a:dk2>
        <a:lt2>
          <a:srgbClr val="800000"/>
        </a:lt2>
        <a:accent1>
          <a:srgbClr val="E6E5CA"/>
        </a:accent1>
        <a:accent2>
          <a:srgbClr val="C6BA44"/>
        </a:accent2>
        <a:accent3>
          <a:srgbClr val="EBE3B6"/>
        </a:accent3>
        <a:accent4>
          <a:srgbClr val="A6AF71"/>
        </a:accent4>
        <a:accent5>
          <a:srgbClr val="F0F0E1"/>
        </a:accent5>
        <a:accent6>
          <a:srgbClr val="B3A83D"/>
        </a:accent6>
        <a:hlink>
          <a:srgbClr val="CC4630"/>
        </a:hlink>
        <a:folHlink>
          <a:srgbClr val="FF9900"/>
        </a:folHlink>
      </a:clrScheme>
      <a:clrMap bg1="dk2" tx1="lt1" bg2="dk1" tx2="lt2" accent1="accent1" accent2="accent2" accent3="accent3" accent4="accent4" accent5="accent5" accent6="accent6" hlink="hlink" folHlink="folHlink"/>
    </a:extraClrScheme>
    <a:extraClrScheme>
      <a:clrScheme name="Default Design 9">
        <a:dk1>
          <a:srgbClr val="C0BE7C"/>
        </a:dk1>
        <a:lt1>
          <a:srgbClr val="39381D"/>
        </a:lt1>
        <a:dk2>
          <a:srgbClr val="333300"/>
        </a:dk2>
        <a:lt2>
          <a:srgbClr val="663300"/>
        </a:lt2>
        <a:accent1>
          <a:srgbClr val="ADAC75"/>
        </a:accent1>
        <a:accent2>
          <a:srgbClr val="468A4B"/>
        </a:accent2>
        <a:accent3>
          <a:srgbClr val="ADADAA"/>
        </a:accent3>
        <a:accent4>
          <a:srgbClr val="2F2E17"/>
        </a:accent4>
        <a:accent5>
          <a:srgbClr val="D3D2BD"/>
        </a:accent5>
        <a:accent6>
          <a:srgbClr val="3F7D43"/>
        </a:accent6>
        <a:hlink>
          <a:srgbClr val="E8EFC9"/>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003366"/>
        </a:dk1>
        <a:lt1>
          <a:srgbClr val="808000"/>
        </a:lt1>
        <a:dk2>
          <a:srgbClr val="336600"/>
        </a:dk2>
        <a:lt2>
          <a:srgbClr val="6A5814"/>
        </a:lt2>
        <a:accent1>
          <a:srgbClr val="CCC692"/>
        </a:accent1>
        <a:accent2>
          <a:srgbClr val="949B01"/>
        </a:accent2>
        <a:accent3>
          <a:srgbClr val="ADB8AA"/>
        </a:accent3>
        <a:accent4>
          <a:srgbClr val="6C6C00"/>
        </a:accent4>
        <a:accent5>
          <a:srgbClr val="E2DFC7"/>
        </a:accent5>
        <a:accent6>
          <a:srgbClr val="868C01"/>
        </a:accent6>
        <a:hlink>
          <a:srgbClr val="E5F0B8"/>
        </a:hlink>
        <a:folHlink>
          <a:srgbClr val="FFE701"/>
        </a:folHlink>
      </a:clrScheme>
      <a:clrMap bg1="dk2" tx1="lt1" bg2="dk1" tx2="lt2" accent1="accent1" accent2="accent2" accent3="accent3" accent4="accent4" accent5="accent5" accent6="accent6" hlink="hlink" folHlink="folHlink"/>
    </a:extraClrScheme>
    <a:extraClrScheme>
      <a:clrScheme name="Default Design 11">
        <a:dk1>
          <a:srgbClr val="333333"/>
        </a:dk1>
        <a:lt1>
          <a:srgbClr val="DBCCBD"/>
        </a:lt1>
        <a:dk2>
          <a:srgbClr val="800000"/>
        </a:dk2>
        <a:lt2>
          <a:srgbClr val="3E3E5C"/>
        </a:lt2>
        <a:accent1>
          <a:srgbClr val="B7997B"/>
        </a:accent1>
        <a:accent2>
          <a:srgbClr val="6666FF"/>
        </a:accent2>
        <a:accent3>
          <a:srgbClr val="EAE2DB"/>
        </a:accent3>
        <a:accent4>
          <a:srgbClr val="2A2A2A"/>
        </a:accent4>
        <a:accent5>
          <a:srgbClr val="D8CABF"/>
        </a:accent5>
        <a:accent6>
          <a:srgbClr val="5C5CE7"/>
        </a:accent6>
        <a:hlink>
          <a:srgbClr val="B5B575"/>
        </a:hlink>
        <a:folHlink>
          <a:srgbClr val="FFEE99"/>
        </a:folHlink>
      </a:clrScheme>
      <a:clrMap bg1="lt1" tx1="dk1" bg2="lt2" tx2="dk2" accent1="accent1" accent2="accent2" accent3="accent3" accent4="accent4" accent5="accent5" accent6="accent6" hlink="hlink" folHlink="folHlink"/>
    </a:extraClrScheme>
    <a:extraClrScheme>
      <a:clrScheme name="Default Design 12">
        <a:dk1>
          <a:srgbClr val="003366"/>
        </a:dk1>
        <a:lt1>
          <a:srgbClr val="565400"/>
        </a:lt1>
        <a:dk2>
          <a:srgbClr val="993300"/>
        </a:dk2>
        <a:lt2>
          <a:srgbClr val="414C24"/>
        </a:lt2>
        <a:accent1>
          <a:srgbClr val="CCC692"/>
        </a:accent1>
        <a:accent2>
          <a:srgbClr val="949B01"/>
        </a:accent2>
        <a:accent3>
          <a:srgbClr val="CAADAA"/>
        </a:accent3>
        <a:accent4>
          <a:srgbClr val="484600"/>
        </a:accent4>
        <a:accent5>
          <a:srgbClr val="E2DFC7"/>
        </a:accent5>
        <a:accent6>
          <a:srgbClr val="868C01"/>
        </a:accent6>
        <a:hlink>
          <a:srgbClr val="E5F0B8"/>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TM01072115</Template>
  <TotalTime>771</TotalTime>
  <Words>3085</Words>
  <Application>Microsoft Office PowerPoint</Application>
  <PresentationFormat>On-screen Show (4:3)</PresentationFormat>
  <Paragraphs>149</Paragraphs>
  <Slides>20</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ＭＳ Ｐゴシック</vt:lpstr>
      <vt:lpstr>Arial</vt:lpstr>
      <vt:lpstr>Arial Black</vt:lpstr>
      <vt:lpstr>Calibri</vt:lpstr>
      <vt:lpstr>Times New Roman</vt:lpstr>
      <vt:lpstr>TM01072115</vt:lpstr>
      <vt:lpstr>Professional identity and the early years practitioner. </vt:lpstr>
      <vt:lpstr>The Early Years Sector - drivers and stakeholders</vt:lpstr>
      <vt:lpstr>PowerPoint Presentation</vt:lpstr>
      <vt:lpstr>PowerPoint Presentation</vt:lpstr>
      <vt:lpstr>Research Aims</vt:lpstr>
      <vt:lpstr>Methodology</vt:lpstr>
      <vt:lpstr>Data analysis</vt:lpstr>
      <vt:lpstr>Defining professions</vt:lpstr>
      <vt:lpstr>Defining professionalism in early years practice</vt:lpstr>
      <vt:lpstr>Democratic professionalism </vt:lpstr>
      <vt:lpstr>Hybrid professionalism?</vt:lpstr>
      <vt:lpstr>Discourse</vt:lpstr>
      <vt:lpstr>Reflexive control?</vt:lpstr>
      <vt:lpstr>Agency?</vt:lpstr>
      <vt:lpstr>Challenging organisational control?</vt:lpstr>
      <vt:lpstr>Child-led practice</vt:lpstr>
      <vt:lpstr>Voice</vt:lpstr>
      <vt:lpstr>Conclusions</vt:lpstr>
      <vt:lpstr>References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Dyer</dc:creator>
  <cp:lastModifiedBy>Mary Dyer</cp:lastModifiedBy>
  <cp:revision>56</cp:revision>
  <cp:lastPrinted>2016-04-07T10:28:41Z</cp:lastPrinted>
  <dcterms:created xsi:type="dcterms:W3CDTF">1601-01-01T00:00:00Z</dcterms:created>
  <dcterms:modified xsi:type="dcterms:W3CDTF">2016-11-07T09:43:58Z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TC010721151033</vt:lpwstr>
  </property>
</Properties>
</file>