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33"/>
  </p:notesMasterIdLst>
  <p:handoutMasterIdLst>
    <p:handoutMasterId r:id="rId34"/>
  </p:handoutMasterIdLst>
  <p:sldIdLst>
    <p:sldId id="256" r:id="rId2"/>
    <p:sldId id="330" r:id="rId3"/>
    <p:sldId id="258" r:id="rId4"/>
    <p:sldId id="336" r:id="rId5"/>
    <p:sldId id="342" r:id="rId6"/>
    <p:sldId id="321" r:id="rId7"/>
    <p:sldId id="340" r:id="rId8"/>
    <p:sldId id="341" r:id="rId9"/>
    <p:sldId id="354" r:id="rId10"/>
    <p:sldId id="324" r:id="rId11"/>
    <p:sldId id="338" r:id="rId12"/>
    <p:sldId id="348" r:id="rId13"/>
    <p:sldId id="335" r:id="rId14"/>
    <p:sldId id="345" r:id="rId15"/>
    <p:sldId id="332" r:id="rId16"/>
    <p:sldId id="337" r:id="rId17"/>
    <p:sldId id="355" r:id="rId18"/>
    <p:sldId id="351" r:id="rId19"/>
    <p:sldId id="352" r:id="rId20"/>
    <p:sldId id="307" r:id="rId21"/>
    <p:sldId id="346" r:id="rId22"/>
    <p:sldId id="356" r:id="rId23"/>
    <p:sldId id="357" r:id="rId24"/>
    <p:sldId id="358" r:id="rId25"/>
    <p:sldId id="359" r:id="rId26"/>
    <p:sldId id="353" r:id="rId27"/>
    <p:sldId id="333" r:id="rId28"/>
    <p:sldId id="343" r:id="rId29"/>
    <p:sldId id="318" r:id="rId30"/>
    <p:sldId id="314" r:id="rId31"/>
    <p:sldId id="360" r:id="rId3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41" autoAdjust="0"/>
  </p:normalViewPr>
  <p:slideViewPr>
    <p:cSldViewPr snapToGrid="0" snapToObjects="1">
      <p:cViewPr>
        <p:scale>
          <a:sx n="76" d="100"/>
          <a:sy n="76" d="100"/>
        </p:scale>
        <p:origin x="-2634" y="-7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34" d="100"/>
          <a:sy n="134" d="100"/>
        </p:scale>
        <p:origin x="-2838" y="3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5B4B35D-87B3-4793-A472-C0728C1BFE97}" type="datetimeFigureOut">
              <a:rPr lang="en-GB" smtClean="0"/>
              <a:t>10/09/2015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B23A028-1074-439E-BB39-513BFB6FB9C2}" type="slidenum">
              <a:rPr lang="en-GB" smtClean="0"/>
              <a:t>‹#›</a:t>
            </a:fld>
            <a:endParaRPr lang="en-GB"/>
          </a:p>
        </p:txBody>
      </p:sp>
    </p:spTree>
    <p:extLst>
      <p:ext uri="{BB962C8B-B14F-4D97-AF65-F5344CB8AC3E}">
        <p14:creationId xmlns:p14="http://schemas.microsoft.com/office/powerpoint/2010/main" val="1495897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862" y="0"/>
            <a:ext cx="2946275" cy="496751"/>
          </a:xfrm>
          <a:prstGeom prst="rect">
            <a:avLst/>
          </a:prstGeom>
        </p:spPr>
        <p:txBody>
          <a:bodyPr vert="horz" lIns="91440" tIns="45720" rIns="91440" bIns="45720" rtlCol="0"/>
          <a:lstStyle>
            <a:lvl1pPr algn="r">
              <a:defRPr sz="1200"/>
            </a:lvl1pPr>
          </a:lstStyle>
          <a:p>
            <a:fld id="{44C85BF1-5AAC-6540-83C5-FDE3ED5C9350}" type="datetimeFigureOut">
              <a:rPr lang="en-US" smtClean="0"/>
              <a:t>9/10/2015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383" y="4716585"/>
            <a:ext cx="5436909" cy="4467363"/>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9779"/>
            <a:ext cx="2946275" cy="4967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862" y="9429779"/>
            <a:ext cx="2946275" cy="496751"/>
          </a:xfrm>
          <a:prstGeom prst="rect">
            <a:avLst/>
          </a:prstGeom>
        </p:spPr>
        <p:txBody>
          <a:bodyPr vert="horz" lIns="91440" tIns="45720" rIns="91440" bIns="45720" rtlCol="0" anchor="b"/>
          <a:lstStyle>
            <a:lvl1pPr algn="r">
              <a:defRPr sz="1200"/>
            </a:lvl1pPr>
          </a:lstStyle>
          <a:p>
            <a:fld id="{29FE69C1-5299-CF4F-B63A-F4562BEE7D5B}" type="slidenum">
              <a:rPr lang="en-US" smtClean="0"/>
              <a:t>‹#›</a:t>
            </a:fld>
            <a:endParaRPr lang="en-US"/>
          </a:p>
        </p:txBody>
      </p:sp>
    </p:spTree>
    <p:extLst>
      <p:ext uri="{BB962C8B-B14F-4D97-AF65-F5344CB8AC3E}">
        <p14:creationId xmlns:p14="http://schemas.microsoft.com/office/powerpoint/2010/main" val="2465248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FE69C1-5299-CF4F-B63A-F4562BEE7D5B}" type="slidenum">
              <a:rPr lang="en-US" smtClean="0"/>
              <a:t>1</a:t>
            </a:fld>
            <a:endParaRPr lang="en-US"/>
          </a:p>
        </p:txBody>
      </p:sp>
    </p:spTree>
    <p:extLst>
      <p:ext uri="{BB962C8B-B14F-4D97-AF65-F5344CB8AC3E}">
        <p14:creationId xmlns:p14="http://schemas.microsoft.com/office/powerpoint/2010/main" val="2634564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FE69C1-5299-CF4F-B63A-F4562BEE7D5B}" type="slidenum">
              <a:rPr lang="en-US" smtClean="0"/>
              <a:t>30</a:t>
            </a:fld>
            <a:endParaRPr lang="en-US"/>
          </a:p>
        </p:txBody>
      </p:sp>
    </p:spTree>
    <p:extLst>
      <p:ext uri="{BB962C8B-B14F-4D97-AF65-F5344CB8AC3E}">
        <p14:creationId xmlns:p14="http://schemas.microsoft.com/office/powerpoint/2010/main" val="371219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will be a small-scale, ethnographic case study, which attempts to understand the lived experience of volunteers and paid staff in a hospice. </a:t>
            </a:r>
          </a:p>
          <a:p>
            <a:r>
              <a:rPr lang="en-US" dirty="0" smtClean="0"/>
              <a:t>Methods</a:t>
            </a:r>
            <a:r>
              <a:rPr lang="en-US" baseline="0" dirty="0" smtClean="0"/>
              <a:t> include: ......</a:t>
            </a:r>
          </a:p>
          <a:p>
            <a:endParaRPr lang="en-US" baseline="0" dirty="0" smtClean="0"/>
          </a:p>
          <a:p>
            <a:r>
              <a:rPr lang="en-US" baseline="0" dirty="0" smtClean="0"/>
              <a:t>Whilst I will refer to the ethnography and chosen methods, the detail and rationale for those choices, will not be addressed in any detail in this session.</a:t>
            </a:r>
          </a:p>
          <a:p>
            <a:r>
              <a:rPr lang="en-US" baseline="0" dirty="0" smtClean="0"/>
              <a:t>The main focus of today is to talk to you about a specific method I am using for data collection known as metaphorical modelling.</a:t>
            </a:r>
          </a:p>
          <a:p>
            <a:r>
              <a:rPr lang="en-US" baseline="0" dirty="0" smtClean="0"/>
              <a:t>This is a technique which was developed in the Lego company and originally the process was used as a way of addressing management issues and problem solving within the LEGO </a:t>
            </a:r>
            <a:r>
              <a:rPr lang="en-US" baseline="0" dirty="0" err="1" smtClean="0"/>
              <a:t>organisation</a:t>
            </a:r>
            <a:r>
              <a:rPr lang="en-US" baseline="0" dirty="0" smtClean="0"/>
              <a:t>.</a:t>
            </a:r>
          </a:p>
          <a:p>
            <a:r>
              <a:rPr lang="en-US" baseline="0" dirty="0" smtClean="0"/>
              <a:t>The Lego Serious Play approach has since been developed and used in a range of business and educational settings.</a:t>
            </a:r>
          </a:p>
          <a:p>
            <a:endParaRPr lang="en-US" baseline="0" dirty="0" smtClean="0"/>
          </a:p>
          <a:p>
            <a:r>
              <a:rPr lang="en-US" baseline="0" dirty="0" smtClean="0"/>
              <a:t>The approach is based on group sessions in which participants build models using Lego to represent ideas and concepts and then share their ideas through reflective conversation.</a:t>
            </a:r>
            <a:endParaRPr lang="en-US" dirty="0"/>
          </a:p>
        </p:txBody>
      </p:sp>
      <p:sp>
        <p:nvSpPr>
          <p:cNvPr id="4" name="Slide Number Placeholder 3"/>
          <p:cNvSpPr>
            <a:spLocks noGrp="1"/>
          </p:cNvSpPr>
          <p:nvPr>
            <p:ph type="sldNum" sz="quarter" idx="10"/>
          </p:nvPr>
        </p:nvSpPr>
        <p:spPr/>
        <p:txBody>
          <a:bodyPr/>
          <a:lstStyle/>
          <a:p>
            <a:fld id="{29FE69C1-5299-CF4F-B63A-F4562BEE7D5B}" type="slidenum">
              <a:rPr lang="en-US" smtClean="0"/>
              <a:t>3</a:t>
            </a:fld>
            <a:endParaRPr lang="en-US"/>
          </a:p>
        </p:txBody>
      </p:sp>
    </p:spTree>
    <p:extLst>
      <p:ext uri="{BB962C8B-B14F-4D97-AF65-F5344CB8AC3E}">
        <p14:creationId xmlns:p14="http://schemas.microsoft.com/office/powerpoint/2010/main" val="409768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Currently 492 volunteers registered with the hospice </a:t>
            </a:r>
          </a:p>
          <a:p>
            <a:r>
              <a:rPr lang="en-US" dirty="0" smtClean="0"/>
              <a:t>Throughout the </a:t>
            </a:r>
            <a:r>
              <a:rPr lang="en-US" dirty="0" err="1" smtClean="0"/>
              <a:t>organisation</a:t>
            </a:r>
            <a:r>
              <a:rPr lang="en-US" dirty="0" smtClean="0"/>
              <a:t> : Board members, service level, community</a:t>
            </a:r>
          </a:p>
          <a:p>
            <a:r>
              <a:rPr lang="en-US" dirty="0" smtClean="0"/>
              <a:t>Roles include: IPU, Day hospice, Drivers, Receptionists, Gardening, Fundraising, Charity Shops, Board of Directors ...........</a:t>
            </a:r>
          </a:p>
          <a:p>
            <a:endParaRPr lang="en-US" dirty="0" smtClean="0"/>
          </a:p>
          <a:p>
            <a:r>
              <a:rPr lang="en-US" dirty="0" smtClean="0"/>
              <a:t>For reasons</a:t>
            </a:r>
            <a:r>
              <a:rPr lang="en-US" baseline="0" dirty="0" smtClean="0"/>
              <a:t> of expediency I have limited the volunteers in this study to those who spend time in the hospice itself, as opposed to people involved with community or fundraising. Volunteers in my work all have roles which to a greater or lesser extent involve some degree of direct contact with patients and staff in the hospice.</a:t>
            </a:r>
            <a:endParaRPr lang="en-US" dirty="0" smtClean="0"/>
          </a:p>
          <a:p>
            <a:endParaRPr lang="en-GB" dirty="0" smtClean="0"/>
          </a:p>
          <a:p>
            <a:r>
              <a:rPr lang="en-GB" dirty="0" smtClean="0"/>
              <a:t>My own involvement with the hospice is central to this research.</a:t>
            </a:r>
          </a:p>
          <a:p>
            <a:r>
              <a:rPr lang="en-GB" dirty="0" smtClean="0"/>
              <a:t> My connections with the organisation extend over 30 years </a:t>
            </a:r>
          </a:p>
          <a:p>
            <a:r>
              <a:rPr lang="en-GB" dirty="0" smtClean="0"/>
              <a:t>I have had a direct involvement with the hospice since it opened in 1981 firstly as a volunteer within the inpatient unit and following that as a director for over 20 years.</a:t>
            </a:r>
          </a:p>
          <a:p>
            <a:r>
              <a:rPr lang="en-GB" dirty="0" smtClean="0"/>
              <a:t>My dual</a:t>
            </a:r>
            <a:r>
              <a:rPr lang="en-GB" baseline="0" dirty="0" smtClean="0"/>
              <a:t> role as director and now researcher has been significant but is not something I will cover in detail today.</a:t>
            </a:r>
            <a:endParaRPr lang="en-GB" dirty="0" smtClean="0"/>
          </a:p>
          <a:p>
            <a:endParaRPr lang="en-GB" dirty="0"/>
          </a:p>
        </p:txBody>
      </p:sp>
      <p:sp>
        <p:nvSpPr>
          <p:cNvPr id="4" name="Slide Number Placeholder 3"/>
          <p:cNvSpPr>
            <a:spLocks noGrp="1"/>
          </p:cNvSpPr>
          <p:nvPr>
            <p:ph type="sldNum" sz="quarter" idx="10"/>
          </p:nvPr>
        </p:nvSpPr>
        <p:spPr/>
        <p:txBody>
          <a:bodyPr/>
          <a:lstStyle/>
          <a:p>
            <a:fld id="{29FE69C1-5299-CF4F-B63A-F4562BEE7D5B}" type="slidenum">
              <a:rPr lang="en-US" smtClean="0"/>
              <a:t>5</a:t>
            </a:fld>
            <a:endParaRPr lang="en-US"/>
          </a:p>
        </p:txBody>
      </p:sp>
    </p:spTree>
    <p:extLst>
      <p:ext uri="{BB962C8B-B14F-4D97-AF65-F5344CB8AC3E}">
        <p14:creationId xmlns:p14="http://schemas.microsoft.com/office/powerpoint/2010/main" val="415858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FE69C1-5299-CF4F-B63A-F4562BEE7D5B}" type="slidenum">
              <a:rPr lang="en-US" smtClean="0"/>
              <a:t>7</a:t>
            </a:fld>
            <a:endParaRPr lang="en-US"/>
          </a:p>
        </p:txBody>
      </p:sp>
    </p:spTree>
    <p:extLst>
      <p:ext uri="{BB962C8B-B14F-4D97-AF65-F5344CB8AC3E}">
        <p14:creationId xmlns:p14="http://schemas.microsoft.com/office/powerpoint/2010/main" val="377699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FE69C1-5299-CF4F-B63A-F4562BEE7D5B}" type="slidenum">
              <a:rPr lang="en-US" smtClean="0"/>
              <a:t>8</a:t>
            </a:fld>
            <a:endParaRPr lang="en-US"/>
          </a:p>
        </p:txBody>
      </p:sp>
    </p:spTree>
    <p:extLst>
      <p:ext uri="{BB962C8B-B14F-4D97-AF65-F5344CB8AC3E}">
        <p14:creationId xmlns:p14="http://schemas.microsoft.com/office/powerpoint/2010/main" val="236273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mentioned earlier, some of the groups of volunteers have monthly meetings with some paid staff and these events have been a useful gateway to the volunteer cohort and an opportunity to publicise the research. They have also given me the opportunity to explain the research and talk to the volunteers about the project much more fully than could be achieved in a written information sheet. I was able to answer questions and these exchanges have resulted in individual volunteers offering to participate in interviews, shadowing and the Lego modelling events.</a:t>
            </a:r>
          </a:p>
          <a:p>
            <a:endParaRPr lang="en-GB" sz="1200" kern="1200" dirty="0" smtClean="0">
              <a:solidFill>
                <a:schemeClr val="tx1"/>
              </a:solidFill>
              <a:effectLst/>
              <a:latin typeface="+mn-lt"/>
              <a:ea typeface="+mn-ea"/>
              <a:cs typeface="+mn-cs"/>
            </a:endParaRPr>
          </a:p>
          <a:p>
            <a:r>
              <a:rPr lang="en-GB" sz="1200" kern="1200" smtClean="0">
                <a:solidFill>
                  <a:schemeClr val="tx1"/>
                </a:solidFill>
                <a:effectLst/>
                <a:latin typeface="+mn-lt"/>
                <a:ea typeface="+mn-ea"/>
                <a:cs typeface="+mn-cs"/>
              </a:rPr>
              <a:t>When </a:t>
            </a:r>
            <a:r>
              <a:rPr lang="en-GB" sz="1200" kern="1200" dirty="0" smtClean="0">
                <a:solidFill>
                  <a:schemeClr val="tx1"/>
                </a:solidFill>
                <a:effectLst/>
                <a:latin typeface="+mn-lt"/>
                <a:ea typeface="+mn-ea"/>
                <a:cs typeface="+mn-cs"/>
              </a:rPr>
              <a:t>it came to explaining about the proposed Lego sessions, I had realised it might be difficult to explain the process to people who are unfamiliar with the technique. To help with the explanation I took along some photos of sessions I had done previously in other contexts, including both examples of some of the Lego models and participants from those sessions. I chose the photos carefully trying to give a good representation, match some of the ‘profile’ of the participants ( </a:t>
            </a:r>
            <a:r>
              <a:rPr lang="en-GB" sz="1200" kern="1200" dirty="0" err="1" smtClean="0">
                <a:solidFill>
                  <a:schemeClr val="tx1"/>
                </a:solidFill>
                <a:effectLst/>
                <a:latin typeface="+mn-lt"/>
                <a:ea typeface="+mn-ea"/>
                <a:cs typeface="+mn-cs"/>
              </a:rPr>
              <a:t>eg</a:t>
            </a:r>
            <a:r>
              <a:rPr lang="en-GB" sz="1200" kern="1200" dirty="0" smtClean="0">
                <a:solidFill>
                  <a:schemeClr val="tx1"/>
                </a:solidFill>
                <a:effectLst/>
                <a:latin typeface="+mn-lt"/>
                <a:ea typeface="+mn-ea"/>
                <a:cs typeface="+mn-cs"/>
              </a:rPr>
              <a:t> older adults and younger students) and try to convey the ‘fun’, informality and participatory nature of the sessions. It turned out that taking the pictures along was very effective in generating interest and discussion within the group which was useful especially given it was an introductory meeting.</a:t>
            </a:r>
          </a:p>
          <a:p>
            <a:endParaRPr lang="en-GB" dirty="0"/>
          </a:p>
        </p:txBody>
      </p:sp>
      <p:sp>
        <p:nvSpPr>
          <p:cNvPr id="4" name="Slide Number Placeholder 3"/>
          <p:cNvSpPr>
            <a:spLocks noGrp="1"/>
          </p:cNvSpPr>
          <p:nvPr>
            <p:ph type="sldNum" sz="quarter" idx="10"/>
          </p:nvPr>
        </p:nvSpPr>
        <p:spPr/>
        <p:txBody>
          <a:bodyPr/>
          <a:lstStyle/>
          <a:p>
            <a:fld id="{29FE69C1-5299-CF4F-B63A-F4562BEE7D5B}" type="slidenum">
              <a:rPr lang="en-US" smtClean="0"/>
              <a:t>14</a:t>
            </a:fld>
            <a:endParaRPr lang="en-US"/>
          </a:p>
        </p:txBody>
      </p:sp>
    </p:spTree>
    <p:extLst>
      <p:ext uri="{BB962C8B-B14F-4D97-AF65-F5344CB8AC3E}">
        <p14:creationId xmlns:p14="http://schemas.microsoft.com/office/powerpoint/2010/main" val="310695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FE69C1-5299-CF4F-B63A-F4562BEE7D5B}" type="slidenum">
              <a:rPr lang="en-US" smtClean="0"/>
              <a:t>20</a:t>
            </a:fld>
            <a:endParaRPr lang="en-US"/>
          </a:p>
        </p:txBody>
      </p:sp>
    </p:spTree>
    <p:extLst>
      <p:ext uri="{BB962C8B-B14F-4D97-AF65-F5344CB8AC3E}">
        <p14:creationId xmlns:p14="http://schemas.microsoft.com/office/powerpoint/2010/main" val="285938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FE69C1-5299-CF4F-B63A-F4562BEE7D5B}" type="slidenum">
              <a:rPr lang="en-US" smtClean="0"/>
              <a:t>21</a:t>
            </a:fld>
            <a:endParaRPr lang="en-US"/>
          </a:p>
        </p:txBody>
      </p:sp>
    </p:spTree>
    <p:extLst>
      <p:ext uri="{BB962C8B-B14F-4D97-AF65-F5344CB8AC3E}">
        <p14:creationId xmlns:p14="http://schemas.microsoft.com/office/powerpoint/2010/main" val="125124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FE69C1-5299-CF4F-B63A-F4562BEE7D5B}" type="slidenum">
              <a:rPr lang="en-US" smtClean="0"/>
              <a:t>23</a:t>
            </a:fld>
            <a:endParaRPr lang="en-US"/>
          </a:p>
        </p:txBody>
      </p:sp>
    </p:spTree>
    <p:extLst>
      <p:ext uri="{BB962C8B-B14F-4D97-AF65-F5344CB8AC3E}">
        <p14:creationId xmlns:p14="http://schemas.microsoft.com/office/powerpoint/2010/main" val="377070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4AF466F-BDA4-4F18-9C7B-FF0A9A1B0E80}" type="datetime1">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45356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53592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184379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7E6677F-02C3-418C-92A8-BF9FC227A086}"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FCF1542-4000-4584-B051-31B48D12519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7336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9/10/2015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93773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6EE300C-6FC5-4FC3-AF1A-075E4F50620D}" type="datetime1">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26932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16665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87971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21686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17157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78888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613C-1AD7-49D3-885D-F654C5CDBAA6}" type="datetime1">
              <a:rPr lang="en-US" smtClean="0"/>
              <a:pPr/>
              <a:t>9/10/2015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202298220"/>
      </p:ext>
    </p:extLst>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5" r:id="rId12"/>
    <p:sldLayoutId id="2147483976"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google.co.uk/url?sa=i&amp;rct=j&amp;q=&amp;esrc=s&amp;frm=1&amp;source=images&amp;cd=&amp;cad=rja&amp;uact=8&amp;ved=0CAcQjRw&amp;url=http://cliparts.co/silhouette-of-man&amp;ei=EA6MVbzFMIXW7Qa5l4ToAQ&amp;bvm=bv.96782255,d.ZGU&amp;psig=AFQjCNEOPmcg37UtkJL_JwmwLZZ8GxCtdQ&amp;ust=1435328163486723" TargetMode="External"/><Relationship Id="rId7" Type="http://schemas.openxmlformats.org/officeDocument/2006/relationships/hyperlink" Target="http://www.google.co.uk/url?sa=i&amp;rct=j&amp;q=&amp;esrc=s&amp;frm=1&amp;source=images&amp;cd=&amp;cad=rja&amp;uact=8&amp;ved=0CAcQjRw&amp;url=http://www.clipartbest.com/woman-head-silhouette&amp;ei=ZQ6MVc-jLIqW7AbD_oHIBg&amp;bvm=bv.96782255,d.ZGU&amp;psig=AFQjCNFMBMimqHpC5nzZs43uTtItru5RgA&amp;ust=143532847145839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google.co.uk/url?sa=i&amp;rct=j&amp;q=&amp;esrc=s&amp;frm=1&amp;source=images&amp;cd=&amp;cad=rja&amp;uact=8&amp;ved=0CAcQjRw&amp;url=http://www.rgbstock.com/bigphoto/mHCXAYw/Man+silhouette&amp;ei=xA2MVenmIKeR7Aa93quIAg&amp;bvm=bv.96782255,d.ZGU&amp;psig=AFQjCNEOPmcg37UtkJL_JwmwLZZ8GxCtdQ&amp;ust=1435328163486723" TargetMode="Externa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eriousplay.com/19483/HOW%20TO%20GET%20IT" TargetMode="External"/><Relationship Id="rId2" Type="http://schemas.openxmlformats.org/officeDocument/2006/relationships/hyperlink" Target="http://www.helpthehospices.org.uk/about-hospice-care/facts-figur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8082"/>
            <a:ext cx="7772400" cy="1470025"/>
          </a:xfrm>
        </p:spPr>
        <p:txBody>
          <a:bodyPr>
            <a:normAutofit fontScale="90000"/>
          </a:bodyPr>
          <a:lstStyle/>
          <a:p>
            <a:r>
              <a:rPr lang="en-GB" sz="3600" b="1" dirty="0"/>
              <a:t>Ethnography: participatory approaches and the role of the researcher.</a:t>
            </a:r>
            <a:r>
              <a:rPr lang="en-GB" sz="3600" dirty="0"/>
              <a:t/>
            </a:r>
            <a:br>
              <a:rPr lang="en-GB" sz="3600" dirty="0"/>
            </a:br>
            <a:endParaRPr lang="en-US" sz="4000" dirty="0"/>
          </a:p>
        </p:txBody>
      </p:sp>
      <p:sp>
        <p:nvSpPr>
          <p:cNvPr id="3" name="Subtitle 2"/>
          <p:cNvSpPr>
            <a:spLocks noGrp="1"/>
          </p:cNvSpPr>
          <p:nvPr>
            <p:ph type="subTitle" idx="1"/>
          </p:nvPr>
        </p:nvSpPr>
        <p:spPr/>
        <p:txBody>
          <a:bodyPr>
            <a:normAutofit fontScale="92500" lnSpcReduction="10000"/>
          </a:bodyPr>
          <a:lstStyle/>
          <a:p>
            <a:endParaRPr lang="en-US" dirty="0" smtClean="0"/>
          </a:p>
          <a:p>
            <a:endParaRPr lang="en-GB" dirty="0"/>
          </a:p>
          <a:p>
            <a:r>
              <a:rPr lang="en-US" sz="4600" dirty="0" smtClean="0"/>
              <a:t>Liz Dixon</a:t>
            </a:r>
            <a:endParaRPr lang="en-US" sz="46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1" descr="Description: L:\Consortium\Marketing\Logos\_Consortium\for Web\ConsortiumLogo2014-JP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68372" y="228600"/>
            <a:ext cx="2505075" cy="7286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12501"/>
            <a:ext cx="503317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lumMod val="85000"/>
                  </a:schemeClr>
                </a:solidFill>
                <a:effectLst/>
                <a:latin typeface="Arial" pitchFamily="34" charset="0"/>
                <a:ea typeface="Calibri" pitchFamily="34" charset="0"/>
                <a:cs typeface="Arial" pitchFamily="34" charset="0"/>
              </a:rPr>
              <a:t>14th Annual conference</a:t>
            </a:r>
          </a:p>
          <a:p>
            <a:pPr fontAlgn="base">
              <a:spcBef>
                <a:spcPct val="0"/>
              </a:spcBef>
              <a:spcAft>
                <a:spcPct val="0"/>
              </a:spcAft>
            </a:pPr>
            <a:r>
              <a:rPr lang="en-GB" b="1" dirty="0"/>
              <a:t>Friday, 26th June, 2015  University of Huddersfield</a:t>
            </a:r>
            <a:r>
              <a:rPr lang="en-GB" dirty="0"/>
              <a:t> </a:t>
            </a:r>
            <a:endParaRPr lang="en-GB" dirty="0" smtClean="0"/>
          </a:p>
          <a:p>
            <a:pPr fontAlgn="base">
              <a:spcBef>
                <a:spcPct val="0"/>
              </a:spcBef>
              <a:spcAft>
                <a:spcPct val="0"/>
              </a:spcAft>
            </a:pPr>
            <a:r>
              <a:rPr lang="en-GB" b="1" dirty="0" smtClean="0"/>
              <a:t>(#</a:t>
            </a:r>
            <a:r>
              <a:rPr lang="en-GB" b="1" dirty="0"/>
              <a:t>hudtec15)</a:t>
            </a:r>
            <a:endParaRPr lang="en-GB" dirty="0"/>
          </a:p>
          <a:p>
            <a:pPr marL="0" marR="0" lvl="0" indent="0"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lumMod val="8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328171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91771"/>
          </a:xfrm>
          <a:solidFill>
            <a:schemeClr val="tx1">
              <a:lumMod val="75000"/>
            </a:schemeClr>
          </a:solidFill>
        </p:spPr>
        <p:txBody>
          <a:bodyPr/>
          <a:lstStyle/>
          <a:p>
            <a:r>
              <a:rPr lang="en-GB" dirty="0" smtClean="0">
                <a:solidFill>
                  <a:schemeClr val="bg1"/>
                </a:solidFill>
              </a:rPr>
              <a:t>Ethnography</a:t>
            </a:r>
            <a:endParaRPr lang="en-GB" dirty="0">
              <a:solidFill>
                <a:schemeClr val="bg1"/>
              </a:solidFill>
            </a:endParaRPr>
          </a:p>
        </p:txBody>
      </p:sp>
      <p:sp>
        <p:nvSpPr>
          <p:cNvPr id="3" name="Content Placeholder 2"/>
          <p:cNvSpPr>
            <a:spLocks noGrp="1"/>
          </p:cNvSpPr>
          <p:nvPr>
            <p:ph idx="1"/>
          </p:nvPr>
        </p:nvSpPr>
        <p:spPr/>
        <p:txBody>
          <a:bodyPr/>
          <a:lstStyle/>
          <a:p>
            <a:r>
              <a:rPr lang="en-GB" dirty="0"/>
              <a:t>Ethnographers study the lived experiences, daily activities, and social/political context of everyday life from the perspectives of those being studied and typically the researcher immerses </a:t>
            </a:r>
            <a:r>
              <a:rPr lang="en-GB" dirty="0" smtClean="0"/>
              <a:t>[herself ]in </a:t>
            </a:r>
            <a:r>
              <a:rPr lang="en-GB" dirty="0"/>
              <a:t>the natural setting for long periods of time to gain a deeper understanding of people’s </a:t>
            </a:r>
            <a:r>
              <a:rPr lang="en-GB" dirty="0" smtClean="0"/>
              <a:t>lives. </a:t>
            </a:r>
            <a:br>
              <a:rPr lang="en-GB" dirty="0" smtClean="0"/>
            </a:br>
            <a:r>
              <a:rPr lang="en-GB" dirty="0" smtClean="0"/>
              <a:t>								(</a:t>
            </a:r>
            <a:r>
              <a:rPr lang="en-GB" dirty="0" err="1"/>
              <a:t>Buch</a:t>
            </a:r>
            <a:r>
              <a:rPr lang="en-GB" dirty="0"/>
              <a:t> and Staller </a:t>
            </a:r>
            <a:r>
              <a:rPr lang="en-GB" dirty="0" smtClean="0"/>
              <a:t>2013).</a:t>
            </a:r>
            <a:endParaRPr lang="en-GB" dirty="0"/>
          </a:p>
          <a:p>
            <a:endParaRPr lang="en-GB" dirty="0"/>
          </a:p>
        </p:txBody>
      </p:sp>
    </p:spTree>
    <p:extLst>
      <p:ext uri="{BB962C8B-B14F-4D97-AF65-F5344CB8AC3E}">
        <p14:creationId xmlns:p14="http://schemas.microsoft.com/office/powerpoint/2010/main" val="2876804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normAutofit/>
          </a:bodyPr>
          <a:lstStyle/>
          <a:p>
            <a:r>
              <a:rPr lang="en-GB" dirty="0" smtClean="0">
                <a:solidFill>
                  <a:schemeClr val="bg1"/>
                </a:solidFill>
              </a:rPr>
              <a:t>Multiple methods of data collection</a:t>
            </a:r>
            <a:endParaRPr lang="en-GB" dirty="0">
              <a:solidFill>
                <a:schemeClr val="bg1"/>
              </a:solidFill>
            </a:endParaRPr>
          </a:p>
        </p:txBody>
      </p:sp>
      <p:sp>
        <p:nvSpPr>
          <p:cNvPr id="3" name="Content Placeholder 2"/>
          <p:cNvSpPr>
            <a:spLocks noGrp="1"/>
          </p:cNvSpPr>
          <p:nvPr>
            <p:ph idx="1"/>
          </p:nvPr>
        </p:nvSpPr>
        <p:spPr>
          <a:xfrm>
            <a:off x="457200" y="1600200"/>
            <a:ext cx="8229600" cy="5119914"/>
          </a:xfrm>
        </p:spPr>
        <p:txBody>
          <a:bodyPr>
            <a:normAutofit fontScale="85000" lnSpcReduction="10000"/>
          </a:bodyPr>
          <a:lstStyle/>
          <a:p>
            <a:pPr lvl="1"/>
            <a:r>
              <a:rPr lang="en-US" sz="3500" dirty="0"/>
              <a:t>Observation and shadowing within the hospice</a:t>
            </a:r>
          </a:p>
          <a:p>
            <a:pPr lvl="1"/>
            <a:r>
              <a:rPr lang="en-US" sz="3500" dirty="0"/>
              <a:t>Attending hospice meetings</a:t>
            </a:r>
          </a:p>
          <a:p>
            <a:pPr lvl="1"/>
            <a:r>
              <a:rPr lang="en-US" sz="3500" dirty="0"/>
              <a:t>Formal and informal interviews</a:t>
            </a:r>
          </a:p>
          <a:p>
            <a:pPr lvl="1"/>
            <a:r>
              <a:rPr lang="en-GB" sz="3500" dirty="0"/>
              <a:t>Metaphorical modelling : group sessions based on the principles of </a:t>
            </a:r>
            <a:r>
              <a:rPr lang="en-GB" sz="3000" dirty="0"/>
              <a:t>LEGO® Serious Play® (LEGO® Open-source</a:t>
            </a:r>
            <a:r>
              <a:rPr lang="en-GB" sz="3000" dirty="0" smtClean="0"/>
              <a:t>).</a:t>
            </a:r>
            <a:endParaRPr lang="en-GB" sz="3500" dirty="0"/>
          </a:p>
          <a:p>
            <a:pPr lvl="1"/>
            <a:endParaRPr lang="en-GB" dirty="0" smtClean="0"/>
          </a:p>
          <a:p>
            <a:r>
              <a:rPr lang="en-GB" dirty="0" smtClean="0"/>
              <a:t>The </a:t>
            </a:r>
            <a:r>
              <a:rPr lang="en-GB" dirty="0"/>
              <a:t>purposes of opening up different modes of communication is not necessarily to reach a single neat answer as ‘triangulation’ might suggest but to reveal the complexities of lived experience</a:t>
            </a:r>
            <a:r>
              <a:rPr lang="en-GB" dirty="0" smtClean="0"/>
              <a:t>.</a:t>
            </a:r>
          </a:p>
          <a:p>
            <a:pPr marL="3657600" lvl="8" indent="0">
              <a:buNone/>
            </a:pPr>
            <a:r>
              <a:rPr lang="en-GB" sz="2400" dirty="0" smtClean="0"/>
              <a:t> 			(Clark and Moss 2003)</a:t>
            </a:r>
            <a:endParaRPr lang="en-GB" sz="2400" dirty="0"/>
          </a:p>
        </p:txBody>
      </p:sp>
    </p:spTree>
    <p:extLst>
      <p:ext uri="{BB962C8B-B14F-4D97-AF65-F5344CB8AC3E}">
        <p14:creationId xmlns:p14="http://schemas.microsoft.com/office/powerpoint/2010/main" val="3927913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smtClean="0">
                <a:solidFill>
                  <a:schemeClr val="bg1"/>
                </a:solidFill>
              </a:rPr>
              <a:t>Challenge of Time for ethnography</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sz="3800" dirty="0" smtClean="0"/>
              <a:t>3 Ethnographic time modes:</a:t>
            </a:r>
          </a:p>
          <a:p>
            <a:r>
              <a:rPr lang="en-GB" dirty="0" smtClean="0"/>
              <a:t>Compressed : short period of intense research. Complete immersion over a period. Seeks access to all available places and people as are available</a:t>
            </a:r>
          </a:p>
          <a:p>
            <a:r>
              <a:rPr lang="en-GB" dirty="0" smtClean="0"/>
              <a:t>Recurrent : sample the same temporal phases </a:t>
            </a:r>
            <a:r>
              <a:rPr lang="en-GB" dirty="0" err="1" smtClean="0"/>
              <a:t>eg</a:t>
            </a:r>
            <a:r>
              <a:rPr lang="en-GB" dirty="0" smtClean="0"/>
              <a:t> Induction, Inspections, effects of change over time. More systematic approach</a:t>
            </a:r>
          </a:p>
          <a:p>
            <a:r>
              <a:rPr lang="en-GB" sz="3500" dirty="0"/>
              <a:t>Selective – </a:t>
            </a:r>
            <a:r>
              <a:rPr lang="en-GB" sz="3500" dirty="0" smtClean="0"/>
              <a:t>intermittent </a:t>
            </a:r>
            <a:r>
              <a:rPr lang="en-GB" sz="3500" dirty="0"/>
              <a:t>:</a:t>
            </a:r>
            <a:r>
              <a:rPr lang="en-GB" sz="3500" dirty="0" smtClean="0"/>
              <a:t> </a:t>
            </a:r>
            <a:r>
              <a:rPr lang="en-GB" sz="3500" dirty="0"/>
              <a:t>a more flexible approach to site visits. Visit / interpretation / reflection /  </a:t>
            </a:r>
            <a:r>
              <a:rPr lang="en-GB" sz="3500" dirty="0" smtClean="0"/>
              <a:t>revisit.</a:t>
            </a:r>
          </a:p>
          <a:p>
            <a:pPr marL="0" indent="0">
              <a:buNone/>
            </a:pPr>
            <a:r>
              <a:rPr lang="en-GB" dirty="0" smtClean="0"/>
              <a:t>									(</a:t>
            </a:r>
            <a:r>
              <a:rPr lang="en-GB" dirty="0"/>
              <a:t>Jeffrey and </a:t>
            </a:r>
            <a:r>
              <a:rPr lang="en-GB" dirty="0" err="1"/>
              <a:t>Troman</a:t>
            </a:r>
            <a:r>
              <a:rPr lang="en-GB" dirty="0"/>
              <a:t> 2010)</a:t>
            </a:r>
            <a:endParaRPr lang="en-GB" sz="3500" b="1" dirty="0">
              <a:solidFill>
                <a:srgbClr val="FFCCCC"/>
              </a:solidFill>
            </a:endParaRPr>
          </a:p>
          <a:p>
            <a:endParaRPr lang="en-GB" dirty="0"/>
          </a:p>
        </p:txBody>
      </p:sp>
    </p:spTree>
    <p:extLst>
      <p:ext uri="{BB962C8B-B14F-4D97-AF65-F5344CB8AC3E}">
        <p14:creationId xmlns:p14="http://schemas.microsoft.com/office/powerpoint/2010/main" val="8548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smtClean="0">
                <a:solidFill>
                  <a:schemeClr val="bg1"/>
                </a:solidFill>
              </a:rPr>
              <a:t>Insider / Outsider</a:t>
            </a:r>
            <a:endParaRPr lang="en-GB" dirty="0">
              <a:solidFill>
                <a:schemeClr val="bg1"/>
              </a:solidFill>
            </a:endParaRPr>
          </a:p>
        </p:txBody>
      </p:sp>
      <p:sp>
        <p:nvSpPr>
          <p:cNvPr id="3" name="Content Placeholder 2"/>
          <p:cNvSpPr>
            <a:spLocks noGrp="1"/>
          </p:cNvSpPr>
          <p:nvPr>
            <p:ph idx="1"/>
          </p:nvPr>
        </p:nvSpPr>
        <p:spPr>
          <a:xfrm>
            <a:off x="-1" y="1400175"/>
            <a:ext cx="8886825" cy="5214938"/>
          </a:xfrm>
        </p:spPr>
        <p:txBody>
          <a:bodyPr>
            <a:normAutofit fontScale="92500" lnSpcReduction="20000"/>
          </a:bodyPr>
          <a:lstStyle/>
          <a:p>
            <a:r>
              <a:rPr lang="en-GB" dirty="0" smtClean="0"/>
              <a:t>Insider : detailed working knowledge acquired over 30 years</a:t>
            </a:r>
          </a:p>
          <a:p>
            <a:r>
              <a:rPr lang="en-GB" dirty="0" smtClean="0"/>
              <a:t>Routines and practices might look so familiar that I would not see them as an outsider would.</a:t>
            </a:r>
          </a:p>
          <a:p>
            <a:pPr marL="0" indent="0">
              <a:buNone/>
            </a:pPr>
            <a:r>
              <a:rPr lang="en-GB" dirty="0"/>
              <a:t>	</a:t>
            </a:r>
            <a:r>
              <a:rPr lang="en-GB" dirty="0" smtClean="0"/>
              <a:t>									 (Goodwin et al 2003).</a:t>
            </a:r>
          </a:p>
          <a:p>
            <a:r>
              <a:rPr lang="en-GB" dirty="0" smtClean="0"/>
              <a:t>Spending time in places and situations within the hospice outside my usual role as a director: strategic to day to day)</a:t>
            </a:r>
          </a:p>
          <a:p>
            <a:r>
              <a:rPr lang="en-GB" dirty="0" smtClean="0"/>
              <a:t>Experience and familiarity , whilst at the same time finding my curiosity and interest aroused by immersing myself in the detail and space of the day to day hospice activity – a very different perspective.</a:t>
            </a:r>
          </a:p>
          <a:p>
            <a:endParaRPr lang="en-GB" dirty="0"/>
          </a:p>
        </p:txBody>
      </p:sp>
    </p:spTree>
    <p:extLst>
      <p:ext uri="{BB962C8B-B14F-4D97-AF65-F5344CB8AC3E}">
        <p14:creationId xmlns:p14="http://schemas.microsoft.com/office/powerpoint/2010/main" val="3457681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smtClean="0">
                <a:solidFill>
                  <a:schemeClr val="bg1"/>
                </a:solidFill>
              </a:rPr>
              <a:t>Explaining the research</a:t>
            </a:r>
            <a:endParaRPr lang="en-GB" dirty="0">
              <a:solidFill>
                <a:schemeClr val="bg1"/>
              </a:solidFill>
            </a:endParaRPr>
          </a:p>
        </p:txBody>
      </p:sp>
      <p:sp>
        <p:nvSpPr>
          <p:cNvPr id="3" name="Content Placeholder 2"/>
          <p:cNvSpPr>
            <a:spLocks noGrp="1"/>
          </p:cNvSpPr>
          <p:nvPr>
            <p:ph idx="1"/>
          </p:nvPr>
        </p:nvSpPr>
        <p:spPr>
          <a:xfrm>
            <a:off x="242888" y="1600201"/>
            <a:ext cx="8743950" cy="4257674"/>
          </a:xfrm>
        </p:spPr>
        <p:txBody>
          <a:bodyPr>
            <a:normAutofit/>
          </a:bodyPr>
          <a:lstStyle/>
          <a:p>
            <a:r>
              <a:rPr lang="en-GB" dirty="0"/>
              <a:t>Significance of the dual role – director and </a:t>
            </a:r>
            <a:r>
              <a:rPr lang="en-GB" dirty="0" smtClean="0"/>
              <a:t>researcher (power and trust)</a:t>
            </a:r>
            <a:endParaRPr lang="en-GB" dirty="0"/>
          </a:p>
          <a:p>
            <a:r>
              <a:rPr lang="en-GB" dirty="0"/>
              <a:t>Building relationships with </a:t>
            </a:r>
            <a:r>
              <a:rPr lang="en-GB" dirty="0" smtClean="0"/>
              <a:t>participants</a:t>
            </a:r>
          </a:p>
          <a:p>
            <a:r>
              <a:rPr lang="en-GB" dirty="0" smtClean="0"/>
              <a:t>Like Herding Cats!</a:t>
            </a:r>
          </a:p>
          <a:p>
            <a:r>
              <a:rPr lang="en-GB" dirty="0" smtClean="0"/>
              <a:t>Importance of verbal</a:t>
            </a:r>
            <a:r>
              <a:rPr lang="en-GB" dirty="0"/>
              <a:t>, visual and virtual </a:t>
            </a:r>
            <a:r>
              <a:rPr lang="en-GB" dirty="0" smtClean="0"/>
              <a:t>communications. </a:t>
            </a:r>
            <a:r>
              <a:rPr lang="en-GB" dirty="0"/>
              <a:t>Photos of Lego </a:t>
            </a:r>
            <a:r>
              <a:rPr lang="en-GB" dirty="0" smtClean="0"/>
              <a:t>sessions</a:t>
            </a:r>
          </a:p>
          <a:p>
            <a:r>
              <a:rPr lang="en-GB" dirty="0" smtClean="0"/>
              <a:t>Volunteers’ meetings as a ‘gateway’</a:t>
            </a:r>
          </a:p>
          <a:p>
            <a:endParaRPr lang="en-GB" dirty="0"/>
          </a:p>
        </p:txBody>
      </p:sp>
    </p:spTree>
    <p:extLst>
      <p:ext uri="{BB962C8B-B14F-4D97-AF65-F5344CB8AC3E}">
        <p14:creationId xmlns:p14="http://schemas.microsoft.com/office/powerpoint/2010/main" val="576141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76"/>
            <a:ext cx="9144000" cy="1143000"/>
          </a:xfrm>
          <a:solidFill>
            <a:schemeClr val="tx1">
              <a:lumMod val="75000"/>
            </a:schemeClr>
          </a:solidFill>
        </p:spPr>
        <p:txBody>
          <a:bodyPr/>
          <a:lstStyle/>
          <a:p>
            <a:r>
              <a:rPr lang="en-GB" dirty="0" smtClean="0">
                <a:solidFill>
                  <a:schemeClr val="bg1"/>
                </a:solidFill>
              </a:rPr>
              <a:t>Informed consent?</a:t>
            </a:r>
            <a:endParaRPr lang="en-GB" dirty="0">
              <a:solidFill>
                <a:schemeClr val="bg1"/>
              </a:solidFill>
            </a:endParaRPr>
          </a:p>
        </p:txBody>
      </p:sp>
      <p:sp>
        <p:nvSpPr>
          <p:cNvPr id="3" name="Content Placeholder 2"/>
          <p:cNvSpPr>
            <a:spLocks noGrp="1"/>
          </p:cNvSpPr>
          <p:nvPr>
            <p:ph idx="1"/>
          </p:nvPr>
        </p:nvSpPr>
        <p:spPr>
          <a:xfrm>
            <a:off x="457200" y="1600200"/>
            <a:ext cx="8229600" cy="5090886"/>
          </a:xfrm>
        </p:spPr>
        <p:txBody>
          <a:bodyPr>
            <a:normAutofit/>
          </a:bodyPr>
          <a:lstStyle/>
          <a:p>
            <a:pPr marL="0" indent="0">
              <a:buNone/>
            </a:pPr>
            <a:r>
              <a:rPr lang="en-GB" dirty="0" smtClean="0"/>
              <a:t>Consent as a dynamic, on-going collaboration working out the details as they unfold in real time and real place – not a de-contextualised consent document that gets ‘signed-off’ 											(Kelley and McKee 2012)</a:t>
            </a:r>
          </a:p>
          <a:p>
            <a:r>
              <a:rPr lang="en-GB" dirty="0" smtClean="0"/>
              <a:t>Informal chats and discussions – airbrushing out conversations?</a:t>
            </a:r>
          </a:p>
          <a:p>
            <a:r>
              <a:rPr lang="en-GB" dirty="0" smtClean="0"/>
              <a:t>Consent in public spaces</a:t>
            </a:r>
          </a:p>
          <a:p>
            <a:r>
              <a:rPr lang="en-GB" dirty="0" smtClean="0"/>
              <a:t>Bureaucratic paperwork</a:t>
            </a:r>
          </a:p>
          <a:p>
            <a:pPr marL="0" indent="0">
              <a:buNone/>
            </a:pPr>
            <a:endParaRPr lang="en-GB" dirty="0" smtClean="0"/>
          </a:p>
          <a:p>
            <a:endParaRPr lang="en-GB" dirty="0"/>
          </a:p>
        </p:txBody>
      </p:sp>
    </p:spTree>
    <p:extLst>
      <p:ext uri="{BB962C8B-B14F-4D97-AF65-F5344CB8AC3E}">
        <p14:creationId xmlns:p14="http://schemas.microsoft.com/office/powerpoint/2010/main" val="1173636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p:extLst>
              <p:ext uri="{D42A27DB-BD31-4B8C-83A1-F6EECF244321}">
                <p14:modId xmlns:p14="http://schemas.microsoft.com/office/powerpoint/2010/main" val="2436300028"/>
              </p:ext>
            </p:extLst>
          </p:nvPr>
        </p:nvGraphicFramePr>
        <p:xfrm>
          <a:off x="2452914" y="420915"/>
          <a:ext cx="4527550" cy="5851525"/>
        </p:xfrm>
        <a:graphic>
          <a:graphicData uri="http://schemas.openxmlformats.org/presentationml/2006/ole">
            <mc:AlternateContent xmlns:mc="http://schemas.openxmlformats.org/markup-compatibility/2006">
              <mc:Choice xmlns:v="urn:schemas-microsoft-com:vml" Requires="v">
                <p:oleObj spid="_x0000_s1045" name="Document" r:id="rId3" imgW="7780058" imgH="10057263" progId="Word.Document.12">
                  <p:embed/>
                </p:oleObj>
              </mc:Choice>
              <mc:Fallback>
                <p:oleObj name="Document" r:id="rId3" imgW="7780058" imgH="10057263" progId="Word.Document.12">
                  <p:embed/>
                  <p:pic>
                    <p:nvPicPr>
                      <p:cNvPr id="0" name=""/>
                      <p:cNvPicPr/>
                      <p:nvPr/>
                    </p:nvPicPr>
                    <p:blipFill>
                      <a:blip r:embed="rId4"/>
                      <a:stretch>
                        <a:fillRect/>
                      </a:stretch>
                    </p:blipFill>
                    <p:spPr>
                      <a:xfrm>
                        <a:off x="2452914" y="420915"/>
                        <a:ext cx="4527550" cy="5851525"/>
                      </a:xfrm>
                      <a:prstGeom prst="rect">
                        <a:avLst/>
                      </a:prstGeom>
                    </p:spPr>
                  </p:pic>
                </p:oleObj>
              </mc:Fallback>
            </mc:AlternateContent>
          </a:graphicData>
        </a:graphic>
      </p:graphicFrame>
    </p:spTree>
    <p:extLst>
      <p:ext uri="{BB962C8B-B14F-4D97-AF65-F5344CB8AC3E}">
        <p14:creationId xmlns:p14="http://schemas.microsoft.com/office/powerpoint/2010/main" val="2064069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43024"/>
          </a:xfrm>
          <a:solidFill>
            <a:schemeClr val="tx1">
              <a:lumMod val="75000"/>
            </a:schemeClr>
          </a:solidFill>
        </p:spPr>
        <p:txBody>
          <a:bodyPr>
            <a:normAutofit fontScale="90000"/>
          </a:bodyPr>
          <a:lstStyle/>
          <a:p>
            <a:pPr algn="l"/>
            <a:r>
              <a:rPr lang="en-GB" dirty="0" smtClean="0"/>
              <a:t/>
            </a:r>
            <a:br>
              <a:rPr lang="en-GB" dirty="0" smtClean="0"/>
            </a:br>
            <a:r>
              <a:rPr lang="en-GB" sz="4000" dirty="0" smtClean="0">
                <a:solidFill>
                  <a:schemeClr val="bg1"/>
                </a:solidFill>
              </a:rPr>
              <a:t>Practical issues : </a:t>
            </a:r>
            <a:r>
              <a:rPr lang="en-GB" dirty="0">
                <a:solidFill>
                  <a:schemeClr val="bg1"/>
                </a:solidFill>
              </a:rPr>
              <a:t>Shadowing and observation </a:t>
            </a:r>
            <a:r>
              <a:rPr lang="en-GB" dirty="0"/>
              <a:t/>
            </a:r>
            <a:br>
              <a:rPr lang="en-GB" dirty="0"/>
            </a:br>
            <a:endParaRPr lang="en-GB" dirty="0"/>
          </a:p>
        </p:txBody>
      </p:sp>
      <p:sp>
        <p:nvSpPr>
          <p:cNvPr id="2" name="Content Placeholder 1"/>
          <p:cNvSpPr>
            <a:spLocks noGrp="1"/>
          </p:cNvSpPr>
          <p:nvPr>
            <p:ph idx="1"/>
          </p:nvPr>
        </p:nvSpPr>
        <p:spPr/>
        <p:txBody>
          <a:bodyPr>
            <a:normAutofit/>
          </a:bodyPr>
          <a:lstStyle/>
          <a:p>
            <a:pPr marL="0" indent="0">
              <a:buNone/>
            </a:pPr>
            <a:r>
              <a:rPr lang="en-GB" dirty="0" smtClean="0"/>
              <a:t>Reception area / Day hospice</a:t>
            </a:r>
            <a:br>
              <a:rPr lang="en-GB" dirty="0" smtClean="0"/>
            </a:br>
            <a:endParaRPr lang="en-GB" dirty="0"/>
          </a:p>
          <a:p>
            <a:r>
              <a:rPr lang="en-GB" dirty="0"/>
              <a:t>Where do I position myself</a:t>
            </a:r>
            <a:r>
              <a:rPr lang="en-GB" dirty="0" smtClean="0"/>
              <a:t>?</a:t>
            </a:r>
          </a:p>
          <a:p>
            <a:r>
              <a:rPr lang="en-GB" dirty="0" smtClean="0"/>
              <a:t>Who am I and what is my role?</a:t>
            </a:r>
          </a:p>
          <a:p>
            <a:r>
              <a:rPr lang="en-GB" dirty="0" smtClean="0"/>
              <a:t>How to capture the data?</a:t>
            </a:r>
          </a:p>
          <a:p>
            <a:r>
              <a:rPr lang="en-GB" dirty="0" smtClean="0"/>
              <a:t>The art of conversation</a:t>
            </a:r>
          </a:p>
          <a:p>
            <a:endParaRPr lang="en-GB" dirty="0"/>
          </a:p>
        </p:txBody>
      </p:sp>
    </p:spTree>
    <p:extLst>
      <p:ext uri="{BB962C8B-B14F-4D97-AF65-F5344CB8AC3E}">
        <p14:creationId xmlns:p14="http://schemas.microsoft.com/office/powerpoint/2010/main" val="3829524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75"/>
            <a:ext cx="9144000" cy="1143000"/>
          </a:xfrm>
          <a:solidFill>
            <a:schemeClr val="tx1">
              <a:lumMod val="75000"/>
            </a:schemeClr>
          </a:solidFill>
        </p:spPr>
        <p:txBody>
          <a:bodyPr>
            <a:normAutofit fontScale="90000"/>
          </a:bodyPr>
          <a:lstStyle/>
          <a:p>
            <a:pPr algn="l"/>
            <a:r>
              <a:rPr lang="en-GB" dirty="0" smtClean="0"/>
              <a:t/>
            </a:r>
            <a:br>
              <a:rPr lang="en-GB" dirty="0" smtClean="0"/>
            </a:br>
            <a:r>
              <a:rPr lang="en-GB" dirty="0" smtClean="0">
                <a:solidFill>
                  <a:schemeClr val="bg1"/>
                </a:solidFill>
              </a:rPr>
              <a:t>Practical Issues : </a:t>
            </a:r>
            <a:r>
              <a:rPr lang="en-GB" dirty="0">
                <a:solidFill>
                  <a:schemeClr val="bg1"/>
                </a:solidFill>
              </a:rPr>
              <a:t>Interviews </a:t>
            </a:r>
            <a:br>
              <a:rPr lang="en-GB" dirty="0">
                <a:solidFill>
                  <a:schemeClr val="bg1"/>
                </a:solidFill>
              </a:rPr>
            </a:br>
            <a:endParaRPr lang="en-GB" dirty="0">
              <a:solidFill>
                <a:schemeClr val="bg1"/>
              </a:solidFill>
            </a:endParaRPr>
          </a:p>
        </p:txBody>
      </p:sp>
      <p:sp>
        <p:nvSpPr>
          <p:cNvPr id="2" name="Content Placeholder 1"/>
          <p:cNvSpPr>
            <a:spLocks noGrp="1"/>
          </p:cNvSpPr>
          <p:nvPr>
            <p:ph idx="1"/>
          </p:nvPr>
        </p:nvSpPr>
        <p:spPr>
          <a:xfrm>
            <a:off x="457200" y="1203325"/>
            <a:ext cx="8229600" cy="4125913"/>
          </a:xfrm>
        </p:spPr>
        <p:txBody>
          <a:bodyPr/>
          <a:lstStyle/>
          <a:p>
            <a:pPr marL="0" indent="0">
              <a:buNone/>
            </a:pPr>
            <a:endParaRPr lang="en-GB" dirty="0"/>
          </a:p>
          <a:p>
            <a:r>
              <a:rPr lang="en-GB" dirty="0" smtClean="0"/>
              <a:t>Time</a:t>
            </a:r>
          </a:p>
          <a:p>
            <a:r>
              <a:rPr lang="en-GB" dirty="0" smtClean="0"/>
              <a:t>Place</a:t>
            </a:r>
          </a:p>
          <a:p>
            <a:r>
              <a:rPr lang="en-GB" dirty="0" smtClean="0"/>
              <a:t>Informality?</a:t>
            </a:r>
          </a:p>
          <a:p>
            <a:r>
              <a:rPr lang="en-GB" dirty="0" smtClean="0"/>
              <a:t>Unexpected</a:t>
            </a:r>
          </a:p>
          <a:p>
            <a:r>
              <a:rPr lang="en-GB" dirty="0" smtClean="0"/>
              <a:t>‘Simple’ questions?</a:t>
            </a:r>
          </a:p>
          <a:p>
            <a:r>
              <a:rPr lang="en-GB" dirty="0" smtClean="0"/>
              <a:t>Impact on me</a:t>
            </a:r>
          </a:p>
          <a:p>
            <a:pPr marL="0" indent="0">
              <a:buNone/>
            </a:pPr>
            <a:endParaRPr lang="en-GB" dirty="0"/>
          </a:p>
        </p:txBody>
      </p:sp>
    </p:spTree>
    <p:extLst>
      <p:ext uri="{BB962C8B-B14F-4D97-AF65-F5344CB8AC3E}">
        <p14:creationId xmlns:p14="http://schemas.microsoft.com/office/powerpoint/2010/main" val="1097148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4287"/>
            <a:ext cx="9144000" cy="1143000"/>
          </a:xfrm>
          <a:solidFill>
            <a:schemeClr val="tx1">
              <a:lumMod val="75000"/>
            </a:schemeClr>
          </a:solidFill>
        </p:spPr>
        <p:txBody>
          <a:bodyPr>
            <a:normAutofit fontScale="90000"/>
          </a:bodyPr>
          <a:lstStyle/>
          <a:p>
            <a:r>
              <a:rPr lang="en-GB" dirty="0" smtClean="0"/>
              <a:t/>
            </a:r>
            <a:br>
              <a:rPr lang="en-GB" dirty="0" smtClean="0"/>
            </a:br>
            <a:r>
              <a:rPr lang="en-GB" dirty="0" smtClean="0">
                <a:solidFill>
                  <a:schemeClr val="bg1"/>
                </a:solidFill>
              </a:rPr>
              <a:t>Practical issues : Meetings </a:t>
            </a:r>
            <a:r>
              <a:rPr lang="en-GB" dirty="0">
                <a:solidFill>
                  <a:schemeClr val="bg1"/>
                </a:solidFill>
              </a:rPr>
              <a:t>and informal conversations</a:t>
            </a:r>
            <a:br>
              <a:rPr lang="en-GB" dirty="0">
                <a:solidFill>
                  <a:schemeClr val="bg1"/>
                </a:solidFill>
              </a:rPr>
            </a:br>
            <a:endParaRPr lang="en-GB" dirty="0">
              <a:solidFill>
                <a:schemeClr val="bg1"/>
              </a:solidFill>
            </a:endParaRPr>
          </a:p>
        </p:txBody>
      </p:sp>
      <p:sp>
        <p:nvSpPr>
          <p:cNvPr id="2" name="Content Placeholder 1"/>
          <p:cNvSpPr>
            <a:spLocks noGrp="1"/>
          </p:cNvSpPr>
          <p:nvPr>
            <p:ph idx="1"/>
          </p:nvPr>
        </p:nvSpPr>
        <p:spPr/>
        <p:txBody>
          <a:bodyPr/>
          <a:lstStyle/>
          <a:p>
            <a:r>
              <a:rPr lang="en-GB" dirty="0" smtClean="0"/>
              <a:t>Airbrushing out the data?</a:t>
            </a:r>
          </a:p>
          <a:p>
            <a:r>
              <a:rPr lang="en-GB" dirty="0" smtClean="0"/>
              <a:t>Importance of follow up</a:t>
            </a:r>
          </a:p>
          <a:p>
            <a:r>
              <a:rPr lang="en-GB" dirty="0" smtClean="0"/>
              <a:t>Anxious for results</a:t>
            </a:r>
          </a:p>
          <a:p>
            <a:r>
              <a:rPr lang="en-GB" dirty="0" smtClean="0"/>
              <a:t>Influencing policy decisions</a:t>
            </a:r>
            <a:endParaRPr lang="en-GB" dirty="0"/>
          </a:p>
        </p:txBody>
      </p:sp>
    </p:spTree>
    <p:extLst>
      <p:ext uri="{BB962C8B-B14F-4D97-AF65-F5344CB8AC3E}">
        <p14:creationId xmlns:p14="http://schemas.microsoft.com/office/powerpoint/2010/main" val="4054836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Work\My Documents\My Pictures\liz\Lizgallery 004.jpg"/>
          <p:cNvPicPr>
            <a:picLocks noGrp="1"/>
          </p:cNvPicPr>
          <p:nvPr>
            <p:ph/>
          </p:nvPr>
        </p:nvPicPr>
        <p:blipFill>
          <a:blip r:embed="rId2" cstate="email">
            <a:extLst>
              <a:ext uri="{28A0092B-C50C-407E-A947-70E740481C1C}">
                <a14:useLocalDpi xmlns:a14="http://schemas.microsoft.com/office/drawing/2010/main" val="0"/>
              </a:ext>
            </a:extLst>
          </a:blip>
          <a:srcRect/>
          <a:stretch>
            <a:fillRect/>
          </a:stretch>
        </p:blipFill>
        <p:spPr bwMode="auto">
          <a:xfrm>
            <a:off x="2964242" y="2119085"/>
            <a:ext cx="3088216" cy="2062163"/>
          </a:xfrm>
          <a:prstGeom prst="rect">
            <a:avLst/>
          </a:prstGeom>
          <a:noFill/>
          <a:ln>
            <a:noFill/>
          </a:ln>
        </p:spPr>
      </p:pic>
      <p:sp>
        <p:nvSpPr>
          <p:cNvPr id="6" name="Rounded Rectangle 5"/>
          <p:cNvSpPr/>
          <p:nvPr/>
        </p:nvSpPr>
        <p:spPr>
          <a:xfrm>
            <a:off x="148470" y="595085"/>
            <a:ext cx="2815772" cy="1146628"/>
          </a:xfrm>
          <a:prstGeom prst="roundRect">
            <a:avLst/>
          </a:prstGeom>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solidFill>
                  <a:schemeClr val="bg1">
                    <a:lumMod val="95000"/>
                    <a:lumOff val="5000"/>
                  </a:schemeClr>
                </a:solidFill>
              </a:rPr>
              <a:t>Teacher Educator</a:t>
            </a:r>
            <a:endParaRPr lang="en-GB" sz="3200" dirty="0">
              <a:solidFill>
                <a:schemeClr val="bg1">
                  <a:lumMod val="95000"/>
                  <a:lumOff val="5000"/>
                </a:schemeClr>
              </a:solidFill>
            </a:endParaRPr>
          </a:p>
        </p:txBody>
      </p:sp>
      <p:sp>
        <p:nvSpPr>
          <p:cNvPr id="7" name="Rounded Rectangle 6"/>
          <p:cNvSpPr/>
          <p:nvPr/>
        </p:nvSpPr>
        <p:spPr>
          <a:xfrm>
            <a:off x="3094871" y="638626"/>
            <a:ext cx="2815772" cy="1146628"/>
          </a:xfrm>
          <a:prstGeom prst="roundRect">
            <a:avLst/>
          </a:prstGeom>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solidFill>
                  <a:schemeClr val="bg1">
                    <a:lumMod val="95000"/>
                    <a:lumOff val="5000"/>
                  </a:schemeClr>
                </a:solidFill>
              </a:rPr>
              <a:t>PhD student</a:t>
            </a:r>
            <a:endParaRPr lang="en-GB" sz="3200" dirty="0">
              <a:solidFill>
                <a:schemeClr val="bg1">
                  <a:lumMod val="95000"/>
                  <a:lumOff val="5000"/>
                </a:schemeClr>
              </a:solidFill>
            </a:endParaRPr>
          </a:p>
        </p:txBody>
      </p:sp>
      <p:sp>
        <p:nvSpPr>
          <p:cNvPr id="8" name="Rounded Rectangle 7"/>
          <p:cNvSpPr/>
          <p:nvPr/>
        </p:nvSpPr>
        <p:spPr>
          <a:xfrm>
            <a:off x="6052458" y="653141"/>
            <a:ext cx="2815772" cy="1146628"/>
          </a:xfrm>
          <a:prstGeom prst="roundRect">
            <a:avLst/>
          </a:prstGeom>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solidFill>
                  <a:schemeClr val="bg1">
                    <a:lumMod val="95000"/>
                    <a:lumOff val="5000"/>
                  </a:schemeClr>
                </a:solidFill>
              </a:rPr>
              <a:t>Hospice director</a:t>
            </a:r>
            <a:endParaRPr lang="en-GB" sz="3200" dirty="0">
              <a:solidFill>
                <a:schemeClr val="bg1">
                  <a:lumMod val="95000"/>
                  <a:lumOff val="5000"/>
                </a:schemeClr>
              </a:solidFill>
            </a:endParaRPr>
          </a:p>
        </p:txBody>
      </p:sp>
      <p:sp>
        <p:nvSpPr>
          <p:cNvPr id="10" name="Rounded Rectangle 9"/>
          <p:cNvSpPr/>
          <p:nvPr/>
        </p:nvSpPr>
        <p:spPr>
          <a:xfrm>
            <a:off x="148470" y="4869543"/>
            <a:ext cx="2815772" cy="1146628"/>
          </a:xfrm>
          <a:prstGeom prst="roundRect">
            <a:avLst/>
          </a:prstGeom>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solidFill>
                  <a:schemeClr val="bg1">
                    <a:lumMod val="95000"/>
                    <a:lumOff val="5000"/>
                  </a:schemeClr>
                </a:solidFill>
              </a:rPr>
              <a:t>Hospice volunteer</a:t>
            </a:r>
            <a:endParaRPr lang="en-GB" sz="3200" dirty="0">
              <a:solidFill>
                <a:schemeClr val="bg1">
                  <a:lumMod val="95000"/>
                  <a:lumOff val="5000"/>
                </a:schemeClr>
              </a:solidFill>
            </a:endParaRPr>
          </a:p>
        </p:txBody>
      </p:sp>
      <p:sp>
        <p:nvSpPr>
          <p:cNvPr id="11" name="Rounded Rectangle 10"/>
          <p:cNvSpPr/>
          <p:nvPr/>
        </p:nvSpPr>
        <p:spPr>
          <a:xfrm>
            <a:off x="3094871" y="4869543"/>
            <a:ext cx="2815772" cy="1146628"/>
          </a:xfrm>
          <a:prstGeom prst="roundRect">
            <a:avLst/>
          </a:prstGeom>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solidFill>
                  <a:schemeClr val="bg1">
                    <a:lumMod val="95000"/>
                    <a:lumOff val="5000"/>
                  </a:schemeClr>
                </a:solidFill>
              </a:rPr>
              <a:t>Trained nurse</a:t>
            </a:r>
            <a:endParaRPr lang="en-GB" sz="3200" dirty="0">
              <a:solidFill>
                <a:schemeClr val="bg1">
                  <a:lumMod val="95000"/>
                  <a:lumOff val="5000"/>
                </a:schemeClr>
              </a:solidFill>
            </a:endParaRPr>
          </a:p>
        </p:txBody>
      </p:sp>
      <p:sp>
        <p:nvSpPr>
          <p:cNvPr id="12" name="Rounded Rectangle 11"/>
          <p:cNvSpPr/>
          <p:nvPr/>
        </p:nvSpPr>
        <p:spPr>
          <a:xfrm>
            <a:off x="6008916" y="4847772"/>
            <a:ext cx="2815772" cy="1146628"/>
          </a:xfrm>
          <a:prstGeom prst="roundRect">
            <a:avLst/>
          </a:prstGeom>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solidFill>
                  <a:schemeClr val="bg1">
                    <a:lumMod val="95000"/>
                    <a:lumOff val="5000"/>
                  </a:schemeClr>
                </a:solidFill>
              </a:rPr>
              <a:t>Interest in participatory research</a:t>
            </a:r>
            <a:endParaRPr lang="en-GB" sz="2800" dirty="0">
              <a:solidFill>
                <a:schemeClr val="bg1">
                  <a:lumMod val="95000"/>
                  <a:lumOff val="5000"/>
                </a:schemeClr>
              </a:solidFill>
            </a:endParaRPr>
          </a:p>
        </p:txBody>
      </p:sp>
    </p:spTree>
    <p:extLst>
      <p:ext uri="{BB962C8B-B14F-4D97-AF65-F5344CB8AC3E}">
        <p14:creationId xmlns:p14="http://schemas.microsoft.com/office/powerpoint/2010/main" val="2145576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sz="quarter"/>
          </p:nvPr>
        </p:nvSpPr>
        <p:spPr>
          <a:xfrm>
            <a:off x="5884" y="835433"/>
            <a:ext cx="9144000" cy="1143000"/>
          </a:xfrm>
        </p:spPr>
        <p:txBody>
          <a:bodyPr>
            <a:normAutofit fontScale="90000"/>
          </a:bodyPr>
          <a:lstStyle/>
          <a:p>
            <a:pPr algn="l"/>
            <a:r>
              <a:rPr lang="en-GB" dirty="0" smtClean="0"/>
              <a:t>The Lego Process :</a:t>
            </a:r>
            <a:r>
              <a:rPr lang="en-GB" dirty="0"/>
              <a:t/>
            </a:r>
            <a:br>
              <a:rPr lang="en-GB" dirty="0"/>
            </a:br>
            <a:r>
              <a:rPr lang="en-GB" dirty="0"/>
              <a:t>Communicative </a:t>
            </a:r>
            <a:r>
              <a:rPr lang="en-GB" dirty="0" smtClean="0"/>
              <a:t>space, Playful </a:t>
            </a:r>
            <a:r>
              <a:rPr lang="en-GB" dirty="0"/>
              <a:t>space</a:t>
            </a:r>
            <a:br>
              <a:rPr lang="en-GB" dirty="0"/>
            </a:br>
            <a:r>
              <a:rPr lang="en-GB" dirty="0"/>
              <a:t>Reflective space</a:t>
            </a:r>
            <a:br>
              <a:rPr lang="en-GB" dirty="0"/>
            </a:br>
            <a:endParaRPr lang="en-GB" dirty="0"/>
          </a:p>
        </p:txBody>
      </p:sp>
      <p:pic>
        <p:nvPicPr>
          <p:cNvPr id="9" name="Content Placeholder 8"/>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4368140" y="1757545"/>
            <a:ext cx="3578431" cy="2683824"/>
          </a:xfrm>
        </p:spPr>
      </p:pic>
      <p:pic>
        <p:nvPicPr>
          <p:cNvPr id="10" name="Content Placeholder 9"/>
          <p:cNvPicPr>
            <a:picLocks noGrp="1" noChangeAspect="1"/>
          </p:cNvPicPr>
          <p:nvPr>
            <p:ph sz="quarter" idx="2"/>
          </p:nvPr>
        </p:nvPicPr>
        <p:blipFill>
          <a:blip r:embed="rId4" cstate="email">
            <a:extLst>
              <a:ext uri="{28A0092B-C50C-407E-A947-70E740481C1C}">
                <a14:useLocalDpi xmlns:a14="http://schemas.microsoft.com/office/drawing/2010/main" val="0"/>
              </a:ext>
            </a:extLst>
          </a:blip>
          <a:stretch>
            <a:fillRect/>
          </a:stretch>
        </p:blipFill>
        <p:spPr>
          <a:xfrm>
            <a:off x="5884" y="4586054"/>
            <a:ext cx="2731160" cy="2048371"/>
          </a:xfrm>
        </p:spPr>
      </p:pic>
      <p:pic>
        <p:nvPicPr>
          <p:cNvPr id="11" name="Content Placeholder 10"/>
          <p:cNvPicPr>
            <a:picLocks noGrp="1" noChangeAspect="1"/>
          </p:cNvPicPr>
          <p:nvPr>
            <p:ph sz="quarter" idx="3"/>
          </p:nvPr>
        </p:nvPicPr>
        <p:blipFill>
          <a:blip r:embed="rId5" cstate="email">
            <a:extLst>
              <a:ext uri="{28A0092B-C50C-407E-A947-70E740481C1C}">
                <a14:useLocalDpi xmlns:a14="http://schemas.microsoft.com/office/drawing/2010/main" val="0"/>
              </a:ext>
            </a:extLst>
          </a:blip>
          <a:stretch>
            <a:fillRect/>
          </a:stretch>
        </p:blipFill>
        <p:spPr>
          <a:xfrm>
            <a:off x="624113" y="2136568"/>
            <a:ext cx="3073067" cy="2304801"/>
          </a:xfrm>
        </p:spPr>
      </p:pic>
      <p:pic>
        <p:nvPicPr>
          <p:cNvPr id="12" name="Content Placeholder 11"/>
          <p:cNvPicPr>
            <a:picLocks noGrp="1" noChangeAspect="1"/>
          </p:cNvPicPr>
          <p:nvPr>
            <p:ph sz="quarter" idx="4"/>
          </p:nvPr>
        </p:nvPicPr>
        <p:blipFill>
          <a:blip r:embed="rId6" cstate="email">
            <a:extLst>
              <a:ext uri="{28A0092B-C50C-407E-A947-70E740481C1C}">
                <a14:useLocalDpi xmlns:a14="http://schemas.microsoft.com/office/drawing/2010/main" val="0"/>
              </a:ext>
            </a:extLst>
          </a:blip>
          <a:stretch>
            <a:fillRect/>
          </a:stretch>
        </p:blipFill>
        <p:spPr>
          <a:xfrm>
            <a:off x="2913410" y="4049483"/>
            <a:ext cx="2916766" cy="2187575"/>
          </a:xfr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83086" y="4408258"/>
            <a:ext cx="2960914" cy="2220686"/>
          </a:xfrm>
          <a:prstGeom prst="rect">
            <a:avLst/>
          </a:prstGeom>
        </p:spPr>
      </p:pic>
    </p:spTree>
    <p:extLst>
      <p:ext uri="{BB962C8B-B14F-4D97-AF65-F5344CB8AC3E}">
        <p14:creationId xmlns:p14="http://schemas.microsoft.com/office/powerpoint/2010/main" val="4157315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2"/>
            <a:ext cx="9144000" cy="1143000"/>
          </a:xfrm>
          <a:solidFill>
            <a:schemeClr val="tx1">
              <a:lumMod val="65000"/>
            </a:schemeClr>
          </a:solidFill>
        </p:spPr>
        <p:txBody>
          <a:bodyPr>
            <a:normAutofit/>
          </a:bodyPr>
          <a:lstStyle/>
          <a:p>
            <a:r>
              <a:rPr lang="en-US" dirty="0" smtClean="0">
                <a:solidFill>
                  <a:schemeClr val="bg1"/>
                </a:solidFill>
              </a:rPr>
              <a:t>Rationale for using visual methods</a:t>
            </a:r>
            <a:endParaRPr lang="en-US" dirty="0">
              <a:solidFill>
                <a:schemeClr val="bg1"/>
              </a:solidFill>
            </a:endParaRPr>
          </a:p>
        </p:txBody>
      </p:sp>
      <p:sp>
        <p:nvSpPr>
          <p:cNvPr id="3" name="Content Placeholder 2"/>
          <p:cNvSpPr>
            <a:spLocks noGrp="1"/>
          </p:cNvSpPr>
          <p:nvPr>
            <p:ph idx="1"/>
          </p:nvPr>
        </p:nvSpPr>
        <p:spPr>
          <a:xfrm>
            <a:off x="142875" y="1385887"/>
            <a:ext cx="9001125" cy="5229226"/>
          </a:xfrm>
        </p:spPr>
        <p:txBody>
          <a:bodyPr>
            <a:normAutofit fontScale="92500"/>
          </a:bodyPr>
          <a:lstStyle/>
          <a:p>
            <a:pPr marL="0" indent="0">
              <a:buNone/>
            </a:pPr>
            <a:r>
              <a:rPr lang="en-US" dirty="0" smtClean="0"/>
              <a:t>My own prior experience using the technique</a:t>
            </a:r>
          </a:p>
          <a:p>
            <a:pPr marL="0" indent="0">
              <a:buNone/>
            </a:pPr>
            <a:r>
              <a:rPr lang="en-US" dirty="0" smtClean="0"/>
              <a:t>Advantages :</a:t>
            </a:r>
            <a:endParaRPr lang="en-US" dirty="0"/>
          </a:p>
          <a:p>
            <a:r>
              <a:rPr lang="en-US" dirty="0" smtClean="0"/>
              <a:t>Combines individual responses as in interviews, with group interactions characteristic of focus groups</a:t>
            </a:r>
          </a:p>
          <a:p>
            <a:r>
              <a:rPr lang="en-US" dirty="0" smtClean="0"/>
              <a:t>More considered, expansive responses</a:t>
            </a:r>
          </a:p>
          <a:p>
            <a:r>
              <a:rPr lang="en-US" dirty="0" smtClean="0"/>
              <a:t>Hearing the stories of others – </a:t>
            </a:r>
            <a:r>
              <a:rPr lang="en-US" dirty="0" err="1" smtClean="0"/>
              <a:t>organisational</a:t>
            </a:r>
            <a:r>
              <a:rPr lang="en-US" dirty="0" smtClean="0"/>
              <a:t> development</a:t>
            </a:r>
          </a:p>
          <a:p>
            <a:r>
              <a:rPr lang="en-US" dirty="0" smtClean="0"/>
              <a:t>Novelty – encourages participation</a:t>
            </a:r>
          </a:p>
          <a:p>
            <a:pPr marL="514350" indent="-457200"/>
            <a:r>
              <a:rPr lang="en-US" dirty="0" smtClean="0"/>
              <a:t>Staff gain experience of a technique which might then be used more widely in the hospice.</a:t>
            </a:r>
          </a:p>
          <a:p>
            <a:pPr lvl="1"/>
            <a:endParaRPr lang="en-US" dirty="0"/>
          </a:p>
        </p:txBody>
      </p:sp>
    </p:spTree>
    <p:extLst>
      <p:ext uri="{BB962C8B-B14F-4D97-AF65-F5344CB8AC3E}">
        <p14:creationId xmlns:p14="http://schemas.microsoft.com/office/powerpoint/2010/main" val="559907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a:solidFill>
                  <a:schemeClr val="bg1"/>
                </a:solidFill>
              </a:rPr>
              <a:t>Practical issues : Visual methods </a:t>
            </a:r>
          </a:p>
        </p:txBody>
      </p:sp>
      <p:sp>
        <p:nvSpPr>
          <p:cNvPr id="3" name="Content Placeholder 2"/>
          <p:cNvSpPr>
            <a:spLocks noGrp="1"/>
          </p:cNvSpPr>
          <p:nvPr>
            <p:ph idx="1"/>
          </p:nvPr>
        </p:nvSpPr>
        <p:spPr/>
        <p:txBody>
          <a:bodyPr/>
          <a:lstStyle/>
          <a:p>
            <a:r>
              <a:rPr lang="en-GB" dirty="0" smtClean="0"/>
              <a:t>New territory for me : pilot</a:t>
            </a:r>
          </a:p>
          <a:p>
            <a:r>
              <a:rPr lang="en-GB" dirty="0" smtClean="0"/>
              <a:t>Group make up : staff / volunteers / mix?</a:t>
            </a:r>
          </a:p>
          <a:p>
            <a:pPr eaLnBrk="0" hangingPunct="0">
              <a:buFontTx/>
              <a:buChar char="•"/>
              <a:defRPr/>
            </a:pPr>
            <a:r>
              <a:rPr lang="en-GB" kern="0" dirty="0"/>
              <a:t>Management of any organisational issues that emerge</a:t>
            </a:r>
          </a:p>
          <a:p>
            <a:r>
              <a:rPr lang="en-GB" dirty="0" smtClean="0"/>
              <a:t>Time and space in a workplace setting</a:t>
            </a:r>
          </a:p>
          <a:p>
            <a:r>
              <a:rPr lang="en-GB" dirty="0" smtClean="0"/>
              <a:t>How effective will it be?????</a:t>
            </a:r>
          </a:p>
          <a:p>
            <a:endParaRPr lang="en-GB" dirty="0"/>
          </a:p>
        </p:txBody>
      </p:sp>
    </p:spTree>
    <p:extLst>
      <p:ext uri="{BB962C8B-B14F-4D97-AF65-F5344CB8AC3E}">
        <p14:creationId xmlns:p14="http://schemas.microsoft.com/office/powerpoint/2010/main" val="772867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smtClean="0">
                <a:solidFill>
                  <a:schemeClr val="bg1"/>
                </a:solidFill>
              </a:rPr>
              <a:t>Vignette 1 – the volunteer drivers</a:t>
            </a:r>
            <a:endParaRPr lang="en-GB" dirty="0">
              <a:solidFill>
                <a:schemeClr val="bg1"/>
              </a:solidFill>
            </a:endParaRPr>
          </a:p>
        </p:txBody>
      </p:sp>
      <p:sp>
        <p:nvSpPr>
          <p:cNvPr id="3" name="Content Placeholder 2"/>
          <p:cNvSpPr>
            <a:spLocks noGrp="1"/>
          </p:cNvSpPr>
          <p:nvPr>
            <p:ph idx="1"/>
          </p:nvPr>
        </p:nvSpPr>
        <p:spPr>
          <a:xfrm>
            <a:off x="914400" y="1586753"/>
            <a:ext cx="8229600" cy="5129213"/>
          </a:xfrm>
        </p:spPr>
        <p:txBody>
          <a:bodyPr>
            <a:normAutofit fontScale="77500" lnSpcReduction="20000"/>
          </a:bodyPr>
          <a:lstStyle/>
          <a:p>
            <a:r>
              <a:rPr lang="en-GB" dirty="0"/>
              <a:t>Brian: I brought a patient this week and it was her first time of coming to the hospice. She was terrified. I realised as soon as I collected her… but she was great going home. She’d loved it and I couldn’t stop her talking!</a:t>
            </a:r>
          </a:p>
          <a:p>
            <a:pPr marL="0" indent="0">
              <a:buNone/>
            </a:pPr>
            <a:endParaRPr lang="en-GB" dirty="0"/>
          </a:p>
          <a:p>
            <a:r>
              <a:rPr lang="en-GB" dirty="0"/>
              <a:t>Dave:  </a:t>
            </a:r>
            <a:r>
              <a:rPr lang="en-GB" dirty="0" smtClean="0"/>
              <a:t>You </a:t>
            </a:r>
            <a:r>
              <a:rPr lang="en-GB" dirty="0"/>
              <a:t>never know what you’ll find when you get there. You just have to use your initiative. They might have gone to hospital</a:t>
            </a:r>
            <a:r>
              <a:rPr lang="en-GB" dirty="0" smtClean="0"/>
              <a:t>.. They might have just gone out …they might have died </a:t>
            </a:r>
            <a:r>
              <a:rPr lang="en-GB" dirty="0"/>
              <a:t>and </a:t>
            </a:r>
            <a:r>
              <a:rPr lang="en-GB" dirty="0" smtClean="0"/>
              <a:t>nobody </a:t>
            </a:r>
            <a:r>
              <a:rPr lang="en-GB" dirty="0"/>
              <a:t>let the hospice </a:t>
            </a:r>
            <a:r>
              <a:rPr lang="en-GB" dirty="0" smtClean="0"/>
              <a:t>know….’</a:t>
            </a:r>
            <a:endParaRPr lang="en-GB" dirty="0"/>
          </a:p>
          <a:p>
            <a:pPr marL="0" indent="0">
              <a:buNone/>
            </a:pPr>
            <a:endParaRPr lang="en-GB" dirty="0"/>
          </a:p>
          <a:p>
            <a:r>
              <a:rPr lang="en-GB" dirty="0" smtClean="0"/>
              <a:t>Mary : </a:t>
            </a:r>
            <a:r>
              <a:rPr lang="en-GB" dirty="0"/>
              <a:t>and they chat to you on the way home…. There was an empty chair for a couple of sessions and she asked me where x was. I had to tell her he’d died. She’d waited all day to ask…..</a:t>
            </a:r>
          </a:p>
        </p:txBody>
      </p:sp>
      <p:pic>
        <p:nvPicPr>
          <p:cNvPr id="5" name="Picture 6" descr="http://cliparts.co/cliparts/pco/5rz/pco5rzqLi.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1600200"/>
            <a:ext cx="1161827" cy="9951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l.rgbimg.com/cache1pgVgm/users/m/mz/mzacha/600/mHCXAYw.jpg">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865" y="3345628"/>
            <a:ext cx="1115962" cy="9359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clipartbest.com/cliparts/aiq/Lbq/aiqLbq5iM.jpeg">
            <a:hlinkClick r:id="rId7"/>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5865" y="5011094"/>
            <a:ext cx="1131720" cy="90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539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4000" cy="1143000"/>
          </a:xfrm>
          <a:solidFill>
            <a:schemeClr val="tx1">
              <a:lumMod val="75000"/>
            </a:schemeClr>
          </a:solidFill>
        </p:spPr>
        <p:txBody>
          <a:bodyPr>
            <a:normAutofit/>
          </a:bodyPr>
          <a:lstStyle/>
          <a:p>
            <a:r>
              <a:rPr lang="en-GB" dirty="0" smtClean="0">
                <a:solidFill>
                  <a:schemeClr val="bg1"/>
                </a:solidFill>
              </a:rPr>
              <a:t>Vignette 2 – the volunteer receptionist</a:t>
            </a:r>
            <a:endParaRPr lang="en-GB" dirty="0">
              <a:solidFill>
                <a:schemeClr val="bg1"/>
              </a:solidFill>
            </a:endParaRPr>
          </a:p>
        </p:txBody>
      </p:sp>
      <p:sp>
        <p:nvSpPr>
          <p:cNvPr id="5" name="Content Placeholder 4"/>
          <p:cNvSpPr>
            <a:spLocks noGrp="1"/>
          </p:cNvSpPr>
          <p:nvPr>
            <p:ph idx="1"/>
          </p:nvPr>
        </p:nvSpPr>
        <p:spPr/>
        <p:txBody>
          <a:bodyPr>
            <a:normAutofit fontScale="92500" lnSpcReduction="10000"/>
          </a:bodyPr>
          <a:lstStyle/>
          <a:p>
            <a:r>
              <a:rPr lang="en-GB" dirty="0" smtClean="0"/>
              <a:t>Front of house</a:t>
            </a:r>
          </a:p>
          <a:p>
            <a:r>
              <a:rPr lang="en-GB" dirty="0" smtClean="0"/>
              <a:t>Deal with everything that comes through the door</a:t>
            </a:r>
          </a:p>
          <a:p>
            <a:r>
              <a:rPr lang="en-GB" dirty="0" smtClean="0"/>
              <a:t>Phone calls</a:t>
            </a:r>
          </a:p>
          <a:p>
            <a:r>
              <a:rPr lang="en-GB" dirty="0" smtClean="0"/>
              <a:t>Staff</a:t>
            </a:r>
          </a:p>
          <a:p>
            <a:r>
              <a:rPr lang="en-GB" dirty="0" smtClean="0"/>
              <a:t>Patients ,relatives, visitors</a:t>
            </a:r>
          </a:p>
          <a:p>
            <a:r>
              <a:rPr lang="en-GB" dirty="0" smtClean="0"/>
              <a:t>Money / donations / sales</a:t>
            </a:r>
          </a:p>
          <a:p>
            <a:r>
              <a:rPr lang="en-GB" dirty="0" smtClean="0"/>
              <a:t>Deliveries</a:t>
            </a:r>
          </a:p>
          <a:p>
            <a:r>
              <a:rPr lang="en-GB" dirty="0" smtClean="0"/>
              <a:t>Enquiries</a:t>
            </a:r>
          </a:p>
          <a:p>
            <a:pPr marL="0" indent="0">
              <a:buNone/>
            </a:pPr>
            <a:endParaRPr lang="en-GB" dirty="0" smtClean="0"/>
          </a:p>
          <a:p>
            <a:endParaRPr lang="en-GB" dirty="0" smtClean="0"/>
          </a:p>
        </p:txBody>
      </p:sp>
    </p:spTree>
    <p:extLst>
      <p:ext uri="{BB962C8B-B14F-4D97-AF65-F5344CB8AC3E}">
        <p14:creationId xmlns:p14="http://schemas.microsoft.com/office/powerpoint/2010/main" val="3984893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smtClean="0">
                <a:solidFill>
                  <a:schemeClr val="bg1"/>
                </a:solidFill>
              </a:rPr>
              <a:t>Vignette 3: the day hospice patient</a:t>
            </a:r>
            <a:endParaRPr lang="en-GB" dirty="0">
              <a:solidFill>
                <a:schemeClr val="bg1"/>
              </a:solidFill>
            </a:endParaRPr>
          </a:p>
        </p:txBody>
      </p:sp>
      <p:sp>
        <p:nvSpPr>
          <p:cNvPr id="5" name="Content Placeholder 4"/>
          <p:cNvSpPr>
            <a:spLocks noGrp="1"/>
          </p:cNvSpPr>
          <p:nvPr>
            <p:ph idx="1"/>
          </p:nvPr>
        </p:nvSpPr>
        <p:spPr>
          <a:xfrm>
            <a:off x="0" y="1385888"/>
            <a:ext cx="9144000" cy="5715000"/>
          </a:xfrm>
        </p:spPr>
        <p:txBody>
          <a:bodyPr>
            <a:normAutofit fontScale="70000" lnSpcReduction="20000"/>
          </a:bodyPr>
          <a:lstStyle/>
          <a:p>
            <a:r>
              <a:rPr lang="en-GB" sz="3400" dirty="0"/>
              <a:t>Guess the Movie, which was led by one of the volunteers. Sitting next to a patient who talked to me about coming to the DH</a:t>
            </a:r>
            <a:r>
              <a:rPr lang="en-GB" sz="3400" dirty="0" smtClean="0"/>
              <a:t>.:</a:t>
            </a:r>
          </a:p>
          <a:p>
            <a:endParaRPr lang="en-GB" sz="3400" dirty="0"/>
          </a:p>
          <a:p>
            <a:r>
              <a:rPr lang="en-GB" sz="3400" i="1" dirty="0"/>
              <a:t>‘ When they suggested I try the DH I thought no – that’s somewhere to go to die. Then I thought about it and well I am dying so I’ll give it a go……..There’s everything you want here. People always here, lots of chit chat – they’re such special people – they must be handpicked – especially the drivers</a:t>
            </a:r>
            <a:r>
              <a:rPr lang="en-GB" sz="3400" i="1" dirty="0" smtClean="0"/>
              <a:t>…….’</a:t>
            </a:r>
            <a:endParaRPr lang="en-GB" sz="3400" dirty="0"/>
          </a:p>
          <a:p>
            <a:pPr marL="0" indent="0">
              <a:buNone/>
            </a:pPr>
            <a:r>
              <a:rPr lang="en-GB" sz="3400" i="1" dirty="0"/>
              <a:t> </a:t>
            </a:r>
            <a:endParaRPr lang="en-GB" sz="3400" dirty="0"/>
          </a:p>
          <a:p>
            <a:r>
              <a:rPr lang="en-GB" sz="3400" dirty="0"/>
              <a:t>It made me realise how challenging it all is. Although the atmosphere is full of smiles and banter – deliberately so. Sherry and Baileys tipple before lunch. Lots of laughing. But at the same time you are sitting talking to someone quite openly about them dying. What a span of emotion in the same breath! There’s no explicit training for the volunteers – and could you train someone anyway</a:t>
            </a:r>
            <a:r>
              <a:rPr lang="en-GB" sz="3400" dirty="0" smtClean="0"/>
              <a:t>?							</a:t>
            </a:r>
          </a:p>
          <a:p>
            <a:pPr marL="3657600" lvl="8" indent="0" algn="r">
              <a:buNone/>
            </a:pPr>
            <a:r>
              <a:rPr lang="en-GB" sz="2900" dirty="0" smtClean="0"/>
              <a:t>(Journal entry)</a:t>
            </a:r>
            <a:endParaRPr lang="en-GB" sz="2900" dirty="0"/>
          </a:p>
          <a:p>
            <a:endParaRPr lang="en-GB" dirty="0"/>
          </a:p>
        </p:txBody>
      </p:sp>
    </p:spTree>
    <p:extLst>
      <p:ext uri="{BB962C8B-B14F-4D97-AF65-F5344CB8AC3E}">
        <p14:creationId xmlns:p14="http://schemas.microsoft.com/office/powerpoint/2010/main" val="1444532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smtClean="0">
                <a:solidFill>
                  <a:schemeClr val="bg1"/>
                </a:solidFill>
              </a:rPr>
              <a:t>Emerging issues</a:t>
            </a:r>
            <a:endParaRPr lang="en-GB" dirty="0">
              <a:solidFill>
                <a:schemeClr val="bg1"/>
              </a:solidFill>
            </a:endParaRPr>
          </a:p>
        </p:txBody>
      </p:sp>
      <p:sp>
        <p:nvSpPr>
          <p:cNvPr id="3" name="Content Placeholder 2"/>
          <p:cNvSpPr>
            <a:spLocks noGrp="1"/>
          </p:cNvSpPr>
          <p:nvPr>
            <p:ph idx="1"/>
          </p:nvPr>
        </p:nvSpPr>
        <p:spPr>
          <a:xfrm>
            <a:off x="457199" y="1600200"/>
            <a:ext cx="8558213" cy="4525963"/>
          </a:xfrm>
        </p:spPr>
        <p:txBody>
          <a:bodyPr>
            <a:normAutofit fontScale="92500" lnSpcReduction="10000"/>
          </a:bodyPr>
          <a:lstStyle/>
          <a:p>
            <a:r>
              <a:rPr lang="en-GB" dirty="0" smtClean="0"/>
              <a:t>‘I’m only a volunteer’</a:t>
            </a:r>
          </a:p>
          <a:p>
            <a:r>
              <a:rPr lang="en-GB" dirty="0" smtClean="0"/>
              <a:t>Complexity of work – emotional overlay, invisible work, dealing with the unexpected</a:t>
            </a:r>
          </a:p>
          <a:p>
            <a:r>
              <a:rPr lang="en-GB" dirty="0" smtClean="0"/>
              <a:t>Volunteers are a conduit for patients between staff and themselves? (Liminal space)</a:t>
            </a:r>
          </a:p>
          <a:p>
            <a:r>
              <a:rPr lang="en-GB" dirty="0" smtClean="0"/>
              <a:t>Relationships between researcher and participants</a:t>
            </a:r>
          </a:p>
          <a:p>
            <a:r>
              <a:rPr lang="en-GB" dirty="0" smtClean="0"/>
              <a:t>Importance of reflexivity</a:t>
            </a:r>
          </a:p>
          <a:p>
            <a:r>
              <a:rPr lang="en-GB" dirty="0" smtClean="0"/>
              <a:t>Emotional impact of research – participants and researcher</a:t>
            </a:r>
            <a:endParaRPr lang="en-GB" dirty="0"/>
          </a:p>
        </p:txBody>
      </p:sp>
    </p:spTree>
    <p:extLst>
      <p:ext uri="{BB962C8B-B14F-4D97-AF65-F5344CB8AC3E}">
        <p14:creationId xmlns:p14="http://schemas.microsoft.com/office/powerpoint/2010/main" val="3574260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
            <a:ext cx="9144000" cy="1143000"/>
          </a:xfrm>
          <a:solidFill>
            <a:schemeClr val="tx1">
              <a:lumMod val="75000"/>
            </a:schemeClr>
          </a:solidFill>
        </p:spPr>
        <p:txBody>
          <a:bodyPr/>
          <a:lstStyle/>
          <a:p>
            <a:r>
              <a:rPr lang="en-GB" dirty="0" smtClean="0">
                <a:solidFill>
                  <a:schemeClr val="bg1"/>
                </a:solidFill>
              </a:rPr>
              <a:t>Emotional aspects</a:t>
            </a:r>
            <a:endParaRPr lang="en-GB" dirty="0">
              <a:solidFill>
                <a:schemeClr val="bg1"/>
              </a:solidFill>
            </a:endParaRPr>
          </a:p>
        </p:txBody>
      </p:sp>
      <p:sp>
        <p:nvSpPr>
          <p:cNvPr id="3" name="Content Placeholder 2"/>
          <p:cNvSpPr>
            <a:spLocks noGrp="1"/>
          </p:cNvSpPr>
          <p:nvPr>
            <p:ph idx="1"/>
          </p:nvPr>
        </p:nvSpPr>
        <p:spPr>
          <a:xfrm>
            <a:off x="157162" y="1457324"/>
            <a:ext cx="8986838" cy="5057775"/>
          </a:xfrm>
        </p:spPr>
        <p:txBody>
          <a:bodyPr>
            <a:normAutofit fontScale="70000" lnSpcReduction="20000"/>
          </a:bodyPr>
          <a:lstStyle/>
          <a:p>
            <a:r>
              <a:rPr lang="en-GB" sz="4000" dirty="0"/>
              <a:t>Research is not emotionally detached – lonely, turbulent, highs, lows, exciting, unpredictable </a:t>
            </a:r>
            <a:r>
              <a:rPr lang="en-GB" sz="4000" dirty="0" smtClean="0"/>
              <a:t>……..</a:t>
            </a:r>
            <a:endParaRPr lang="en-GB" sz="4000" dirty="0"/>
          </a:p>
          <a:p>
            <a:r>
              <a:rPr lang="en-GB" sz="4000" dirty="0" smtClean="0"/>
              <a:t>The research </a:t>
            </a:r>
            <a:r>
              <a:rPr lang="en-GB" sz="4000" dirty="0"/>
              <a:t>process can have an emotional effect on the </a:t>
            </a:r>
            <a:r>
              <a:rPr lang="en-GB" sz="4000" dirty="0" smtClean="0"/>
              <a:t>participant</a:t>
            </a:r>
          </a:p>
          <a:p>
            <a:pPr lvl="1"/>
            <a:r>
              <a:rPr lang="en-GB" sz="3800" dirty="0" smtClean="0"/>
              <a:t>‘Safe questions’ can </a:t>
            </a:r>
            <a:r>
              <a:rPr lang="en-GB" sz="3800" dirty="0"/>
              <a:t>prompt unanticipated emotional responses </a:t>
            </a:r>
            <a:endParaRPr lang="en-GB" sz="3800" dirty="0" smtClean="0"/>
          </a:p>
          <a:p>
            <a:r>
              <a:rPr lang="en-GB" sz="4000" dirty="0"/>
              <a:t>Dealing with your own emotional </a:t>
            </a:r>
            <a:r>
              <a:rPr lang="en-GB" sz="4000" dirty="0" smtClean="0"/>
              <a:t>responses</a:t>
            </a:r>
          </a:p>
          <a:p>
            <a:pPr lvl="1"/>
            <a:r>
              <a:rPr lang="en-GB" sz="3400" dirty="0" smtClean="0"/>
              <a:t>Exposure to events during data ‘collection’ in the field</a:t>
            </a:r>
          </a:p>
          <a:p>
            <a:pPr lvl="1"/>
            <a:r>
              <a:rPr lang="en-GB" sz="3400" dirty="0" smtClean="0"/>
              <a:t>Revisiting data : listening </a:t>
            </a:r>
            <a:r>
              <a:rPr lang="en-GB" sz="3400" dirty="0"/>
              <a:t>to transcriptions, writing up and sharing research experiences – as today.</a:t>
            </a:r>
          </a:p>
          <a:p>
            <a:pPr lvl="1"/>
            <a:r>
              <a:rPr lang="en-GB" sz="3400" dirty="0" smtClean="0"/>
              <a:t>Combining work and research role:  </a:t>
            </a:r>
            <a:r>
              <a:rPr lang="en-GB" sz="3400" dirty="0"/>
              <a:t>out of one into the other.</a:t>
            </a:r>
          </a:p>
          <a:p>
            <a:r>
              <a:rPr lang="en-GB" sz="4000" dirty="0" smtClean="0"/>
              <a:t>Implications </a:t>
            </a:r>
            <a:r>
              <a:rPr lang="en-GB" sz="4000" dirty="0"/>
              <a:t>for supporting researchers – off loading, debriefing, role of academic supervisors</a:t>
            </a:r>
          </a:p>
          <a:p>
            <a:endParaRPr lang="en-GB" dirty="0"/>
          </a:p>
        </p:txBody>
      </p:sp>
    </p:spTree>
    <p:extLst>
      <p:ext uri="{BB962C8B-B14F-4D97-AF65-F5344CB8AC3E}">
        <p14:creationId xmlns:p14="http://schemas.microsoft.com/office/powerpoint/2010/main" val="3118750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smtClean="0">
                <a:solidFill>
                  <a:schemeClr val="bg1"/>
                </a:solidFill>
              </a:rPr>
              <a:t>Reflexivity</a:t>
            </a:r>
            <a:endParaRPr lang="en-GB" dirty="0">
              <a:solidFill>
                <a:schemeClr val="bg1"/>
              </a:solidFill>
            </a:endParaRPr>
          </a:p>
        </p:txBody>
      </p:sp>
      <p:sp>
        <p:nvSpPr>
          <p:cNvPr id="3" name="Content Placeholder 2"/>
          <p:cNvSpPr>
            <a:spLocks noGrp="1"/>
          </p:cNvSpPr>
          <p:nvPr>
            <p:ph idx="1"/>
          </p:nvPr>
        </p:nvSpPr>
        <p:spPr/>
        <p:txBody>
          <a:bodyPr/>
          <a:lstStyle/>
          <a:p>
            <a:r>
              <a:rPr lang="en-GB" dirty="0"/>
              <a:t>Anxious not to lose sight of the messiness of doing </a:t>
            </a:r>
            <a:r>
              <a:rPr lang="en-GB" dirty="0" smtClean="0"/>
              <a:t>research.  It </a:t>
            </a:r>
            <a:r>
              <a:rPr lang="en-GB" dirty="0"/>
              <a:t>often comes across as being quite straightforward in the research journals. Researchers go in, collect data and </a:t>
            </a:r>
            <a:r>
              <a:rPr lang="en-GB" dirty="0" smtClean="0"/>
              <a:t>leave. </a:t>
            </a:r>
            <a:endParaRPr lang="en-GB" dirty="0"/>
          </a:p>
          <a:p>
            <a:r>
              <a:rPr lang="en-GB" dirty="0" smtClean="0"/>
              <a:t>For me an </a:t>
            </a:r>
            <a:r>
              <a:rPr lang="en-GB" dirty="0"/>
              <a:t>ethnography </a:t>
            </a:r>
            <a:r>
              <a:rPr lang="en-GB" dirty="0" smtClean="0"/>
              <a:t>has slowed </a:t>
            </a:r>
            <a:r>
              <a:rPr lang="en-GB" dirty="0"/>
              <a:t>down the research process -  almost slow motion?</a:t>
            </a:r>
          </a:p>
          <a:p>
            <a:r>
              <a:rPr lang="en-GB" dirty="0" smtClean="0"/>
              <a:t>Making me more thoughtful as a researcher.</a:t>
            </a:r>
            <a:endParaRPr lang="en-GB" dirty="0"/>
          </a:p>
        </p:txBody>
      </p:sp>
    </p:spTree>
    <p:extLst>
      <p:ext uri="{BB962C8B-B14F-4D97-AF65-F5344CB8AC3E}">
        <p14:creationId xmlns:p14="http://schemas.microsoft.com/office/powerpoint/2010/main" val="3249432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2743"/>
          </a:xfrm>
          <a:solidFill>
            <a:schemeClr val="tx1">
              <a:lumMod val="75000"/>
            </a:schemeClr>
          </a:solidFill>
        </p:spPr>
        <p:txBody>
          <a:bodyPr/>
          <a:lstStyle/>
          <a:p>
            <a:r>
              <a:rPr lang="en-GB" dirty="0" smtClean="0">
                <a:solidFill>
                  <a:schemeClr val="bg1"/>
                </a:solidFill>
              </a:rPr>
              <a:t>Conclusions</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t>The nature of the research setting and the use of ‘novel’ research methods</a:t>
            </a:r>
          </a:p>
          <a:p>
            <a:pPr lvl="1"/>
            <a:r>
              <a:rPr lang="en-GB" dirty="0" smtClean="0"/>
              <a:t>combined to shine a spotlight on, what for me, were some taken for granted assumptions about the research process.</a:t>
            </a:r>
          </a:p>
          <a:p>
            <a:r>
              <a:rPr lang="en-GB" dirty="0" smtClean="0"/>
              <a:t>Reconsider my approach to research</a:t>
            </a:r>
          </a:p>
          <a:p>
            <a:r>
              <a:rPr lang="en-GB" dirty="0" smtClean="0"/>
              <a:t>Re-evaluate my skills as a researcher</a:t>
            </a:r>
          </a:p>
          <a:p>
            <a:pPr marL="342900" lvl="1" indent="-342900">
              <a:buFont typeface="Arial"/>
              <a:buChar char="•"/>
            </a:pPr>
            <a:r>
              <a:rPr lang="en-GB" sz="3500" dirty="0" smtClean="0"/>
              <a:t>Raises </a:t>
            </a:r>
            <a:r>
              <a:rPr lang="en-GB" sz="3500" dirty="0"/>
              <a:t>issues about research </a:t>
            </a:r>
            <a:r>
              <a:rPr lang="en-GB" sz="3500" dirty="0" smtClean="0"/>
              <a:t>supervision</a:t>
            </a:r>
          </a:p>
          <a:p>
            <a:r>
              <a:rPr lang="en-GB" dirty="0" smtClean="0"/>
              <a:t>Arguably</a:t>
            </a:r>
          </a:p>
          <a:p>
            <a:pPr lvl="1"/>
            <a:r>
              <a:rPr lang="en-GB" dirty="0" smtClean="0"/>
              <a:t>applicable to research in general,</a:t>
            </a:r>
          </a:p>
          <a:p>
            <a:pPr lvl="1"/>
            <a:r>
              <a:rPr lang="en-GB" dirty="0" smtClean="0"/>
              <a:t> other methodological approaches, </a:t>
            </a:r>
          </a:p>
        </p:txBody>
      </p:sp>
    </p:spTree>
    <p:extLst>
      <p:ext uri="{BB962C8B-B14F-4D97-AF65-F5344CB8AC3E}">
        <p14:creationId xmlns:p14="http://schemas.microsoft.com/office/powerpoint/2010/main" val="783168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normAutofit/>
          </a:bodyPr>
          <a:lstStyle/>
          <a:p>
            <a:r>
              <a:rPr lang="en-US" dirty="0" smtClean="0">
                <a:solidFill>
                  <a:schemeClr val="bg1"/>
                </a:solidFill>
              </a:rPr>
              <a:t>Background to my research</a:t>
            </a:r>
            <a:endParaRPr lang="en-US" dirty="0">
              <a:solidFill>
                <a:schemeClr val="bg1"/>
              </a:solidFill>
            </a:endParaRPr>
          </a:p>
        </p:txBody>
      </p:sp>
      <p:sp>
        <p:nvSpPr>
          <p:cNvPr id="3" name="Content Placeholder 2"/>
          <p:cNvSpPr>
            <a:spLocks noGrp="1"/>
          </p:cNvSpPr>
          <p:nvPr>
            <p:ph idx="1"/>
          </p:nvPr>
        </p:nvSpPr>
        <p:spPr>
          <a:xfrm>
            <a:off x="457200" y="1600200"/>
            <a:ext cx="8229600" cy="4914900"/>
          </a:xfrm>
        </p:spPr>
        <p:txBody>
          <a:bodyPr>
            <a:normAutofit fontScale="85000" lnSpcReduction="20000"/>
          </a:bodyPr>
          <a:lstStyle/>
          <a:p>
            <a:r>
              <a:rPr lang="en-US" dirty="0" smtClean="0"/>
              <a:t>Year 2 of a PhD</a:t>
            </a:r>
          </a:p>
          <a:p>
            <a:r>
              <a:rPr lang="en-US" dirty="0" smtClean="0"/>
              <a:t>Research is looking at the everyday work of volunteers in a hospice.</a:t>
            </a:r>
          </a:p>
          <a:p>
            <a:pPr lvl="0"/>
            <a:r>
              <a:rPr lang="en-US" dirty="0"/>
              <a:t>The contribution volunteers make to a hospice.</a:t>
            </a:r>
            <a:endParaRPr lang="en-GB" dirty="0"/>
          </a:p>
          <a:p>
            <a:pPr lvl="0"/>
            <a:r>
              <a:rPr lang="en-US" dirty="0"/>
              <a:t>The relationships between paid staff and volunteers in a professional workplace</a:t>
            </a:r>
            <a:endParaRPr lang="en-GB" dirty="0"/>
          </a:p>
          <a:p>
            <a:pPr lvl="0"/>
            <a:r>
              <a:rPr lang="en-US" dirty="0"/>
              <a:t>Situated workplace learning </a:t>
            </a:r>
          </a:p>
          <a:p>
            <a:pPr marL="0" lvl="0" indent="0">
              <a:buNone/>
            </a:pPr>
            <a:r>
              <a:rPr lang="en-US" dirty="0"/>
              <a:t>Also :</a:t>
            </a:r>
            <a:endParaRPr lang="en-GB" dirty="0"/>
          </a:p>
          <a:p>
            <a:pPr lvl="0"/>
            <a:r>
              <a:rPr lang="en-US" dirty="0"/>
              <a:t>Inform the policy and practice of using volunteers in a hospice.</a:t>
            </a:r>
            <a:endParaRPr lang="en-GB" dirty="0"/>
          </a:p>
          <a:p>
            <a:pPr lvl="0"/>
            <a:r>
              <a:rPr lang="en-US" dirty="0"/>
              <a:t>Develop the research capacity of an independent </a:t>
            </a:r>
            <a:r>
              <a:rPr lang="en-US" dirty="0" err="1" smtClean="0"/>
              <a:t>organisation</a:t>
            </a:r>
            <a:r>
              <a:rPr lang="en-US" dirty="0" smtClean="0"/>
              <a:t> </a:t>
            </a:r>
            <a:r>
              <a:rPr lang="en-US" dirty="0"/>
              <a:t>within the voluntary sector.</a:t>
            </a:r>
            <a:endParaRPr lang="en-GB" dirty="0"/>
          </a:p>
        </p:txBody>
      </p:sp>
    </p:spTree>
    <p:extLst>
      <p:ext uri="{BB962C8B-B14F-4D97-AF65-F5344CB8AC3E}">
        <p14:creationId xmlns:p14="http://schemas.microsoft.com/office/powerpoint/2010/main" val="4119808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listening</a:t>
            </a:r>
            <a:endParaRPr lang="en-US" dirty="0"/>
          </a:p>
        </p:txBody>
      </p:sp>
      <p:pic>
        <p:nvPicPr>
          <p:cNvPr id="4" name="Content Placeholder 3" descr="group 1.JPG"/>
          <p:cNvPicPr>
            <a:picLocks noGrp="1" noChangeAspect="1"/>
          </p:cNvPicPr>
          <p:nvPr>
            <p:ph idx="1"/>
          </p:nvPr>
        </p:nvPicPr>
        <p:blipFill>
          <a:blip r:embed="rId3" cstate="email">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124727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65000"/>
            </a:schemeClr>
          </a:solidFill>
        </p:spPr>
        <p:txBody>
          <a:bodyPr/>
          <a:lstStyle/>
          <a:p>
            <a:r>
              <a:rPr lang="en-GB" dirty="0" smtClean="0"/>
              <a:t>References</a:t>
            </a:r>
            <a:endParaRPr lang="en-GB" dirty="0"/>
          </a:p>
        </p:txBody>
      </p:sp>
      <p:sp>
        <p:nvSpPr>
          <p:cNvPr id="3" name="Content Placeholder 2"/>
          <p:cNvSpPr>
            <a:spLocks noGrp="1"/>
          </p:cNvSpPr>
          <p:nvPr>
            <p:ph idx="1"/>
          </p:nvPr>
        </p:nvSpPr>
        <p:spPr>
          <a:xfrm>
            <a:off x="285078" y="1309743"/>
            <a:ext cx="8229600" cy="5435302"/>
          </a:xfrm>
        </p:spPr>
        <p:txBody>
          <a:bodyPr>
            <a:normAutofit fontScale="47500" lnSpcReduction="20000"/>
          </a:bodyPr>
          <a:lstStyle/>
          <a:p>
            <a:pPr marL="0" indent="0">
              <a:buNone/>
            </a:pPr>
            <a:r>
              <a:rPr lang="en-GB" sz="2500" dirty="0" err="1"/>
              <a:t>Buch,E</a:t>
            </a:r>
            <a:r>
              <a:rPr lang="en-GB" sz="2500" dirty="0"/>
              <a:t> &amp; Staller, K.M (2013) What is Feminist Ethnography, In: </a:t>
            </a:r>
            <a:r>
              <a:rPr lang="en-GB" sz="2500" dirty="0" err="1"/>
              <a:t>S.N.Hesse-Biber</a:t>
            </a:r>
            <a:r>
              <a:rPr lang="en-GB" sz="2500" dirty="0"/>
              <a:t>.(Ed.).</a:t>
            </a:r>
            <a:r>
              <a:rPr lang="en-GB" sz="2500" i="1" dirty="0"/>
              <a:t>Feminist research practice: A primer</a:t>
            </a:r>
            <a:r>
              <a:rPr lang="en-GB" sz="2500" dirty="0"/>
              <a:t>. Sage Publications.</a:t>
            </a:r>
          </a:p>
          <a:p>
            <a:pPr marL="0" indent="0">
              <a:buNone/>
            </a:pPr>
            <a:r>
              <a:rPr lang="en-GB" sz="2500" dirty="0"/>
              <a:t>Clark, A. and Moss, P. (2011) </a:t>
            </a:r>
            <a:r>
              <a:rPr lang="en-GB" sz="2500" i="1" dirty="0"/>
              <a:t>Listening to Young Children: The Mosaic Approach</a:t>
            </a:r>
            <a:r>
              <a:rPr lang="en-GB" sz="2500" dirty="0"/>
              <a:t>. London: National Children’s Bureau Enterprises</a:t>
            </a:r>
          </a:p>
          <a:p>
            <a:pPr marL="0" indent="0">
              <a:buNone/>
            </a:pPr>
            <a:endParaRPr lang="en-US" sz="2500" dirty="0" smtClean="0"/>
          </a:p>
          <a:p>
            <a:pPr marL="0" indent="0">
              <a:buNone/>
            </a:pPr>
            <a:r>
              <a:rPr lang="en-US" sz="2500" dirty="0" err="1" smtClean="0"/>
              <a:t>Duguid,F</a:t>
            </a:r>
            <a:r>
              <a:rPr lang="en-US" sz="2500" dirty="0"/>
              <a:t>. Slade, B. </a:t>
            </a:r>
            <a:r>
              <a:rPr lang="en-US" sz="2500" dirty="0" err="1"/>
              <a:t>Schugurensky,D</a:t>
            </a:r>
            <a:r>
              <a:rPr lang="en-US" sz="2500" dirty="0"/>
              <a:t> (2006) Unpaid work, informal learning and volunteer cultures. Paper presented at the 36th Annual SCUTREA Conference </a:t>
            </a:r>
            <a:endParaRPr lang="en-US" sz="2500" dirty="0" smtClean="0"/>
          </a:p>
          <a:p>
            <a:pPr marL="0" indent="0">
              <a:buNone/>
            </a:pPr>
            <a:r>
              <a:rPr lang="en-GB" sz="2500" dirty="0" err="1"/>
              <a:t>Gauntlett,David</a:t>
            </a:r>
            <a:r>
              <a:rPr lang="en-GB" sz="2500" dirty="0"/>
              <a:t> and </a:t>
            </a:r>
            <a:r>
              <a:rPr lang="en-GB" sz="2500" dirty="0" err="1"/>
              <a:t>Holzwarth,Peter</a:t>
            </a:r>
            <a:r>
              <a:rPr lang="en-GB" sz="2500" dirty="0"/>
              <a:t> (2006) Creative and visual methods for exploring identities’. Visual Studies,21:1, 82-91</a:t>
            </a:r>
          </a:p>
          <a:p>
            <a:pPr marL="0" indent="0">
              <a:buNone/>
            </a:pPr>
            <a:endParaRPr lang="en-GB" sz="2500" dirty="0"/>
          </a:p>
          <a:p>
            <a:pPr marL="0" indent="0">
              <a:buNone/>
            </a:pPr>
            <a:r>
              <a:rPr lang="en-US" sz="2500" dirty="0"/>
              <a:t>Goodman, C., </a:t>
            </a:r>
            <a:r>
              <a:rPr lang="en-US" sz="2500" dirty="0" err="1"/>
              <a:t>Froggatt</a:t>
            </a:r>
            <a:r>
              <a:rPr lang="en-US" sz="2500" dirty="0"/>
              <a:t>, K., and </a:t>
            </a:r>
            <a:r>
              <a:rPr lang="en-US" sz="2500" dirty="0" err="1"/>
              <a:t>Mathie</a:t>
            </a:r>
            <a:r>
              <a:rPr lang="en-US" sz="2500" dirty="0"/>
              <a:t>, E. (2012) End of Life Care Research Methods. </a:t>
            </a:r>
            <a:r>
              <a:rPr lang="en-US" sz="2500" i="1" dirty="0"/>
              <a:t>Methods Review. London: NIHR School for Social Care Research</a:t>
            </a:r>
            <a:r>
              <a:rPr lang="en-US" sz="2500" dirty="0" smtClean="0"/>
              <a:t>.</a:t>
            </a:r>
          </a:p>
          <a:p>
            <a:pPr marL="0" indent="0">
              <a:buNone/>
            </a:pPr>
            <a:r>
              <a:rPr lang="en-US" sz="2500" dirty="0" err="1"/>
              <a:t>Goodwin.D</a:t>
            </a:r>
            <a:r>
              <a:rPr lang="en-US" sz="2500" dirty="0"/>
              <a:t>., </a:t>
            </a:r>
            <a:r>
              <a:rPr lang="en-US" sz="2500" dirty="0" err="1"/>
              <a:t>Pope,C.,Mort,M.,and</a:t>
            </a:r>
            <a:r>
              <a:rPr lang="en-US" sz="2500" dirty="0"/>
              <a:t> </a:t>
            </a:r>
            <a:r>
              <a:rPr lang="en-US" sz="2500" dirty="0" err="1"/>
              <a:t>Smith,A</a:t>
            </a:r>
            <a:r>
              <a:rPr lang="en-US" sz="2500" dirty="0"/>
              <a:t>.(2003). Ethics and ethnography: An experiential account. Qualitative Health Research, 13(4), 567-577</a:t>
            </a:r>
            <a:endParaRPr lang="en-GB" sz="2500" dirty="0"/>
          </a:p>
          <a:p>
            <a:pPr marL="0" indent="0">
              <a:buNone/>
            </a:pPr>
            <a:endParaRPr lang="en-GB" sz="2500" dirty="0"/>
          </a:p>
          <a:p>
            <a:pPr marL="0" indent="0">
              <a:buNone/>
            </a:pPr>
            <a:r>
              <a:rPr lang="en-GB" sz="2500" dirty="0"/>
              <a:t>Help the Hospices (2014) About hospice care : Facts and Figures </a:t>
            </a:r>
            <a:r>
              <a:rPr lang="en-US" sz="2500" dirty="0"/>
              <a:t>[Online] </a:t>
            </a:r>
            <a:r>
              <a:rPr lang="en-GB" sz="2500" dirty="0"/>
              <a:t>[Accessed Jan 7th 2014]  </a:t>
            </a:r>
            <a:r>
              <a:rPr lang="en-GB" sz="2500" u="sng" dirty="0">
                <a:hlinkClick r:id="rId2"/>
              </a:rPr>
              <a:t>http://www.helpthehospices.org.uk/about-hospice-care/facts-figures/</a:t>
            </a:r>
            <a:endParaRPr lang="en-GB" sz="2500" dirty="0"/>
          </a:p>
          <a:p>
            <a:pPr marL="0" indent="0">
              <a:buNone/>
            </a:pPr>
            <a:endParaRPr lang="en-GB" sz="2500" dirty="0" smtClean="0"/>
          </a:p>
          <a:p>
            <a:pPr marL="0" indent="0">
              <a:buNone/>
            </a:pPr>
            <a:r>
              <a:rPr lang="en-GB" sz="2500" dirty="0" smtClean="0"/>
              <a:t>Hockley</a:t>
            </a:r>
            <a:r>
              <a:rPr lang="en-GB" sz="2500" dirty="0"/>
              <a:t>, J., </a:t>
            </a:r>
            <a:r>
              <a:rPr lang="en-GB" sz="2500" dirty="0" err="1"/>
              <a:t>Froggatt</a:t>
            </a:r>
            <a:r>
              <a:rPr lang="en-GB" sz="2500" dirty="0"/>
              <a:t>, K. D., &amp; </a:t>
            </a:r>
            <a:r>
              <a:rPr lang="en-GB" sz="2500" dirty="0" err="1"/>
              <a:t>Heimerl</a:t>
            </a:r>
            <a:r>
              <a:rPr lang="en-GB" sz="2500" dirty="0"/>
              <a:t>, K. (2012). </a:t>
            </a:r>
            <a:r>
              <a:rPr lang="en-GB" sz="2500" i="1" dirty="0"/>
              <a:t>Participatory Research in Palliative Care: Actions and Reflections</a:t>
            </a:r>
            <a:r>
              <a:rPr lang="en-GB" sz="2500" dirty="0"/>
              <a:t>. United Kingdom: Oxford University Press</a:t>
            </a:r>
            <a:r>
              <a:rPr lang="en-GB" sz="2500" dirty="0" smtClean="0"/>
              <a:t>.</a:t>
            </a:r>
          </a:p>
          <a:p>
            <a:pPr marL="0" indent="0">
              <a:buNone/>
            </a:pPr>
            <a:r>
              <a:rPr lang="en-US" sz="2500" dirty="0"/>
              <a:t>Jeffrey, B. and </a:t>
            </a:r>
            <a:r>
              <a:rPr lang="en-US" sz="2500" dirty="0" err="1"/>
              <a:t>Troman</a:t>
            </a:r>
            <a:r>
              <a:rPr lang="en-US" sz="2500" dirty="0"/>
              <a:t>, G.(2004). Time for Ethnography, British Educational Research Journal, 30:4, 535-548</a:t>
            </a:r>
            <a:endParaRPr lang="en-GB" sz="2500" dirty="0"/>
          </a:p>
          <a:p>
            <a:pPr marL="0" indent="0">
              <a:buNone/>
            </a:pPr>
            <a:r>
              <a:rPr lang="en-GB" sz="2500" dirty="0" err="1"/>
              <a:t>Kelley,M</a:t>
            </a:r>
            <a:r>
              <a:rPr lang="en-GB" sz="2500" dirty="0"/>
              <a:t> &amp; </a:t>
            </a:r>
            <a:r>
              <a:rPr lang="en-GB" sz="2500" dirty="0" err="1"/>
              <a:t>McKee,M</a:t>
            </a:r>
            <a:r>
              <a:rPr lang="en-GB" sz="2500" dirty="0"/>
              <a:t>.(2012) Capacity development in participatory action research. In: </a:t>
            </a:r>
            <a:r>
              <a:rPr lang="en-GB" sz="2500" dirty="0" err="1"/>
              <a:t>J,Hockley</a:t>
            </a:r>
            <a:r>
              <a:rPr lang="en-GB" sz="2500" dirty="0"/>
              <a:t>, K.D. </a:t>
            </a:r>
            <a:r>
              <a:rPr lang="en-GB" sz="2500" dirty="0" err="1"/>
              <a:t>Froggatt</a:t>
            </a:r>
            <a:r>
              <a:rPr lang="en-GB" sz="2500" dirty="0"/>
              <a:t>, &amp; K. </a:t>
            </a:r>
            <a:r>
              <a:rPr lang="en-GB" sz="2500" dirty="0" err="1"/>
              <a:t>Heimerl</a:t>
            </a:r>
            <a:r>
              <a:rPr lang="en-GB" sz="2500" dirty="0"/>
              <a:t>, (</a:t>
            </a:r>
            <a:r>
              <a:rPr lang="en-GB" sz="2500" dirty="0" err="1"/>
              <a:t>eds</a:t>
            </a:r>
            <a:r>
              <a:rPr lang="en-GB" sz="2500" dirty="0"/>
              <a:t>) </a:t>
            </a:r>
            <a:r>
              <a:rPr lang="en-GB" sz="2500" i="1" dirty="0"/>
              <a:t>Participatory Research in Palliative Care: Actions and Reflections</a:t>
            </a:r>
            <a:r>
              <a:rPr lang="en-GB" sz="2500" dirty="0"/>
              <a:t>. United Kingdom: Oxford University Press.</a:t>
            </a:r>
          </a:p>
          <a:p>
            <a:pPr marL="0" indent="0">
              <a:buNone/>
            </a:pPr>
            <a:endParaRPr lang="en-GB" sz="2500" dirty="0" smtClean="0"/>
          </a:p>
          <a:p>
            <a:pPr marL="0" indent="0">
              <a:buNone/>
            </a:pPr>
            <a:r>
              <a:rPr lang="en-US" sz="2500" dirty="0" err="1"/>
              <a:t>Kemmis,S</a:t>
            </a:r>
            <a:r>
              <a:rPr lang="en-US" sz="2500" dirty="0"/>
              <a:t>. (2001) Exploring the Relevance of Critical Theory for Action Research: Emancipatory Action Research in the Footsteps of </a:t>
            </a:r>
            <a:r>
              <a:rPr lang="en-US" sz="2500" dirty="0" err="1"/>
              <a:t>Jurgen</a:t>
            </a:r>
            <a:r>
              <a:rPr lang="en-US" sz="2500" dirty="0"/>
              <a:t> </a:t>
            </a:r>
            <a:r>
              <a:rPr lang="en-US" sz="2500" dirty="0" err="1"/>
              <a:t>Habermas,In</a:t>
            </a:r>
            <a:r>
              <a:rPr lang="en-US" sz="2500" dirty="0"/>
              <a:t>: </a:t>
            </a:r>
            <a:r>
              <a:rPr lang="en-US" sz="2500" dirty="0" err="1"/>
              <a:t>P.Reason</a:t>
            </a:r>
            <a:r>
              <a:rPr lang="en-US" sz="2500" dirty="0"/>
              <a:t> and H. Bradbury (</a:t>
            </a:r>
            <a:r>
              <a:rPr lang="en-US" sz="2500" dirty="0" err="1"/>
              <a:t>eds</a:t>
            </a:r>
            <a:r>
              <a:rPr lang="en-US" sz="2500" dirty="0"/>
              <a:t>), </a:t>
            </a:r>
            <a:r>
              <a:rPr lang="en-US" sz="2500" i="1" dirty="0"/>
              <a:t>Handbook of Action Research : Participator Inquiry and Practice</a:t>
            </a:r>
            <a:r>
              <a:rPr lang="en-US" sz="2500" dirty="0"/>
              <a:t>,pp.99-102. London: Sage </a:t>
            </a:r>
            <a:r>
              <a:rPr lang="en-US" sz="2500" dirty="0" smtClean="0"/>
              <a:t>Publications</a:t>
            </a:r>
          </a:p>
          <a:p>
            <a:pPr marL="0" indent="0">
              <a:buNone/>
            </a:pPr>
            <a:r>
              <a:rPr lang="en-US" sz="2500" dirty="0"/>
              <a:t>LEGO® Open-source / Introduction to LEGO® Serious Play® [Online] [Accessed Jan 7</a:t>
            </a:r>
            <a:r>
              <a:rPr lang="en-US" sz="2500" baseline="30000" dirty="0"/>
              <a:t>th</a:t>
            </a:r>
            <a:r>
              <a:rPr lang="en-US" sz="2500" dirty="0"/>
              <a:t> 2014]</a:t>
            </a:r>
            <a:r>
              <a:rPr lang="en-US" sz="2500" u="sng" dirty="0">
                <a:hlinkClick r:id="rId3"/>
              </a:rPr>
              <a:t>http://</a:t>
            </a:r>
            <a:r>
              <a:rPr lang="en-US" sz="2500" u="sng" dirty="0" smtClean="0">
                <a:hlinkClick r:id="rId3"/>
              </a:rPr>
              <a:t>www.seriousplay.com/19483/HOW%20TO%20GET%20IT</a:t>
            </a:r>
            <a:endParaRPr lang="en-US" sz="2500" u="sng" dirty="0" smtClean="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3104049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2743"/>
          </a:xfrm>
          <a:solidFill>
            <a:schemeClr val="tx1">
              <a:lumMod val="75000"/>
            </a:schemeClr>
          </a:solidFill>
        </p:spPr>
        <p:txBody>
          <a:bodyPr/>
          <a:lstStyle/>
          <a:p>
            <a:r>
              <a:rPr lang="en-GB" dirty="0" smtClean="0">
                <a:solidFill>
                  <a:schemeClr val="bg1"/>
                </a:solidFill>
              </a:rPr>
              <a:t>Research ethos</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a:t>The research is </a:t>
            </a:r>
            <a:r>
              <a:rPr lang="en-GB" dirty="0" smtClean="0"/>
              <a:t>designed to:</a:t>
            </a:r>
          </a:p>
          <a:p>
            <a:r>
              <a:rPr lang="en-GB" dirty="0"/>
              <a:t>E</a:t>
            </a:r>
            <a:r>
              <a:rPr lang="en-GB" dirty="0" smtClean="0"/>
              <a:t>nable </a:t>
            </a:r>
            <a:r>
              <a:rPr lang="en-GB" dirty="0"/>
              <a:t>people within the organisation to feel valued enough so their voices are heard and </a:t>
            </a:r>
            <a:r>
              <a:rPr lang="en-GB" dirty="0" smtClean="0"/>
              <a:t>debated.</a:t>
            </a:r>
          </a:p>
          <a:p>
            <a:pPr marL="0" indent="0">
              <a:buNone/>
            </a:pPr>
            <a:r>
              <a:rPr lang="en-GB" dirty="0"/>
              <a:t>	</a:t>
            </a:r>
            <a:r>
              <a:rPr lang="en-GB" dirty="0" smtClean="0"/>
              <a:t>					</a:t>
            </a:r>
            <a:r>
              <a:rPr lang="en-GB" sz="2800" dirty="0" smtClean="0"/>
              <a:t>(Hockley, </a:t>
            </a:r>
            <a:r>
              <a:rPr lang="en-GB" sz="2800" dirty="0" err="1" smtClean="0"/>
              <a:t>Froggatt</a:t>
            </a:r>
            <a:r>
              <a:rPr lang="en-GB" sz="2800" dirty="0"/>
              <a:t>, </a:t>
            </a:r>
            <a:r>
              <a:rPr lang="en-GB" sz="2800" dirty="0" smtClean="0"/>
              <a:t>&amp; </a:t>
            </a:r>
            <a:r>
              <a:rPr lang="en-GB" sz="2800" dirty="0" err="1" smtClean="0"/>
              <a:t>Heimerl</a:t>
            </a:r>
            <a:r>
              <a:rPr lang="en-GB" sz="2800" dirty="0" smtClean="0"/>
              <a:t>, 2012)</a:t>
            </a:r>
            <a:br>
              <a:rPr lang="en-GB" sz="2800" dirty="0" smtClean="0"/>
            </a:br>
            <a:endParaRPr lang="en-GB" sz="2800" dirty="0"/>
          </a:p>
          <a:p>
            <a:r>
              <a:rPr lang="en-GB" dirty="0" smtClean="0"/>
              <a:t>Actively encourage staff and volunteers to share in the research process</a:t>
            </a:r>
          </a:p>
          <a:p>
            <a:r>
              <a:rPr lang="en-GB" dirty="0"/>
              <a:t>Create a ‘communicative space’ across </a:t>
            </a:r>
            <a:r>
              <a:rPr lang="en-GB" dirty="0" smtClean="0"/>
              <a:t>the </a:t>
            </a:r>
            <a:r>
              <a:rPr lang="en-GB" dirty="0"/>
              <a:t>organisation.</a:t>
            </a:r>
          </a:p>
          <a:p>
            <a:pPr marL="0" indent="0">
              <a:buNone/>
            </a:pPr>
            <a:r>
              <a:rPr lang="en-GB" dirty="0"/>
              <a:t>	</a:t>
            </a:r>
            <a:r>
              <a:rPr lang="en-GB" dirty="0" smtClean="0"/>
              <a:t>												</a:t>
            </a:r>
            <a:r>
              <a:rPr lang="en-GB" sz="2800" dirty="0" smtClean="0"/>
              <a:t>(</a:t>
            </a:r>
            <a:r>
              <a:rPr lang="en-GB" sz="2800" dirty="0" err="1"/>
              <a:t>Kemmis</a:t>
            </a:r>
            <a:r>
              <a:rPr lang="en-GB" sz="2800" dirty="0"/>
              <a:t>, 2001)</a:t>
            </a:r>
          </a:p>
          <a:p>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1732474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smtClean="0">
                <a:solidFill>
                  <a:schemeClr val="bg1"/>
                </a:solidFill>
              </a:rPr>
              <a:t>Hospice details</a:t>
            </a:r>
            <a:endParaRPr lang="en-GB" dirty="0">
              <a:solidFill>
                <a:schemeClr val="bg1"/>
              </a:solidFill>
            </a:endParaRPr>
          </a:p>
        </p:txBody>
      </p:sp>
      <p:sp>
        <p:nvSpPr>
          <p:cNvPr id="3" name="Content Placeholder 2"/>
          <p:cNvSpPr>
            <a:spLocks noGrp="1"/>
          </p:cNvSpPr>
          <p:nvPr>
            <p:ph idx="1"/>
          </p:nvPr>
        </p:nvSpPr>
        <p:spPr/>
        <p:txBody>
          <a:bodyPr>
            <a:normAutofit/>
          </a:bodyPr>
          <a:lstStyle/>
          <a:p>
            <a:r>
              <a:rPr lang="en-GB" dirty="0" smtClean="0"/>
              <a:t>Situated in North of England, opened in 1981</a:t>
            </a:r>
          </a:p>
          <a:p>
            <a:r>
              <a:rPr lang="en-GB" dirty="0" smtClean="0"/>
              <a:t>Purpose built 12 bedded In-Patient Unit (IPU) and Day Hospice opened in 1995</a:t>
            </a:r>
          </a:p>
          <a:p>
            <a:r>
              <a:rPr lang="en-GB" dirty="0"/>
              <a:t>Currently 492 volunteers registered with the hospice </a:t>
            </a:r>
          </a:p>
          <a:p>
            <a:r>
              <a:rPr lang="en-US" dirty="0"/>
              <a:t>Roles include: IPU, Day hospice, Drivers, Receptionists, Gardening, Fundraising, Charity Shops, Board of Directors </a:t>
            </a:r>
            <a:r>
              <a:rPr lang="en-US" dirty="0" smtClean="0"/>
              <a:t>...........</a:t>
            </a:r>
            <a:endParaRPr lang="en-GB" dirty="0" smtClean="0"/>
          </a:p>
        </p:txBody>
      </p:sp>
    </p:spTree>
    <p:extLst>
      <p:ext uri="{BB962C8B-B14F-4D97-AF65-F5344CB8AC3E}">
        <p14:creationId xmlns:p14="http://schemas.microsoft.com/office/powerpoint/2010/main" val="3360661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smtClean="0">
                <a:solidFill>
                  <a:schemeClr val="bg1"/>
                </a:solidFill>
              </a:rPr>
              <a:t>Research in hospices</a:t>
            </a:r>
            <a:endParaRPr lang="en-GB" dirty="0">
              <a:solidFill>
                <a:schemeClr val="bg1"/>
              </a:solidFill>
            </a:endParaRPr>
          </a:p>
        </p:txBody>
      </p:sp>
      <p:sp>
        <p:nvSpPr>
          <p:cNvPr id="3" name="Content Placeholder 2"/>
          <p:cNvSpPr>
            <a:spLocks noGrp="1"/>
          </p:cNvSpPr>
          <p:nvPr>
            <p:ph idx="1"/>
          </p:nvPr>
        </p:nvSpPr>
        <p:spPr>
          <a:xfrm>
            <a:off x="232229" y="1600200"/>
            <a:ext cx="8911771" cy="4960257"/>
          </a:xfrm>
        </p:spPr>
        <p:txBody>
          <a:bodyPr>
            <a:normAutofit/>
          </a:bodyPr>
          <a:lstStyle/>
          <a:p>
            <a:r>
              <a:rPr lang="en-GB" dirty="0" smtClean="0"/>
              <a:t>Research into palliative care : symptom control, care of patients and families, volunteers </a:t>
            </a:r>
          </a:p>
          <a:p>
            <a:r>
              <a:rPr lang="en-GB" dirty="0" smtClean="0"/>
              <a:t>Researching everyday practice is less common</a:t>
            </a:r>
          </a:p>
          <a:p>
            <a:r>
              <a:rPr lang="en-GB" dirty="0"/>
              <a:t>Published</a:t>
            </a:r>
            <a:r>
              <a:rPr lang="en-US" dirty="0"/>
              <a:t> research into volunteers and informal learning is scarce </a:t>
            </a:r>
            <a:r>
              <a:rPr lang="en-US" dirty="0" smtClean="0"/>
              <a:t/>
            </a:r>
            <a:br>
              <a:rPr lang="en-US" dirty="0" smtClean="0"/>
            </a:br>
            <a:r>
              <a:rPr lang="en-US" dirty="0" smtClean="0"/>
              <a:t>						</a:t>
            </a:r>
            <a:r>
              <a:rPr lang="en-US" sz="2400" dirty="0" smtClean="0"/>
              <a:t>(</a:t>
            </a:r>
            <a:r>
              <a:rPr lang="en-US" sz="2400" dirty="0" err="1"/>
              <a:t>Duguid</a:t>
            </a:r>
            <a:r>
              <a:rPr lang="en-US" sz="2400" dirty="0"/>
              <a:t>, Slade, and </a:t>
            </a:r>
            <a:r>
              <a:rPr lang="en-US" sz="2400" dirty="0" err="1"/>
              <a:t>Schugurensky</a:t>
            </a:r>
            <a:r>
              <a:rPr lang="en-US" sz="2400" dirty="0"/>
              <a:t> 2006).</a:t>
            </a:r>
            <a:r>
              <a:rPr lang="en-US" sz="2800" dirty="0"/>
              <a:t> </a:t>
            </a:r>
          </a:p>
          <a:p>
            <a:r>
              <a:rPr lang="en-GB" dirty="0" smtClean="0"/>
              <a:t>Use of </a:t>
            </a:r>
            <a:r>
              <a:rPr lang="en-GB" dirty="0"/>
              <a:t>creative, representational methods to enable self-expression is </a:t>
            </a:r>
            <a:r>
              <a:rPr lang="en-GB" dirty="0" smtClean="0"/>
              <a:t>underdeveloped.</a:t>
            </a:r>
            <a:r>
              <a:rPr lang="en-GB" dirty="0"/>
              <a:t> </a:t>
            </a:r>
          </a:p>
          <a:p>
            <a:pPr marL="0" indent="0">
              <a:buNone/>
            </a:pPr>
            <a:r>
              <a:rPr lang="en-GB" dirty="0" smtClean="0"/>
              <a:t>								</a:t>
            </a:r>
            <a:r>
              <a:rPr lang="en-GB" sz="2400" dirty="0" smtClean="0"/>
              <a:t> </a:t>
            </a:r>
            <a:r>
              <a:rPr lang="en-GB" sz="2400" dirty="0"/>
              <a:t>(Goodman, </a:t>
            </a:r>
            <a:r>
              <a:rPr lang="en-GB" sz="2400" dirty="0" err="1"/>
              <a:t>Froggatt</a:t>
            </a:r>
            <a:r>
              <a:rPr lang="en-GB" sz="2400" dirty="0"/>
              <a:t> and </a:t>
            </a:r>
            <a:r>
              <a:rPr lang="en-GB" sz="2400" dirty="0" err="1"/>
              <a:t>Mathie</a:t>
            </a:r>
            <a:r>
              <a:rPr lang="en-GB" sz="2400" dirty="0"/>
              <a:t> 2012).</a:t>
            </a:r>
          </a:p>
          <a:p>
            <a:endParaRPr lang="en-GB" dirty="0"/>
          </a:p>
        </p:txBody>
      </p:sp>
    </p:spTree>
    <p:extLst>
      <p:ext uri="{BB962C8B-B14F-4D97-AF65-F5344CB8AC3E}">
        <p14:creationId xmlns:p14="http://schemas.microsoft.com/office/powerpoint/2010/main" val="339829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3"/>
            <a:ext cx="9144000" cy="1143000"/>
          </a:xfrm>
          <a:solidFill>
            <a:schemeClr val="tx1">
              <a:lumMod val="75000"/>
            </a:schemeClr>
          </a:solidFill>
        </p:spPr>
        <p:txBody>
          <a:bodyPr>
            <a:normAutofit/>
          </a:bodyPr>
          <a:lstStyle/>
          <a:p>
            <a:r>
              <a:rPr lang="en-GB" sz="3600" dirty="0" smtClean="0">
                <a:solidFill>
                  <a:schemeClr val="bg1"/>
                </a:solidFill>
              </a:rPr>
              <a:t>Development of the hospice movement</a:t>
            </a:r>
            <a:endParaRPr lang="en-GB" sz="3600" dirty="0">
              <a:solidFill>
                <a:schemeClr val="bg1"/>
              </a:solidFill>
            </a:endParaRP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GB" dirty="0" smtClean="0"/>
              <a:t>1967 : World’s first modern hospice founded in London - St Christopher’s</a:t>
            </a:r>
          </a:p>
          <a:p>
            <a:r>
              <a:rPr lang="en-GB" dirty="0" smtClean="0"/>
              <a:t>Network of independent hospices developed within the UK within </a:t>
            </a:r>
            <a:r>
              <a:rPr lang="en-GB" dirty="0"/>
              <a:t>the charitable sector </a:t>
            </a:r>
            <a:r>
              <a:rPr lang="en-GB" dirty="0" smtClean="0"/>
              <a:t>providing holistic</a:t>
            </a:r>
            <a:r>
              <a:rPr lang="en-GB" dirty="0"/>
              <a:t>, palliative care to people in the final stages of </a:t>
            </a:r>
            <a:r>
              <a:rPr lang="en-GB" dirty="0" smtClean="0"/>
              <a:t>life</a:t>
            </a:r>
          </a:p>
          <a:p>
            <a:r>
              <a:rPr lang="en-GB" dirty="0" smtClean="0"/>
              <a:t>The </a:t>
            </a:r>
            <a:r>
              <a:rPr lang="en-GB" dirty="0"/>
              <a:t>early hospice movement attempted to ‘escape’ from organizations </a:t>
            </a:r>
            <a:r>
              <a:rPr lang="en-GB" sz="3100" dirty="0" smtClean="0"/>
              <a:t>(Hockley</a:t>
            </a:r>
            <a:r>
              <a:rPr lang="en-GB" sz="3100" dirty="0"/>
              <a:t>, </a:t>
            </a:r>
            <a:r>
              <a:rPr lang="en-GB" sz="3100" dirty="0" err="1"/>
              <a:t>Froggatt</a:t>
            </a:r>
            <a:r>
              <a:rPr lang="en-GB" sz="3100" dirty="0"/>
              <a:t>, &amp; </a:t>
            </a:r>
            <a:r>
              <a:rPr lang="en-GB" sz="3100" dirty="0" err="1" smtClean="0"/>
              <a:t>Heimerl</a:t>
            </a:r>
            <a:r>
              <a:rPr lang="en-GB" sz="3100" dirty="0" smtClean="0"/>
              <a:t>, 2012</a:t>
            </a:r>
            <a:r>
              <a:rPr lang="en-GB" sz="3100" dirty="0"/>
              <a:t>)</a:t>
            </a:r>
          </a:p>
          <a:p>
            <a:r>
              <a:rPr lang="en-GB" dirty="0" smtClean="0"/>
              <a:t>Workforce </a:t>
            </a:r>
            <a:r>
              <a:rPr lang="en-GB" dirty="0"/>
              <a:t>has always included both volunteers and paid staff in all aspects of the service they </a:t>
            </a:r>
            <a:r>
              <a:rPr lang="en-GB" dirty="0" smtClean="0"/>
              <a:t>provide</a:t>
            </a:r>
          </a:p>
          <a:p>
            <a:r>
              <a:rPr lang="en-GB" dirty="0" smtClean="0"/>
              <a:t>Palliative end of life care has now developed into a complex medical specialism in its own right</a:t>
            </a:r>
          </a:p>
          <a:p>
            <a:endParaRPr lang="en-GB" dirty="0" smtClean="0"/>
          </a:p>
          <a:p>
            <a:endParaRPr lang="en-GB" dirty="0"/>
          </a:p>
        </p:txBody>
      </p:sp>
    </p:spTree>
    <p:extLst>
      <p:ext uri="{BB962C8B-B14F-4D97-AF65-F5344CB8AC3E}">
        <p14:creationId xmlns:p14="http://schemas.microsoft.com/office/powerpoint/2010/main" val="957177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schemeClr>
          </a:solidFill>
        </p:spPr>
        <p:txBody>
          <a:bodyPr/>
          <a:lstStyle/>
          <a:p>
            <a:r>
              <a:rPr lang="en-GB" dirty="0" smtClean="0">
                <a:solidFill>
                  <a:schemeClr val="bg1"/>
                </a:solidFill>
              </a:rPr>
              <a:t>Some ‘facts and figures’</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t>£1.6 million spent per day on hospice care</a:t>
            </a:r>
          </a:p>
          <a:p>
            <a:r>
              <a:rPr lang="en-GB" dirty="0" smtClean="0"/>
              <a:t>Only one third of that cost met by government</a:t>
            </a:r>
          </a:p>
          <a:p>
            <a:r>
              <a:rPr lang="en-GB" dirty="0" smtClean="0"/>
              <a:t>UK volunteer workforce </a:t>
            </a:r>
            <a:r>
              <a:rPr lang="en-GB" dirty="0" err="1" smtClean="0"/>
              <a:t>approx</a:t>
            </a:r>
            <a:r>
              <a:rPr lang="en-GB" dirty="0" smtClean="0"/>
              <a:t> 70 000 in adult hospices</a:t>
            </a:r>
          </a:p>
          <a:p>
            <a:r>
              <a:rPr lang="en-GB" dirty="0" smtClean="0"/>
              <a:t>Economic value of volunteers in independent hospices estimated to be over £112 million per year </a:t>
            </a:r>
            <a:r>
              <a:rPr lang="en-GB" sz="2800" dirty="0" smtClean="0"/>
              <a:t>(Help the Hospices 2014).</a:t>
            </a:r>
          </a:p>
          <a:p>
            <a:r>
              <a:rPr lang="en-GB" dirty="0" smtClean="0"/>
              <a:t>Increasing demand for volunteers as hospices expand their services.</a:t>
            </a:r>
            <a:endParaRPr lang="en-GB" dirty="0"/>
          </a:p>
        </p:txBody>
      </p:sp>
    </p:spTree>
    <p:extLst>
      <p:ext uri="{BB962C8B-B14F-4D97-AF65-F5344CB8AC3E}">
        <p14:creationId xmlns:p14="http://schemas.microsoft.com/office/powerpoint/2010/main" val="2846827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
            <a:ext cx="9144000" cy="982663"/>
          </a:xfrm>
          <a:solidFill>
            <a:schemeClr val="tx1">
              <a:lumMod val="75000"/>
            </a:schemeClr>
          </a:solidFill>
        </p:spPr>
        <p:txBody>
          <a:bodyPr/>
          <a:lstStyle/>
          <a:p>
            <a:r>
              <a:rPr lang="en-GB" dirty="0" smtClean="0">
                <a:solidFill>
                  <a:schemeClr val="bg1"/>
                </a:solidFill>
              </a:rPr>
              <a:t>Relevance of the research?</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Individual hospice</a:t>
            </a:r>
          </a:p>
          <a:p>
            <a:r>
              <a:rPr lang="en-GB" dirty="0" smtClean="0"/>
              <a:t>Other organisations using volunteers</a:t>
            </a:r>
          </a:p>
          <a:p>
            <a:r>
              <a:rPr lang="en-GB" dirty="0" smtClean="0"/>
              <a:t>‘Volunteers’ undertaking placements and work experience, especially in care settings</a:t>
            </a:r>
          </a:p>
          <a:p>
            <a:endParaRPr lang="en-GB" dirty="0"/>
          </a:p>
        </p:txBody>
      </p:sp>
    </p:spTree>
    <p:extLst>
      <p:ext uri="{BB962C8B-B14F-4D97-AF65-F5344CB8AC3E}">
        <p14:creationId xmlns:p14="http://schemas.microsoft.com/office/powerpoint/2010/main" val="2164190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2254</TotalTime>
  <Words>2373</Words>
  <Application>Microsoft Office PowerPoint</Application>
  <PresentationFormat>On-screen Show (4:3)</PresentationFormat>
  <Paragraphs>227</Paragraphs>
  <Slides>31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Document</vt:lpstr>
      <vt:lpstr>Ethnography: participatory approaches and the role of the researcher. </vt:lpstr>
      <vt:lpstr>PowerPoint Presentation</vt:lpstr>
      <vt:lpstr>Background to my research</vt:lpstr>
      <vt:lpstr>Research ethos</vt:lpstr>
      <vt:lpstr>Hospice details</vt:lpstr>
      <vt:lpstr>Research in hospices</vt:lpstr>
      <vt:lpstr>Development of the hospice movement</vt:lpstr>
      <vt:lpstr>Some ‘facts and figures’</vt:lpstr>
      <vt:lpstr>Relevance of the research?</vt:lpstr>
      <vt:lpstr>Ethnography</vt:lpstr>
      <vt:lpstr>Multiple methods of data collection</vt:lpstr>
      <vt:lpstr>Challenge of Time for ethnography</vt:lpstr>
      <vt:lpstr>Insider / Outsider</vt:lpstr>
      <vt:lpstr>Explaining the research</vt:lpstr>
      <vt:lpstr>Informed consent?</vt:lpstr>
      <vt:lpstr>PowerPoint Presentation</vt:lpstr>
      <vt:lpstr> Practical issues : Shadowing and observation  </vt:lpstr>
      <vt:lpstr> Practical Issues : Interviews  </vt:lpstr>
      <vt:lpstr> Practical issues : Meetings and informal conversations </vt:lpstr>
      <vt:lpstr>The Lego Process : Communicative space, Playful space Reflective space </vt:lpstr>
      <vt:lpstr>Rationale for using visual methods</vt:lpstr>
      <vt:lpstr>Practical issues : Visual methods </vt:lpstr>
      <vt:lpstr>Vignette 1 – the volunteer drivers</vt:lpstr>
      <vt:lpstr>Vignette 2 – the volunteer receptionist</vt:lpstr>
      <vt:lpstr>Vignette 3: the day hospice patient</vt:lpstr>
      <vt:lpstr>Emerging issues</vt:lpstr>
      <vt:lpstr>Emotional aspects</vt:lpstr>
      <vt:lpstr>Reflexivity</vt:lpstr>
      <vt:lpstr>Conclusions</vt:lpstr>
      <vt:lpstr>Thank you for listening</vt:lpstr>
      <vt:lpstr>References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seduld Dixon</dc:creator>
  <cp:lastModifiedBy>Administrator</cp:lastModifiedBy>
  <cp:revision>126</cp:revision>
  <cp:lastPrinted>2015-06-26T07:04:51Z</cp:lastPrinted>
  <dcterms:created xsi:type="dcterms:W3CDTF">2015-02-16T20:16:24Z</dcterms:created>
  <dcterms:modified xsi:type="dcterms:W3CDTF">2015-09-10T14:04:15Z</dcterms:modified>
</cp:coreProperties>
</file>