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2EDA-82C0-46FF-8923-B65B5721E3C5}" type="datetimeFigureOut">
              <a:rPr lang="en-GB" smtClean="0"/>
              <a:t>07/04/2016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852-60AC-453D-BA32-0739BCB010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32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2EDA-82C0-46FF-8923-B65B5721E3C5}" type="datetimeFigureOut">
              <a:rPr lang="en-GB" smtClean="0"/>
              <a:t>07/04/2016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852-60AC-453D-BA32-0739BCB010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352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2EDA-82C0-46FF-8923-B65B5721E3C5}" type="datetimeFigureOut">
              <a:rPr lang="en-GB" smtClean="0"/>
              <a:t>07/04/2016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852-60AC-453D-BA32-0739BCB010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28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2EDA-82C0-46FF-8923-B65B5721E3C5}" type="datetimeFigureOut">
              <a:rPr lang="en-GB" smtClean="0"/>
              <a:t>07/04/2016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852-60AC-453D-BA32-0739BCB010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1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2EDA-82C0-46FF-8923-B65B5721E3C5}" type="datetimeFigureOut">
              <a:rPr lang="en-GB" smtClean="0"/>
              <a:t>07/04/2016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852-60AC-453D-BA32-0739BCB010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952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2EDA-82C0-46FF-8923-B65B5721E3C5}" type="datetimeFigureOut">
              <a:rPr lang="en-GB" smtClean="0"/>
              <a:t>07/04/2016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852-60AC-453D-BA32-0739BCB010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721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2EDA-82C0-46FF-8923-B65B5721E3C5}" type="datetimeFigureOut">
              <a:rPr lang="en-GB" smtClean="0"/>
              <a:t>07/04/2016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852-60AC-453D-BA32-0739BCB010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52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2EDA-82C0-46FF-8923-B65B5721E3C5}" type="datetimeFigureOut">
              <a:rPr lang="en-GB" smtClean="0"/>
              <a:t>07/04/2016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852-60AC-453D-BA32-0739BCB010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97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2EDA-82C0-46FF-8923-B65B5721E3C5}" type="datetimeFigureOut">
              <a:rPr lang="en-GB" smtClean="0"/>
              <a:t>07/04/2016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852-60AC-453D-BA32-0739BCB010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31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2EDA-82C0-46FF-8923-B65B5721E3C5}" type="datetimeFigureOut">
              <a:rPr lang="en-GB" smtClean="0"/>
              <a:t>07/04/2016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852-60AC-453D-BA32-0739BCB010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269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2EDA-82C0-46FF-8923-B65B5721E3C5}" type="datetimeFigureOut">
              <a:rPr lang="en-GB" smtClean="0"/>
              <a:t>07/04/2016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852-60AC-453D-BA32-0739BCB010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5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32EDA-82C0-46FF-8923-B65B5721E3C5}" type="datetimeFigureOut">
              <a:rPr lang="en-GB" smtClean="0"/>
              <a:t>07/04/2016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BB852-60AC-453D-BA32-0739BCB010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12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/>
          <a:lstStyle/>
          <a:p>
            <a:r>
              <a:rPr lang="en-GB" dirty="0" smtClean="0"/>
              <a:t>‘</a:t>
            </a:r>
            <a:r>
              <a:rPr lang="en-GB" i="1" dirty="0" smtClean="0"/>
              <a:t>You have to be a leader but don’t want to come across as taking over’: </a:t>
            </a:r>
            <a:r>
              <a:rPr lang="en-GB" dirty="0" smtClean="0"/>
              <a:t>Leading Practice in Early Childhood Education and 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714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717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Qualitative study, narrative approach to explore the experiences and perspectives of practitioners as they undertook a programme of study to become an Early Years Professional (EYP)</a:t>
            </a:r>
          </a:p>
          <a:p>
            <a:r>
              <a:rPr lang="en-GB" sz="2400" dirty="0" smtClean="0"/>
              <a:t>EYP introduced in 2006 to lead practice and be a ‘</a:t>
            </a:r>
            <a:r>
              <a:rPr lang="en-GB" sz="2400" i="1" dirty="0" smtClean="0"/>
              <a:t>change agent</a:t>
            </a:r>
            <a:r>
              <a:rPr lang="en-GB" sz="2400" dirty="0" smtClean="0"/>
              <a:t>’ (CWDC 2010 p..) specifically to improve quality in early childhood education and care (ECEC) in the private, voluntary and independent (PVI) sector.</a:t>
            </a:r>
          </a:p>
          <a:p>
            <a:pPr lvl="1"/>
            <a:r>
              <a:rPr lang="en-GB" sz="2000" dirty="0" smtClean="0"/>
              <a:t>Sector-overwhelmingly female workforce (97%)</a:t>
            </a:r>
          </a:p>
          <a:p>
            <a:pPr lvl="1"/>
            <a:r>
              <a:rPr lang="en-GB" sz="2000" dirty="0" smtClean="0"/>
              <a:t>Low status</a:t>
            </a:r>
          </a:p>
          <a:p>
            <a:pPr lvl="1"/>
            <a:r>
              <a:rPr lang="en-GB" sz="2000" dirty="0" smtClean="0"/>
              <a:t>Low pay</a:t>
            </a:r>
          </a:p>
          <a:p>
            <a:pPr lvl="1"/>
            <a:r>
              <a:rPr lang="en-GB" sz="2000" dirty="0" smtClean="0"/>
              <a:t>Qualified  at level 3 (EYP at level 6)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95633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Narrative approach to collecting, interpreting and presenting the data</a:t>
            </a:r>
          </a:p>
          <a:p>
            <a:r>
              <a:rPr lang="en-GB" sz="2400" dirty="0" smtClean="0"/>
              <a:t>Sample-4 participants enrolled on the Undergraduate Practitioner Programme( UPP) for EYPS- all practitioners, had to ‘top up’ FD to BA and meet EYPS standards, 12 month programme (2012-2013)</a:t>
            </a:r>
          </a:p>
          <a:p>
            <a:r>
              <a:rPr lang="en-GB" sz="2400" dirty="0" smtClean="0"/>
              <a:t>Semi-structured interviews-dynamic approach (</a:t>
            </a:r>
            <a:r>
              <a:rPr lang="en-GB" sz="2400" dirty="0" err="1" smtClean="0"/>
              <a:t>Daiute</a:t>
            </a:r>
            <a:r>
              <a:rPr lang="en-GB" sz="2400" dirty="0" smtClean="0"/>
              <a:t>, Riessman) conversational approach (Oakley</a:t>
            </a:r>
            <a:r>
              <a:rPr lang="en-GB" dirty="0" smtClean="0"/>
              <a:t>) </a:t>
            </a:r>
          </a:p>
          <a:p>
            <a:pPr lvl="1"/>
            <a:r>
              <a:rPr lang="en-GB" dirty="0" smtClean="0"/>
              <a:t>4 interviews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812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Exploratory study-emerged from the data that organisational practices and structures significant in shaping the participants experiences of becoming a professional.</a:t>
            </a:r>
          </a:p>
          <a:p>
            <a:r>
              <a:rPr lang="en-GB" dirty="0" smtClean="0"/>
              <a:t>Thematic narrative analysis drawing on work of Bolman and Deal (2013), a multiframe approach to understanding organisational structure and practices and to reframing leadership.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744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Bolman and Deal (2013)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 smtClean="0"/>
              <a:t>4 frames</a:t>
            </a:r>
          </a:p>
          <a:p>
            <a:r>
              <a:rPr lang="en-GB" sz="2400" dirty="0" smtClean="0"/>
              <a:t>Structural frame: views the organisation as a factory, focus on organisational architecture- individuals need clearly defined roles and responsibilities.</a:t>
            </a:r>
          </a:p>
          <a:p>
            <a:r>
              <a:rPr lang="en-GB" sz="2400" dirty="0" smtClean="0"/>
              <a:t>Human resource frame: views the organisation as a family-focus on motivation- individuals want things that go ‘</a:t>
            </a:r>
            <a:r>
              <a:rPr lang="en-GB" sz="2400" i="1" dirty="0" smtClean="0"/>
              <a:t>beyond money’ (p.) </a:t>
            </a:r>
            <a:r>
              <a:rPr lang="en-GB" sz="2400" dirty="0" smtClean="0"/>
              <a:t>from their work.</a:t>
            </a:r>
          </a:p>
          <a:p>
            <a:r>
              <a:rPr lang="en-GB" sz="2400" dirty="0" smtClean="0"/>
              <a:t>Political frame: views the organisation as a jungle-focus on power (allocation of scarce resources)-individuals need political skills </a:t>
            </a:r>
          </a:p>
          <a:p>
            <a:r>
              <a:rPr lang="en-GB" sz="2400" dirty="0" smtClean="0"/>
              <a:t>Symbolic frame : views the organisation as irrational- focus on cultural glue-individuals bound to the organisation by stories, values and rituals etc.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92143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EYP </a:t>
            </a:r>
            <a:r>
              <a:rPr lang="en-GB" sz="2400" dirty="0" smtClean="0"/>
              <a:t>undermined traditional  structural blueprint of the organisation, particularly when more qualified than the manager. </a:t>
            </a:r>
          </a:p>
          <a:p>
            <a:r>
              <a:rPr lang="en-GB" sz="2400" dirty="0" smtClean="0"/>
              <a:t>EYP developed political skills of negotiation, alliance building and agenda setting. Power can be exercised at all levels.</a:t>
            </a:r>
          </a:p>
          <a:p>
            <a:r>
              <a:rPr lang="en-GB" sz="2400" dirty="0" smtClean="0"/>
              <a:t>Moral leadership possible which supports and protects the workforce and is child centred.</a:t>
            </a:r>
          </a:p>
          <a:p>
            <a:r>
              <a:rPr lang="en-GB" sz="2400" dirty="0" smtClean="0"/>
              <a:t>Leader should attend to the symbolic frame and aligning the needs of the individual with the organisation.</a:t>
            </a:r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710330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Relevance of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Emerging models of leadership in ECEC suggest leader must rely on influence rather than authority to bring about change (Hadfield et al 2012)</a:t>
            </a:r>
          </a:p>
          <a:p>
            <a:r>
              <a:rPr lang="en-GB" sz="2400" dirty="0" smtClean="0"/>
              <a:t>Challenges to this approach</a:t>
            </a:r>
          </a:p>
          <a:p>
            <a:pPr lvl="1"/>
            <a:r>
              <a:rPr lang="en-GB" sz="2400" dirty="0" smtClean="0"/>
              <a:t>Little has been written about how to lead through influence (-this study)</a:t>
            </a:r>
          </a:p>
          <a:p>
            <a:pPr lvl="1"/>
            <a:r>
              <a:rPr lang="en-GB" sz="2400" dirty="0" smtClean="0"/>
              <a:t>Traditional associations of leadership with authority difficult to shift (Rodd 2006)</a:t>
            </a:r>
          </a:p>
          <a:p>
            <a:pPr lvl="1"/>
            <a:r>
              <a:rPr lang="en-GB" sz="2400" dirty="0" smtClean="0"/>
              <a:t>Individuals resist change (Bolman and Deal 2013, Hadfield et al 2012)</a:t>
            </a:r>
          </a:p>
          <a:p>
            <a:pPr lvl="1"/>
            <a:r>
              <a:rPr lang="en-GB" sz="2400" dirty="0" smtClean="0"/>
              <a:t>Leaders lack training and skills ( this study, Bolman and Deal 2013)</a:t>
            </a:r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98550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Contribution of this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Integrated model combining Change Curve Model (</a:t>
            </a:r>
            <a:r>
              <a:rPr lang="en-GB" dirty="0" err="1" smtClean="0"/>
              <a:t>Kubler</a:t>
            </a:r>
            <a:r>
              <a:rPr lang="en-GB" dirty="0" smtClean="0"/>
              <a:t>-Ross 1989) with Bolman and Deal multiframe approach:</a:t>
            </a:r>
          </a:p>
          <a:p>
            <a:pPr lvl="1"/>
            <a:r>
              <a:rPr lang="en-GB" dirty="0" smtClean="0"/>
              <a:t> to help the leader exert influence through anticipating how individuals might react to 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7949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Refer to </a:t>
            </a:r>
            <a:r>
              <a:rPr lang="en-GB" dirty="0" err="1" smtClean="0"/>
              <a:t>handout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3142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533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‘You have to be a leader but don’t want to come across as taking over’: Leading Practice in Early Childhood Education and Care</vt:lpstr>
      <vt:lpstr>The study</vt:lpstr>
      <vt:lpstr>methodology</vt:lpstr>
      <vt:lpstr>analysis</vt:lpstr>
      <vt:lpstr>Bolman and Deal (2013)</vt:lpstr>
      <vt:lpstr>findings</vt:lpstr>
      <vt:lpstr>Relevance of findings</vt:lpstr>
      <vt:lpstr>Contribution of this study</vt:lpstr>
      <vt:lpstr>model</vt:lpstr>
      <vt:lpstr>References</vt:lpstr>
    </vt:vector>
  </TitlesOfParts>
  <Company>University of Huddersfield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‘You have to be a leader but don’t want to come across as taking over’: Leading Practice in Early Childhood Education and Care</dc:title>
  <dc:creator>Administrator</dc:creator>
  <cp:lastModifiedBy>Administrator</cp:lastModifiedBy>
  <cp:revision>10</cp:revision>
  <dcterms:created xsi:type="dcterms:W3CDTF">2016-04-04T09:22:53Z</dcterms:created>
  <dcterms:modified xsi:type="dcterms:W3CDTF">2016-04-07T06:52:39Z</dcterms:modified>
</cp:coreProperties>
</file>