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6.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7.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58.xml" ContentType="application/vnd.openxmlformats-officedocument.theme+xml"/>
  <Override PartName="/ppt/slideLayouts/slideLayout631.xml" ContentType="application/vnd.openxmlformats-officedocument.presentationml.slideLayout+xml"/>
  <Override PartName="/ppt/theme/theme59.xml" ContentType="application/vnd.openxmlformats-officedocument.theme+xml"/>
  <Override PartName="/ppt/theme/theme6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 id="2147484212" r:id="rId47"/>
    <p:sldMasterId id="2147484224" r:id="rId48"/>
    <p:sldMasterId id="2147484236" r:id="rId49"/>
    <p:sldMasterId id="2147484248" r:id="rId50"/>
    <p:sldMasterId id="2147484260" r:id="rId51"/>
    <p:sldMasterId id="2147484272" r:id="rId52"/>
    <p:sldMasterId id="2147484284" r:id="rId53"/>
    <p:sldMasterId id="2147484296" r:id="rId54"/>
    <p:sldMasterId id="2147484308" r:id="rId55"/>
    <p:sldMasterId id="2147484320" r:id="rId56"/>
    <p:sldMasterId id="2147484332" r:id="rId57"/>
    <p:sldMasterId id="2147484344" r:id="rId58"/>
    <p:sldMasterId id="2147484356" r:id="rId59"/>
  </p:sldMasterIdLst>
  <p:notesMasterIdLst>
    <p:notesMasterId r:id="rId81"/>
  </p:notesMasterIdLst>
  <p:sldIdLst>
    <p:sldId id="256" r:id="rId60"/>
    <p:sldId id="285" r:id="rId61"/>
    <p:sldId id="286" r:id="rId62"/>
    <p:sldId id="270" r:id="rId63"/>
    <p:sldId id="273" r:id="rId64"/>
    <p:sldId id="269" r:id="rId65"/>
    <p:sldId id="268" r:id="rId66"/>
    <p:sldId id="271" r:id="rId67"/>
    <p:sldId id="280" r:id="rId68"/>
    <p:sldId id="281" r:id="rId69"/>
    <p:sldId id="282" r:id="rId70"/>
    <p:sldId id="283" r:id="rId71"/>
    <p:sldId id="279" r:id="rId72"/>
    <p:sldId id="264" r:id="rId73"/>
    <p:sldId id="284" r:id="rId74"/>
    <p:sldId id="265" r:id="rId75"/>
    <p:sldId id="287" r:id="rId76"/>
    <p:sldId id="266" r:id="rId77"/>
    <p:sldId id="262" r:id="rId78"/>
    <p:sldId id="288" r:id="rId79"/>
    <p:sldId id="263"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6" autoAdjust="0"/>
    <p:restoredTop sz="79691" autoAdjust="0"/>
  </p:normalViewPr>
  <p:slideViewPr>
    <p:cSldViewPr snapToGrid="0" snapToObjects="1">
      <p:cViewPr>
        <p:scale>
          <a:sx n="75" d="100"/>
          <a:sy n="75" d="100"/>
        </p:scale>
        <p:origin x="-2528" y="-248"/>
      </p:cViewPr>
      <p:guideLst>
        <p:guide orient="horz" pos="2160"/>
        <p:guide pos="2880"/>
      </p:guideLst>
    </p:cSldViewPr>
  </p:slideViewPr>
  <p:notesTextViewPr>
    <p:cViewPr>
      <p:scale>
        <a:sx n="100" d="100"/>
        <a:sy n="100" d="100"/>
      </p:scale>
      <p:origin x="0" y="51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70" Type="http://schemas.openxmlformats.org/officeDocument/2006/relationships/slide" Target="slides/slide11.xml"/><Relationship Id="rId71" Type="http://schemas.openxmlformats.org/officeDocument/2006/relationships/slide" Target="slides/slide12.xml"/><Relationship Id="rId72" Type="http://schemas.openxmlformats.org/officeDocument/2006/relationships/slide" Target="slides/slide13.xml"/><Relationship Id="rId73" Type="http://schemas.openxmlformats.org/officeDocument/2006/relationships/slide" Target="slides/slide14.xml"/><Relationship Id="rId74" Type="http://schemas.openxmlformats.org/officeDocument/2006/relationships/slide" Target="slides/slide15.xml"/><Relationship Id="rId75" Type="http://schemas.openxmlformats.org/officeDocument/2006/relationships/slide" Target="slides/slide16.xml"/><Relationship Id="rId76" Type="http://schemas.openxmlformats.org/officeDocument/2006/relationships/slide" Target="slides/slide17.xml"/><Relationship Id="rId77" Type="http://schemas.openxmlformats.org/officeDocument/2006/relationships/slide" Target="slides/slide18.xml"/><Relationship Id="rId78" Type="http://schemas.openxmlformats.org/officeDocument/2006/relationships/slide" Target="slides/slide19.xml"/><Relationship Id="rId79" Type="http://schemas.openxmlformats.org/officeDocument/2006/relationships/slide" Target="slides/slide20.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 Target="slides/slide1.xml"/><Relationship Id="rId61" Type="http://schemas.openxmlformats.org/officeDocument/2006/relationships/slide" Target="slides/slide2.xml"/><Relationship Id="rId62" Type="http://schemas.openxmlformats.org/officeDocument/2006/relationships/slide" Target="slides/slide3.xml"/><Relationship Id="rId63" Type="http://schemas.openxmlformats.org/officeDocument/2006/relationships/slide" Target="slides/slide4.xml"/><Relationship Id="rId64" Type="http://schemas.openxmlformats.org/officeDocument/2006/relationships/slide" Target="slides/slide5.xml"/><Relationship Id="rId65" Type="http://schemas.openxmlformats.org/officeDocument/2006/relationships/slide" Target="slides/slide6.xml"/><Relationship Id="rId66" Type="http://schemas.openxmlformats.org/officeDocument/2006/relationships/slide" Target="slides/slide7.xml"/><Relationship Id="rId67" Type="http://schemas.openxmlformats.org/officeDocument/2006/relationships/slide" Target="slides/slide8.xml"/><Relationship Id="rId68" Type="http://schemas.openxmlformats.org/officeDocument/2006/relationships/slide" Target="slides/slide9.xml"/><Relationship Id="rId69" Type="http://schemas.openxmlformats.org/officeDocument/2006/relationships/slide" Target="slides/slide10.xml"/><Relationship Id="rId80" Type="http://schemas.openxmlformats.org/officeDocument/2006/relationships/slide" Target="slides/slide21.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9EE07-7B2C-3D4C-BCB8-EC2B9EC172DC}" type="datetimeFigureOut">
              <a:rPr lang="en-US" smtClean="0"/>
              <a:t>09/06/16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17CCA-6825-4344-9ADF-9BE7B56F6DC8}" type="slidenum">
              <a:rPr lang="en-GB" smtClean="0"/>
              <a:t>‹#›</a:t>
            </a:fld>
            <a:endParaRPr lang="en-GB"/>
          </a:p>
        </p:txBody>
      </p:sp>
    </p:spTree>
    <p:extLst>
      <p:ext uri="{BB962C8B-B14F-4D97-AF65-F5344CB8AC3E}">
        <p14:creationId xmlns:p14="http://schemas.microsoft.com/office/powerpoint/2010/main" val="1246179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Significant Problems. Teams work on a relevant, significant problem.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 successful application activity, it is best to select a significant, relevant problem that captures the interest of students. The quality of the problem ultimately is the most powerful factor in influencing the effectiveness of an application activity. Problems should require students to use course concepts to solve them. Backwards Design can be used here to: _</a:t>
            </a:r>
            <a:r>
              <a:rPr lang="en-US" sz="1200" kern="1200" dirty="0" err="1" smtClean="0">
                <a:solidFill>
                  <a:schemeClr val="tx1"/>
                </a:solidFill>
                <a:effectLst/>
                <a:latin typeface="+mn-lt"/>
                <a:ea typeface="+mn-ea"/>
                <a:cs typeface="+mn-cs"/>
              </a:rPr>
              <a:t>rst</a:t>
            </a:r>
            <a:r>
              <a:rPr lang="en-US" sz="1200" kern="1200" dirty="0" smtClean="0">
                <a:solidFill>
                  <a:schemeClr val="tx1"/>
                </a:solidFill>
                <a:effectLst/>
                <a:latin typeface="+mn-lt"/>
                <a:ea typeface="+mn-ea"/>
                <a:cs typeface="+mn-cs"/>
              </a:rPr>
              <a:t> decide on the problem, and then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trace things back to the course concepts that the students would need to solve the problem. By understanding the course concepts at play, you can then select appropriate readings and construct appropriate Readiness Assurance Tests.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Same Problem. Teams work on the same problem.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Teams are given the Same Problem  Giving the same problem to all teams lets you create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reporting opportunities for teams to defend, challenge, discuss, and examine each other’s thinking and problem-solving process. Having the teams work on the same acts as a potent discussion starter. The sequential report, where teams work on different problems, is often a very low energy event, where other students have little motivation to examine the thinking and decisions presented.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Specific Choice. Teams required to make a specific choice.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team must make a Specific Choice Open-ended questions have long been the hallmark of</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efforts to foster critical thinking in our students, but complex, open-ended question might be too challenging for the novice learner. The most significant drawback in using open-ended questions is the difficulty in efficiently letting students report their answers and the difficulty in comparing their answers with their peers. This opportunity for comparability of decisions is one of the major strengths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TBL reporting process.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Simultaneous Report. Teams report simultaneously.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Teams Simultaneously Report their decision Simultaneous reporting can be accomplished with the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simple holding up of a card indicating a particular choice. When a particular team sees that another team has made a different decision, they naturally want to challenge the other teams’ decision. In the ensuing conversation, the teams challenge each other and defend their own thinking.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reporting requires teams to articulate their thinking to other teams – putting their thoughts into words. This helps cognitively with the process of creating enduring, deep understanding. The feedback from their peers is very immediate and focused on “how did you arrive at </a:t>
            </a:r>
            <a:r>
              <a:rPr lang="en-US" sz="1200" kern="1200" dirty="0" err="1" smtClean="0">
                <a:solidFill>
                  <a:schemeClr val="tx1"/>
                </a:solidFill>
                <a:effectLst/>
                <a:latin typeface="+mn-lt"/>
                <a:ea typeface="+mn-ea"/>
                <a:cs typeface="+mn-cs"/>
              </a:rPr>
              <a:t>yourdecision</a:t>
            </a:r>
            <a:r>
              <a:rPr lang="en-US" sz="1200" kern="1200" dirty="0" smtClean="0">
                <a:solidFill>
                  <a:schemeClr val="tx1"/>
                </a:solidFill>
                <a:effectLst/>
                <a:latin typeface="+mn-lt"/>
                <a:ea typeface="+mn-ea"/>
                <a:cs typeface="+mn-cs"/>
              </a:rPr>
              <a:t>” and not “which is the right answer”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TBL classroom, the bulk of class time is spent having student teams solve and discuss relevant, significant problems. Structuring the problems around the TBL 4S’s lets you leverage the power of team processing without many of the problems (like social loafing) that are inherent in other forms of small-group work learning. The structure of the TBL activities gives individuals, teams and the whole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class many opportunities to reflect and get feedback on the specifics of their thinking and their process for arriving at their answer. The activity reporting allows students to engage with a diverse set of perspectives and approaches to problem-solving.</a:t>
            </a:r>
            <a:endParaRPr lang="en-GB" sz="1200" kern="120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is the right </a:t>
            </a:r>
            <a:r>
              <a:rPr lang="en-GB" sz="1200" b="0" i="0" u="none" strike="noStrike" kern="1200" baseline="0" dirty="0" err="1" smtClean="0">
                <a:solidFill>
                  <a:schemeClr val="tx1"/>
                </a:solidFill>
                <a:latin typeface="+mn-lt"/>
                <a:ea typeface="+mn-ea"/>
                <a:cs typeface="+mn-cs"/>
              </a:rPr>
              <a:t>answ</a:t>
            </a:r>
            <a:endParaRPr lang="en-GB" dirty="0" smtClean="0"/>
          </a:p>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5</a:t>
            </a:fld>
            <a:endParaRPr lang="en-GB"/>
          </a:p>
        </p:txBody>
      </p:sp>
    </p:spTree>
    <p:extLst>
      <p:ext uri="{BB962C8B-B14F-4D97-AF65-F5344CB8AC3E}">
        <p14:creationId xmlns:p14="http://schemas.microsoft.com/office/powerpoint/2010/main" val="403191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Millenials</a:t>
            </a:r>
            <a:r>
              <a:rPr lang="en-US" dirty="0" smtClean="0"/>
              <a:t> want to change the rules”</a:t>
            </a:r>
          </a:p>
          <a:p>
            <a:pPr lvl="1"/>
            <a:r>
              <a:rPr lang="en-US" dirty="0" smtClean="0"/>
              <a:t>“can we take tests like this”</a:t>
            </a:r>
          </a:p>
          <a:p>
            <a:pPr lvl="1"/>
            <a:r>
              <a:rPr lang="en-US" dirty="0" smtClean="0"/>
              <a:t>“I didn’t mean to scratch that box!”</a:t>
            </a:r>
          </a:p>
          <a:p>
            <a:pPr lvl="1"/>
            <a:r>
              <a:rPr lang="en-US" dirty="0" smtClean="0"/>
              <a:t>Solution: Must be clear before and firm right from the start</a:t>
            </a:r>
          </a:p>
          <a:p>
            <a:r>
              <a:rPr lang="en-US" dirty="0" smtClean="0"/>
              <a:t>Free-rider problem</a:t>
            </a:r>
          </a:p>
          <a:p>
            <a:pPr lvl="1"/>
            <a:r>
              <a:rPr lang="en-US" dirty="0" smtClean="0"/>
              <a:t>Solution: You have to walk around and observe/encourage</a:t>
            </a:r>
          </a:p>
          <a:p>
            <a:r>
              <a:rPr lang="en-US" dirty="0" smtClean="0"/>
              <a:t>Time consuming</a:t>
            </a:r>
          </a:p>
          <a:p>
            <a:pPr lvl="1"/>
            <a:r>
              <a:rPr lang="en-US" dirty="0" smtClean="0"/>
              <a:t>10 minutes alone then 10 minutes group</a:t>
            </a:r>
          </a:p>
          <a:p>
            <a:pPr lvl="1"/>
            <a:r>
              <a:rPr lang="en-US" dirty="0" smtClean="0"/>
              <a:t>Plus discussion time </a:t>
            </a:r>
          </a:p>
          <a:p>
            <a:pPr lvl="2"/>
            <a:r>
              <a:rPr lang="en-US" dirty="0" smtClean="0"/>
              <a:t>Note: I find it to be less than on quizzes without the IF-AT, because they have already figured out most questions missed</a:t>
            </a:r>
          </a:p>
          <a:p>
            <a:pPr lvl="1"/>
            <a:r>
              <a:rPr lang="en-US" dirty="0" smtClean="0"/>
              <a:t>Solution: I only use these every other </a:t>
            </a:r>
            <a:r>
              <a:rPr lang="en-US" dirty="0" smtClean="0"/>
              <a:t>chapter</a:t>
            </a:r>
          </a:p>
          <a:p>
            <a:pPr lvl="1"/>
            <a:endParaRPr lang="en-US" dirty="0" smtClean="0"/>
          </a:p>
          <a:p>
            <a:pPr lvl="1"/>
            <a:r>
              <a:rPr lang="en-US" dirty="0" smtClean="0"/>
              <a:t>10 factorial</a:t>
            </a:r>
            <a:r>
              <a:rPr lang="en-US" baseline="0" dirty="0" smtClean="0"/>
              <a:t> questions (3628800) x </a:t>
            </a:r>
            <a:r>
              <a:rPr lang="en-US" baseline="0" smtClean="0"/>
              <a:t>4 factorial 24 = 9809210</a:t>
            </a:r>
            <a:endParaRPr lang="en-US" dirty="0" smtClean="0"/>
          </a:p>
        </p:txBody>
      </p:sp>
      <p:sp>
        <p:nvSpPr>
          <p:cNvPr id="4" name="Slide Number Placeholder 3"/>
          <p:cNvSpPr>
            <a:spLocks noGrp="1"/>
          </p:cNvSpPr>
          <p:nvPr>
            <p:ph type="sldNum" sz="quarter" idx="10"/>
          </p:nvPr>
        </p:nvSpPr>
        <p:spPr/>
        <p:txBody>
          <a:bodyPr/>
          <a:lstStyle/>
          <a:p>
            <a:fld id="{50B17CCA-6825-4344-9ADF-9BE7B56F6DC8}" type="slidenum">
              <a:rPr lang="en-GB" smtClean="0"/>
              <a:t>14</a:t>
            </a:fld>
            <a:endParaRPr lang="en-GB"/>
          </a:p>
        </p:txBody>
      </p:sp>
    </p:spTree>
    <p:extLst>
      <p:ext uri="{BB962C8B-B14F-4D97-AF65-F5344CB8AC3E}">
        <p14:creationId xmlns:p14="http://schemas.microsoft.com/office/powerpoint/2010/main" val="264176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24A09C-216D-6349-A8C6-D8ACEBCD146D}" type="slidenum">
              <a:rPr lang="en-GB" smtClean="0"/>
              <a:pPr/>
              <a:t>16</a:t>
            </a:fld>
            <a:endParaRPr lang="en-GB"/>
          </a:p>
        </p:txBody>
      </p:sp>
    </p:spTree>
    <p:extLst>
      <p:ext uri="{BB962C8B-B14F-4D97-AF65-F5344CB8AC3E}">
        <p14:creationId xmlns:p14="http://schemas.microsoft.com/office/powerpoint/2010/main" val="34633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24A09C-216D-6349-A8C6-D8ACEBCD146D}" type="slidenum">
              <a:rPr lang="en-GB" smtClean="0"/>
              <a:pPr/>
              <a:t>17</a:t>
            </a:fld>
            <a:endParaRPr lang="en-GB"/>
          </a:p>
        </p:txBody>
      </p:sp>
    </p:spTree>
    <p:extLst>
      <p:ext uri="{BB962C8B-B14F-4D97-AF65-F5344CB8AC3E}">
        <p14:creationId xmlns:p14="http://schemas.microsoft.com/office/powerpoint/2010/main" val="34633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There are multiple versions of every form (I have 4)</a:t>
            </a:r>
          </a:p>
          <a:p>
            <a:pPr lvl="1"/>
            <a:r>
              <a:rPr lang="en-US" dirty="0" smtClean="0"/>
              <a:t>Perforated tab on bottom can be removed,</a:t>
            </a:r>
            <a:r>
              <a:rPr lang="en-US" baseline="0" dirty="0" smtClean="0"/>
              <a:t> and via math – combinations, all groups had same questions but different sequence and difference answer sequence to </a:t>
            </a:r>
            <a:r>
              <a:rPr lang="en-US" baseline="0" dirty="0" err="1" smtClean="0"/>
              <a:t>adi</a:t>
            </a:r>
            <a:r>
              <a:rPr lang="en-US" baseline="0" dirty="0" smtClean="0"/>
              <a:t> </a:t>
            </a:r>
            <a:r>
              <a:rPr lang="en-US" baseline="0" dirty="0" err="1" smtClean="0"/>
              <a:t>secutity</a:t>
            </a:r>
            <a:r>
              <a:rPr lang="en-US" baseline="0" dirty="0" smtClean="0"/>
              <a:t>. </a:t>
            </a:r>
            <a:endParaRPr lang="en-US" dirty="0" smtClean="0"/>
          </a:p>
          <a:p>
            <a:pPr lvl="1"/>
            <a:r>
              <a:rPr lang="en-US" dirty="0" smtClean="0"/>
              <a:t>But I don’t let them keep the cards, just the quizzes (which should </a:t>
            </a:r>
            <a:r>
              <a:rPr lang="en-US" b="1" dirty="0" smtClean="0"/>
              <a:t>not</a:t>
            </a:r>
            <a:r>
              <a:rPr lang="en-US" dirty="0" smtClean="0"/>
              <a:t> have the version/key noted on it!)</a:t>
            </a:r>
          </a:p>
          <a:p>
            <a:pPr lvl="1"/>
            <a:r>
              <a:rPr lang="en-US" dirty="0" smtClean="0"/>
              <a:t>You do have to keep an eye on them to make sure groups don’t cheat or share answers, but this has not been a big issue (most are competing with other groups)</a:t>
            </a:r>
          </a:p>
          <a:p>
            <a:endParaRPr lang="en-GB" dirty="0"/>
          </a:p>
        </p:txBody>
      </p:sp>
      <p:sp>
        <p:nvSpPr>
          <p:cNvPr id="4" name="Slide Number Placeholder 3"/>
          <p:cNvSpPr>
            <a:spLocks noGrp="1"/>
          </p:cNvSpPr>
          <p:nvPr>
            <p:ph type="sldNum" sz="quarter" idx="10"/>
          </p:nvPr>
        </p:nvSpPr>
        <p:spPr/>
        <p:txBody>
          <a:bodyPr/>
          <a:lstStyle/>
          <a:p>
            <a:fld id="{7A24A09C-216D-6349-A8C6-D8ACEBCD146D}" type="slidenum">
              <a:rPr lang="en-GB" smtClean="0"/>
              <a:pPr/>
              <a:t>18</a:t>
            </a:fld>
            <a:endParaRPr lang="en-GB" dirty="0"/>
          </a:p>
        </p:txBody>
      </p:sp>
    </p:spTree>
    <p:extLst>
      <p:ext uri="{BB962C8B-B14F-4D97-AF65-F5344CB8AC3E}">
        <p14:creationId xmlns:p14="http://schemas.microsoft.com/office/powerpoint/2010/main" val="307837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Here, there are grammatical semantics that link with both the subject context and perception of groups versus teams, in that the definition of a group equals a number of people or things that are located, gathered, or classed together, as opposed to team: group of players forming one side in a competitive game or sport, or a verb; come together as a team to achieve a common goal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Michaelsen</a:t>
            </a:r>
            <a:r>
              <a:rPr lang="en-GB" sz="1200" kern="1200" dirty="0" smtClean="0">
                <a:solidFill>
                  <a:schemeClr val="tx1"/>
                </a:solidFill>
                <a:latin typeface="+mn-lt"/>
                <a:ea typeface="+mn-ea"/>
                <a:cs typeface="+mn-cs"/>
              </a:rPr>
              <a:t>, L. K., Watson, W. E., &amp; Black, R. H. (1989). A realistic test of individual versus group consensus decision making. </a:t>
            </a:r>
            <a:r>
              <a:rPr lang="en-GB" sz="1200" i="1" kern="1200" dirty="0" smtClean="0">
                <a:solidFill>
                  <a:schemeClr val="tx1"/>
                </a:solidFill>
                <a:latin typeface="+mn-lt"/>
                <a:ea typeface="+mn-ea"/>
                <a:cs typeface="+mn-cs"/>
              </a:rPr>
              <a:t>Journal of Applied Psychology, 74</a:t>
            </a:r>
            <a:r>
              <a:rPr lang="en-GB" sz="1200" i="0" kern="1200" dirty="0" smtClean="0">
                <a:solidFill>
                  <a:schemeClr val="tx1"/>
                </a:solidFill>
                <a:latin typeface="+mn-lt"/>
                <a:ea typeface="+mn-ea"/>
                <a:cs typeface="+mn-cs"/>
              </a:rPr>
              <a:t>(5), 834. </a:t>
            </a:r>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6</a:t>
            </a:fld>
            <a:endParaRPr lang="en-GB"/>
          </a:p>
        </p:txBody>
      </p:sp>
    </p:spTree>
    <p:extLst>
      <p:ext uri="{BB962C8B-B14F-4D97-AF65-F5344CB8AC3E}">
        <p14:creationId xmlns:p14="http://schemas.microsoft.com/office/powerpoint/2010/main" val="420086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Generally, when considering group allocation, there are three prime thoughts, 1 – student self-selected groups, 2 – the random allocation of groups or 3 – lecturer allocation, attempting to engineer groups according to a defined characteristic (</a:t>
            </a:r>
            <a:r>
              <a:rPr lang="en-GB" sz="1200" kern="1200" dirty="0" err="1" smtClean="0">
                <a:solidFill>
                  <a:schemeClr val="tx1"/>
                </a:solidFill>
                <a:effectLst/>
                <a:latin typeface="+mn-lt"/>
                <a:ea typeface="+mn-ea"/>
                <a:cs typeface="+mn-cs"/>
              </a:rPr>
              <a:t>Huxham</a:t>
            </a:r>
            <a:r>
              <a:rPr lang="en-GB" sz="1200" kern="1200" dirty="0" smtClean="0">
                <a:solidFill>
                  <a:schemeClr val="tx1"/>
                </a:solidFill>
                <a:effectLst/>
                <a:latin typeface="+mn-lt"/>
                <a:ea typeface="+mn-ea"/>
                <a:cs typeface="+mn-cs"/>
              </a:rPr>
              <a:t> &amp; Land, 2000).  Studies often recommend the last option (</a:t>
            </a:r>
            <a:r>
              <a:rPr lang="en-GB" sz="1200" kern="1200" dirty="0" err="1" smtClean="0">
                <a:solidFill>
                  <a:schemeClr val="tx1"/>
                </a:solidFill>
                <a:effectLst/>
                <a:latin typeface="+mn-lt"/>
                <a:ea typeface="+mn-ea"/>
                <a:cs typeface="+mn-cs"/>
              </a:rPr>
              <a:t>Jaques</a:t>
            </a:r>
            <a:r>
              <a:rPr lang="en-GB" sz="1200" kern="1200" dirty="0" smtClean="0">
                <a:solidFill>
                  <a:schemeClr val="tx1"/>
                </a:solidFill>
                <a:effectLst/>
                <a:latin typeface="+mn-lt"/>
                <a:ea typeface="+mn-ea"/>
                <a:cs typeface="+mn-cs"/>
              </a:rPr>
              <a:t>, 2003; </a:t>
            </a:r>
            <a:r>
              <a:rPr lang="en-GB" sz="1200" kern="1200" dirty="0" err="1" smtClean="0">
                <a:solidFill>
                  <a:schemeClr val="tx1"/>
                </a:solidFill>
                <a:effectLst/>
                <a:latin typeface="+mn-lt"/>
                <a:ea typeface="+mn-ea"/>
                <a:cs typeface="+mn-cs"/>
              </a:rPr>
              <a:t>Katzenbach</a:t>
            </a:r>
            <a:r>
              <a:rPr lang="en-GB" sz="1200" kern="1200" dirty="0" smtClean="0">
                <a:solidFill>
                  <a:schemeClr val="tx1"/>
                </a:solidFill>
                <a:effectLst/>
                <a:latin typeface="+mn-lt"/>
                <a:ea typeface="+mn-ea"/>
                <a:cs typeface="+mn-cs"/>
              </a:rPr>
              <a:t> &amp; Smith, 1993), which ties in with team-based learning views.  For team-base learning the first principle for consideration is the formation of groups, and this was a consideration in the experimental teaching session design.  Principle 1 in implementing team-based learning is that “Groups must be properly formed and managed” (</a:t>
            </a:r>
            <a:r>
              <a:rPr lang="en-GB" sz="1200" kern="1200" dirty="0" err="1" smtClean="0">
                <a:solidFill>
                  <a:schemeClr val="tx1"/>
                </a:solidFill>
                <a:effectLst/>
                <a:latin typeface="+mn-lt"/>
                <a:ea typeface="+mn-ea"/>
                <a:cs typeface="+mn-cs"/>
              </a:rPr>
              <a:t>Michaelsen</a:t>
            </a:r>
            <a:r>
              <a:rPr lang="en-GB" sz="1200" kern="1200" dirty="0" smtClean="0">
                <a:solidFill>
                  <a:schemeClr val="tx1"/>
                </a:solidFill>
                <a:effectLst/>
                <a:latin typeface="+mn-lt"/>
                <a:ea typeface="+mn-ea"/>
                <a:cs typeface="+mn-cs"/>
              </a:rPr>
              <a:t> et al., 2004:p 28).  By this </a:t>
            </a:r>
            <a:r>
              <a:rPr lang="en-GB" sz="1200" kern="1200" dirty="0" err="1" smtClean="0">
                <a:solidFill>
                  <a:schemeClr val="tx1"/>
                </a:solidFill>
                <a:effectLst/>
                <a:latin typeface="+mn-lt"/>
                <a:ea typeface="+mn-ea"/>
                <a:cs typeface="+mn-cs"/>
              </a:rPr>
              <a:t>Michaelsen</a:t>
            </a:r>
            <a:r>
              <a:rPr lang="en-GB" sz="1200" kern="1200" dirty="0" smtClean="0">
                <a:solidFill>
                  <a:schemeClr val="tx1"/>
                </a:solidFill>
                <a:effectLst/>
                <a:latin typeface="+mn-lt"/>
                <a:ea typeface="+mn-ea"/>
                <a:cs typeface="+mn-cs"/>
              </a:rPr>
              <a:t> et al. (2004: </a:t>
            </a:r>
            <a:r>
              <a:rPr lang="en-GB" sz="1200" kern="1200" dirty="0" err="1" smtClean="0">
                <a:solidFill>
                  <a:schemeClr val="tx1"/>
                </a:solidFill>
                <a:effectLst/>
                <a:latin typeface="+mn-lt"/>
                <a:ea typeface="+mn-ea"/>
                <a:cs typeface="+mn-cs"/>
              </a:rPr>
              <a:t>pp</a:t>
            </a:r>
            <a:r>
              <a:rPr lang="en-GB" sz="1200" kern="1200" dirty="0" smtClean="0">
                <a:solidFill>
                  <a:schemeClr val="tx1"/>
                </a:solidFill>
                <a:effectLst/>
                <a:latin typeface="+mn-lt"/>
                <a:ea typeface="+mn-ea"/>
                <a:cs typeface="+mn-cs"/>
              </a:rPr>
              <a:t> 28-29) recommend that “groups should be formed in a way that avoids establishing groups whose characteristics are likely to interfere with the development of group cohesiveness”.  There is a further important aspect here, in that groups need to have the opportunity to form in to teams.  So a diversity of skills (just like in the reality of a top management team) is advised.  Considerations should be given to characteristics ranging from which course the student is enrolled on (there are 21 different courses taking the module), linked to courses are considerations around being a ‘top up’ student (direct entry to the final year), also gender, ethnicity and birth language.  Thus diversity should bring a wealth of different perspectives to undertake discussions around the task, although it is acknowledged that conditions to promote true team cohesiveness may take time (Watson, Kumar, &amp; </a:t>
            </a:r>
            <a:r>
              <a:rPr lang="en-GB" sz="1200" kern="1200" dirty="0" err="1" smtClean="0">
                <a:solidFill>
                  <a:schemeClr val="tx1"/>
                </a:solidFill>
                <a:effectLst/>
                <a:latin typeface="+mn-lt"/>
                <a:ea typeface="+mn-ea"/>
                <a:cs typeface="+mn-cs"/>
              </a:rPr>
              <a:t>Michaelsen</a:t>
            </a:r>
            <a:r>
              <a:rPr lang="en-GB" sz="1200" kern="1200" dirty="0" smtClean="0">
                <a:solidFill>
                  <a:schemeClr val="tx1"/>
                </a:solidFill>
                <a:effectLst/>
                <a:latin typeface="+mn-lt"/>
                <a:ea typeface="+mn-ea"/>
                <a:cs typeface="+mn-cs"/>
              </a:rPr>
              <a:t>, 1993).  Students were already in seminars, so there was no flexibility over the whole cohort, but within the seminar constraints lecturers did assign groups, with 5-7 students in each.</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Three further principles of the group are also included in the team based learning philosophy.  Accountability – students are to be accountable to each other for their individual preparation and group contribution.  Feedback – students are to receive frequent and timely feedback (the immediate feedback technique helps to support this), and lastly assignment design – the group assignment must promote learning and team development (</a:t>
            </a:r>
            <a:r>
              <a:rPr lang="en-GB" sz="1200" kern="1200" dirty="0" err="1" smtClean="0">
                <a:solidFill>
                  <a:schemeClr val="tx1"/>
                </a:solidFill>
                <a:effectLst/>
                <a:latin typeface="+mn-lt"/>
                <a:ea typeface="+mn-ea"/>
                <a:cs typeface="+mn-cs"/>
              </a:rPr>
              <a:t>Michaelsen</a:t>
            </a:r>
            <a:r>
              <a:rPr lang="en-GB" sz="1200" kern="1200" dirty="0" smtClean="0">
                <a:solidFill>
                  <a:schemeClr val="tx1"/>
                </a:solidFill>
                <a:effectLst/>
                <a:latin typeface="+mn-lt"/>
                <a:ea typeface="+mn-ea"/>
                <a:cs typeface="+mn-cs"/>
              </a:rPr>
              <a:t> et al., 2004; </a:t>
            </a:r>
            <a:r>
              <a:rPr lang="en-GB" sz="1200" kern="1200" dirty="0" err="1" smtClean="0">
                <a:solidFill>
                  <a:schemeClr val="tx1"/>
                </a:solidFill>
                <a:effectLst/>
                <a:latin typeface="+mn-lt"/>
                <a:ea typeface="+mn-ea"/>
                <a:cs typeface="+mn-cs"/>
              </a:rPr>
              <a:t>Michaelsen</a:t>
            </a:r>
            <a:r>
              <a:rPr lang="en-GB" sz="1200" kern="1200" dirty="0" smtClean="0">
                <a:solidFill>
                  <a:schemeClr val="tx1"/>
                </a:solidFill>
                <a:effectLst/>
                <a:latin typeface="+mn-lt"/>
                <a:ea typeface="+mn-ea"/>
                <a:cs typeface="+mn-cs"/>
              </a:rPr>
              <a:t> et al., 2008).</a:t>
            </a:r>
          </a:p>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7</a:t>
            </a:fld>
            <a:endParaRPr lang="en-GB"/>
          </a:p>
        </p:txBody>
      </p:sp>
    </p:spTree>
    <p:extLst>
      <p:ext uri="{BB962C8B-B14F-4D97-AF65-F5344CB8AC3E}">
        <p14:creationId xmlns:p14="http://schemas.microsoft.com/office/powerpoint/2010/main" val="106770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8</a:t>
            </a:fld>
            <a:endParaRPr lang="en-GB"/>
          </a:p>
        </p:txBody>
      </p:sp>
    </p:spTree>
    <p:extLst>
      <p:ext uri="{BB962C8B-B14F-4D97-AF65-F5344CB8AC3E}">
        <p14:creationId xmlns:p14="http://schemas.microsoft.com/office/powerpoint/2010/main" val="179811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9</a:t>
            </a:fld>
            <a:endParaRPr lang="en-GB"/>
          </a:p>
        </p:txBody>
      </p:sp>
    </p:spTree>
    <p:extLst>
      <p:ext uri="{BB962C8B-B14F-4D97-AF65-F5344CB8AC3E}">
        <p14:creationId xmlns:p14="http://schemas.microsoft.com/office/powerpoint/2010/main" val="179811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10</a:t>
            </a:fld>
            <a:endParaRPr lang="en-GB"/>
          </a:p>
        </p:txBody>
      </p:sp>
    </p:spTree>
    <p:extLst>
      <p:ext uri="{BB962C8B-B14F-4D97-AF65-F5344CB8AC3E}">
        <p14:creationId xmlns:p14="http://schemas.microsoft.com/office/powerpoint/2010/main" val="179811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11</a:t>
            </a:fld>
            <a:endParaRPr lang="en-GB"/>
          </a:p>
        </p:txBody>
      </p:sp>
    </p:spTree>
    <p:extLst>
      <p:ext uri="{BB962C8B-B14F-4D97-AF65-F5344CB8AC3E}">
        <p14:creationId xmlns:p14="http://schemas.microsoft.com/office/powerpoint/2010/main" val="179811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12</a:t>
            </a:fld>
            <a:endParaRPr lang="en-GB"/>
          </a:p>
        </p:txBody>
      </p:sp>
    </p:spTree>
    <p:extLst>
      <p:ext uri="{BB962C8B-B14F-4D97-AF65-F5344CB8AC3E}">
        <p14:creationId xmlns:p14="http://schemas.microsoft.com/office/powerpoint/2010/main" val="1798114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17CCA-6825-4344-9ADF-9BE7B56F6DC8}" type="slidenum">
              <a:rPr lang="en-GB" smtClean="0"/>
              <a:t>13</a:t>
            </a:fld>
            <a:endParaRPr lang="en-GB"/>
          </a:p>
        </p:txBody>
      </p:sp>
    </p:spTree>
    <p:extLst>
      <p:ext uri="{BB962C8B-B14F-4D97-AF65-F5344CB8AC3E}">
        <p14:creationId xmlns:p14="http://schemas.microsoft.com/office/powerpoint/2010/main" val="179811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4.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 Id="rId2" Type="http://schemas.openxmlformats.org/officeDocument/2006/relationships/image" Target="../media/image2.png"/><Relationship Id="rId3" Type="http://schemas.openxmlformats.org/officeDocument/2006/relationships/image" Target="../media/image21.pn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21.png"/><Relationship Id="rId3" Type="http://schemas.openxmlformats.org/officeDocument/2006/relationships/image" Target="../media/image2.pn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 Id="rId2" Type="http://schemas.openxmlformats.org/officeDocument/2006/relationships/image" Target="../media/image2.png"/><Relationship Id="rId3" Type="http://schemas.openxmlformats.org/officeDocument/2006/relationships/image" Target="../media/image24.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 Id="rId2" Type="http://schemas.openxmlformats.org/officeDocument/2006/relationships/image" Target="../media/image2.png"/><Relationship Id="rId3" Type="http://schemas.openxmlformats.org/officeDocument/2006/relationships/image" Target="../media/image23.png"/></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 Id="rId2" Type="http://schemas.openxmlformats.org/officeDocument/2006/relationships/image" Target="../media/image2.png"/><Relationship Id="rId3" Type="http://schemas.openxmlformats.org/officeDocument/2006/relationships/image" Target="../media/image23.png"/></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 Id="rId2" Type="http://schemas.openxmlformats.org/officeDocument/2006/relationships/image" Target="../media/image2.png"/><Relationship Id="rId3" Type="http://schemas.openxmlformats.org/officeDocument/2006/relationships/image" Target="../media/image23.png"/></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GB" noProof="0" smtClean="0"/>
              <a:t>Click to edit Master subtitle style</a:t>
            </a: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3956584591"/>
      </p:ext>
    </p:extLst>
  </p:cSld>
  <p:clrMapOvr>
    <a:masterClrMapping/>
  </p:clrMapOvr>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3705884173"/>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xmlns:p14="http://schemas.microsoft.com/office/powerpoint/2010/mai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xmlns:p14="http://schemas.microsoft.com/office/powerpoint/2010/mai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GB" noProof="0" smtClean="0"/>
              <a:t>Click to edit Master subtitle style</a:t>
            </a: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2587584762"/>
      </p:ext>
    </p:extLst>
  </p:cSld>
  <p:clrMapOvr>
    <a:masterClrMapping/>
  </p:clrMapOvr>
  <p:timing>
    <p:tnLst>
      <p:par>
        <p:cTn xmlns:p14="http://schemas.microsoft.com/office/powerpoint/2010/mai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260358520"/>
      </p:ext>
    </p:extLst>
  </p:cSld>
  <p:clrMapOvr>
    <a:masterClrMapping/>
  </p:clrMapOvr>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898331360"/>
      </p:ext>
    </p:extLst>
  </p:cSld>
  <p:clrMapOvr>
    <a:masterClrMapping/>
  </p:clrMapOvr>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2517492588"/>
      </p:ext>
    </p:extLst>
  </p:cSld>
  <p:clrMapOvr>
    <a:masterClrMapping/>
  </p:clrMapOvr>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00932438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2645179098"/>
      </p:ext>
    </p:extLst>
  </p:cSld>
  <p:clrMapOvr>
    <a:masterClrMapping/>
  </p:clrMapOvr>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452446342"/>
      </p:ext>
    </p:extLst>
  </p:cSld>
  <p:clrMapOvr>
    <a:masterClrMapping/>
  </p:clrMapOvr>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460216947"/>
      </p:ext>
    </p:extLst>
  </p:cSld>
  <p:clrMapOvr>
    <a:masterClrMapping/>
  </p:clrMapOvr>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3956584591"/>
      </p:ext>
    </p:extLst>
  </p:cSld>
  <p:clrMapOvr>
    <a:masterClrMapping/>
  </p:clrMapOvr>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3705884173"/>
      </p:ext>
    </p:extLst>
  </p:cSld>
  <p:clrMapOvr>
    <a:masterClrMapping/>
  </p:clrMapOvr>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xmlns:p14="http://schemas.microsoft.com/office/powerpoint/2010/mai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xmlns:p14="http://schemas.microsoft.com/office/powerpoint/2010/mai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xmlns:p14="http://schemas.microsoft.com/office/powerpoint/2010/mai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xmlns:p14="http://schemas.microsoft.com/office/powerpoint/2010/mai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xmlns:p14="http://schemas.microsoft.com/office/powerpoint/2010/mai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xmlns:p14="http://schemas.microsoft.com/office/powerpoint/2010/mai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xmlns:p14="http://schemas.microsoft.com/office/powerpoint/2010/mai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xmlns:p14="http://schemas.microsoft.com/office/powerpoint/2010/mai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xmlns:p14="http://schemas.microsoft.com/office/powerpoint/2010/mai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258758476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xmlns:p14="http://schemas.microsoft.com/office/powerpoint/2010/mai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xmlns:p14="http://schemas.microsoft.com/office/powerpoint/2010/mai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xmlns:p14="http://schemas.microsoft.com/office/powerpoint/2010/mai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xmlns:p14="http://schemas.microsoft.com/office/powerpoint/2010/mai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xmlns:p14="http://schemas.microsoft.com/office/powerpoint/2010/mai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xmlns:p14="http://schemas.microsoft.com/office/powerpoint/2010/mai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xmlns:p14="http://schemas.microsoft.com/office/powerpoint/2010/mai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xmlns:p14="http://schemas.microsoft.com/office/powerpoint/2010/mai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xmlns:p14="http://schemas.microsoft.com/office/powerpoint/2010/mai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xmlns:p14="http://schemas.microsoft.com/office/powerpoint/2010/mai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xmlns:p14="http://schemas.microsoft.com/office/powerpoint/2010/mai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xmlns:p14="http://schemas.microsoft.com/office/powerpoint/2010/mai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xmlns:p14="http://schemas.microsoft.com/office/powerpoint/2010/mai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xmlns:p14="http://schemas.microsoft.com/office/powerpoint/2010/mai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xmlns:p14="http://schemas.microsoft.com/office/powerpoint/2010/mai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xmlns:p14="http://schemas.microsoft.com/office/powerpoint/2010/mai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xmlns:p14="http://schemas.microsoft.com/office/powerpoint/2010/mai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xmlns:p14="http://schemas.microsoft.com/office/powerpoint/2010/mai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xmlns:p14="http://schemas.microsoft.com/office/powerpoint/2010/mai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xmlns:p14="http://schemas.microsoft.com/office/powerpoint/2010/mai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xmlns:p14="http://schemas.microsoft.com/office/powerpoint/2010/mai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xmlns:p14="http://schemas.microsoft.com/office/powerpoint/2010/mai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xmlns:p14="http://schemas.microsoft.com/office/powerpoint/2010/mai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xmlns:p14="http://schemas.microsoft.com/office/powerpoint/2010/mai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xmlns:p14="http://schemas.microsoft.com/office/powerpoint/2010/mai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xmlns:p14="http://schemas.microsoft.com/office/powerpoint/2010/mai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xmlns:p14="http://schemas.microsoft.com/office/powerpoint/2010/mai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xmlns:p14="http://schemas.microsoft.com/office/powerpoint/2010/mai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xmlns:p14="http://schemas.microsoft.com/office/powerpoint/2010/mai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xmlns:p14="http://schemas.microsoft.com/office/powerpoint/2010/mai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xmlns:p14="http://schemas.microsoft.com/office/powerpoint/2010/mai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xmlns:p14="http://schemas.microsoft.com/office/powerpoint/2010/mai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xmlns:p14="http://schemas.microsoft.com/office/powerpoint/2010/mai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xmlns:p14="http://schemas.microsoft.com/office/powerpoint/2010/mai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xmlns:p14="http://schemas.microsoft.com/office/powerpoint/2010/mai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xmlns:p14="http://schemas.microsoft.com/office/powerpoint/2010/mai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xmlns:p14="http://schemas.microsoft.com/office/powerpoint/2010/mai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xmlns:p14="http://schemas.microsoft.com/office/powerpoint/2010/mai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xmlns:p14="http://schemas.microsoft.com/office/powerpoint/2010/mai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xmlns:p14="http://schemas.microsoft.com/office/powerpoint/2010/mai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xmlns:p14="http://schemas.microsoft.com/office/powerpoint/2010/mai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xmlns:p14="http://schemas.microsoft.com/office/powerpoint/2010/mai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xmlns:p14="http://schemas.microsoft.com/office/powerpoint/2010/mai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xmlns:p14="http://schemas.microsoft.com/office/powerpoint/2010/mai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xmlns:p14="http://schemas.microsoft.com/office/powerpoint/2010/mai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xmlns:p14="http://schemas.microsoft.com/office/powerpoint/2010/mai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xmlns:p14="http://schemas.microsoft.com/office/powerpoint/2010/mai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xmlns:p14="http://schemas.microsoft.com/office/powerpoint/2010/mai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xmlns:p14="http://schemas.microsoft.com/office/powerpoint/2010/mai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xmlns:p14="http://schemas.microsoft.com/office/powerpoint/2010/mai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xmlns:p14="http://schemas.microsoft.com/office/powerpoint/2010/mai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xmlns:p14="http://schemas.microsoft.com/office/powerpoint/2010/mai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xmlns:p14="http://schemas.microsoft.com/office/powerpoint/2010/mai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GB" noProof="0" smtClean="0"/>
              <a:t>Click to edit Master subtitle style</a:t>
            </a:r>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wardsStrip-C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5F5282E-2102-4BEA-AB42-2FF8C6EEFCCF}" type="slidenum">
              <a:rPr lang="en-GB" smtClean="0"/>
              <a:pPr/>
              <a:t>‹#›</a:t>
            </a:fld>
            <a:endParaRPr lang="en-GB"/>
          </a:p>
        </p:txBody>
      </p:sp>
    </p:spTree>
    <p:extLst>
      <p:ext uri="{BB962C8B-B14F-4D97-AF65-F5344CB8AC3E}">
        <p14:creationId xmlns:p14="http://schemas.microsoft.com/office/powerpoint/2010/main" val="2587584762"/>
      </p:ext>
    </p:extLst>
  </p:cSld>
  <p:clrMapOvr>
    <a:masterClrMapping/>
  </p:clrMapOvr>
  <p:timing>
    <p:tnLst>
      <p:par>
        <p:cTn xmlns:p14="http://schemas.microsoft.com/office/powerpoint/2010/mai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B233AE4-2632-4952-92A8-5BEF7914B9DA}" type="slidenum">
              <a:rPr lang="en-GB" smtClean="0"/>
              <a:pPr/>
              <a:t>‹#›</a:t>
            </a:fld>
            <a:endParaRPr lang="en-GB"/>
          </a:p>
        </p:txBody>
      </p:sp>
    </p:spTree>
    <p:extLst>
      <p:ext uri="{BB962C8B-B14F-4D97-AF65-F5344CB8AC3E}">
        <p14:creationId xmlns:p14="http://schemas.microsoft.com/office/powerpoint/2010/main" val="126035852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xmlns:p14="http://schemas.microsoft.com/office/powerpoint/2010/mai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6BE6C91-73EB-4E11-A969-3C2DADE5C048}" type="slidenum">
              <a:rPr lang="en-GB" smtClean="0"/>
              <a:pPr/>
              <a:t>‹#›</a:t>
            </a:fld>
            <a:endParaRPr lang="en-GB"/>
          </a:p>
        </p:txBody>
      </p:sp>
    </p:spTree>
    <p:extLst>
      <p:ext uri="{BB962C8B-B14F-4D97-AF65-F5344CB8AC3E}">
        <p14:creationId xmlns:p14="http://schemas.microsoft.com/office/powerpoint/2010/main" val="1898331360"/>
      </p:ext>
    </p:extLst>
  </p:cSld>
  <p:clrMapOvr>
    <a:masterClrMapping/>
  </p:clrMapOvr>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AF0FC54-8515-47C3-8F5E-955D1903393A}" type="slidenum">
              <a:rPr lang="en-GB" smtClean="0"/>
              <a:pPr/>
              <a:t>‹#›</a:t>
            </a:fld>
            <a:endParaRPr lang="en-GB"/>
          </a:p>
        </p:txBody>
      </p:sp>
    </p:spTree>
    <p:extLst>
      <p:ext uri="{BB962C8B-B14F-4D97-AF65-F5344CB8AC3E}">
        <p14:creationId xmlns:p14="http://schemas.microsoft.com/office/powerpoint/2010/main" val="2517492588"/>
      </p:ext>
    </p:extLst>
  </p:cSld>
  <p:clrMapOvr>
    <a:masterClrMapping/>
  </p:clrMapOvr>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E3ACB00-B884-457F-A09A-73A436C51427}" type="slidenum">
              <a:rPr lang="en-GB" smtClean="0"/>
              <a:pPr/>
              <a:t>‹#›</a:t>
            </a:fld>
            <a:endParaRPr lang="en-GB"/>
          </a:p>
        </p:txBody>
      </p:sp>
    </p:spTree>
    <p:extLst>
      <p:ext uri="{BB962C8B-B14F-4D97-AF65-F5344CB8AC3E}">
        <p14:creationId xmlns:p14="http://schemas.microsoft.com/office/powerpoint/2010/main" val="1009324382"/>
      </p:ext>
    </p:extLst>
  </p:cSld>
  <p:clrMapOvr>
    <a:masterClrMapping/>
  </p:clrMapOvr>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38A5BE7D-2501-463C-BCA5-D77333FFB430}" type="slidenum">
              <a:rPr lang="en-GB" smtClean="0"/>
              <a:pPr/>
              <a:t>‹#›</a:t>
            </a:fld>
            <a:endParaRPr lang="en-GB"/>
          </a:p>
        </p:txBody>
      </p:sp>
    </p:spTree>
    <p:extLst>
      <p:ext uri="{BB962C8B-B14F-4D97-AF65-F5344CB8AC3E}">
        <p14:creationId xmlns:p14="http://schemas.microsoft.com/office/powerpoint/2010/main" val="2645179098"/>
      </p:ext>
    </p:extLst>
  </p:cSld>
  <p:clrMapOvr>
    <a:masterClrMapping/>
  </p:clrMapOvr>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6662469-4A49-400E-BEED-091F16991316}" type="slidenum">
              <a:rPr lang="en-GB" smtClean="0"/>
              <a:pPr/>
              <a:t>‹#›</a:t>
            </a:fld>
            <a:endParaRPr lang="en-GB"/>
          </a:p>
        </p:txBody>
      </p:sp>
    </p:spTree>
    <p:extLst>
      <p:ext uri="{BB962C8B-B14F-4D97-AF65-F5344CB8AC3E}">
        <p14:creationId xmlns:p14="http://schemas.microsoft.com/office/powerpoint/2010/main" val="1452446342"/>
      </p:ext>
    </p:extLst>
  </p:cSld>
  <p:clrMapOvr>
    <a:masterClrMapping/>
  </p:clrMapOvr>
  <p:timing>
    <p:tnLst>
      <p:par>
        <p:cTn xmlns:p14="http://schemas.microsoft.com/office/powerpoint/2010/mai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2D43030-713D-4091-A161-DFA1C3F7AD11}" type="slidenum">
              <a:rPr lang="en-GB" smtClean="0"/>
              <a:pPr/>
              <a:t>‹#›</a:t>
            </a:fld>
            <a:endParaRPr lang="en-GB"/>
          </a:p>
        </p:txBody>
      </p:sp>
    </p:spTree>
    <p:extLst>
      <p:ext uri="{BB962C8B-B14F-4D97-AF65-F5344CB8AC3E}">
        <p14:creationId xmlns:p14="http://schemas.microsoft.com/office/powerpoint/2010/main" val="460216947"/>
      </p:ext>
    </p:extLst>
  </p:cSld>
  <p:clrMapOvr>
    <a:masterClrMapping/>
  </p:clrMapOvr>
  <p:timing>
    <p:tnLst>
      <p:par>
        <p:cTn xmlns:p14="http://schemas.microsoft.com/office/powerpoint/2010/mai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591747-6150-4DF8-9B69-455D48F5B485}" type="slidenum">
              <a:rPr lang="en-GB" smtClean="0"/>
              <a:pPr/>
              <a:t>‹#›</a:t>
            </a:fld>
            <a:endParaRPr lang="en-GB"/>
          </a:p>
        </p:txBody>
      </p:sp>
    </p:spTree>
    <p:extLst>
      <p:ext uri="{BB962C8B-B14F-4D97-AF65-F5344CB8AC3E}">
        <p14:creationId xmlns:p14="http://schemas.microsoft.com/office/powerpoint/2010/main" val="3956584591"/>
      </p:ext>
    </p:extLst>
  </p:cSld>
  <p:clrMapOvr>
    <a:masterClrMapping/>
  </p:clrMapOvr>
  <p:timing>
    <p:tnLst>
      <p:par>
        <p:cTn xmlns:p14="http://schemas.microsoft.com/office/powerpoint/2010/mai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36CDFE4-D80F-4EE6-A4FA-2038F8E9CB3C}" type="slidenum">
              <a:rPr lang="en-GB" smtClean="0"/>
              <a:pPr/>
              <a:t>‹#›</a:t>
            </a:fld>
            <a:endParaRPr lang="en-GB"/>
          </a:p>
        </p:txBody>
      </p:sp>
    </p:spTree>
    <p:extLst>
      <p:ext uri="{BB962C8B-B14F-4D97-AF65-F5344CB8AC3E}">
        <p14:creationId xmlns:p14="http://schemas.microsoft.com/office/powerpoint/2010/main" val="3705884173"/>
      </p:ext>
    </p:extLst>
  </p:cSld>
  <p:clrMapOvr>
    <a:masterClrMapping/>
  </p:clrMapOvr>
  <p:timing>
    <p:tnLst>
      <p:par>
        <p:cTn xmlns:p14="http://schemas.microsoft.com/office/powerpoint/2010/mai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260358520"/>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xmlns:p14="http://schemas.microsoft.com/office/powerpoint/2010/mai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xmlns:p14="http://schemas.microsoft.com/office/powerpoint/2010/mai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xmlns:p14="http://schemas.microsoft.com/office/powerpoint/2010/mai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xmlns:p14="http://schemas.microsoft.com/office/powerpoint/2010/mai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xmlns:p14="http://schemas.microsoft.com/office/powerpoint/2010/mai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xmlns:p14="http://schemas.microsoft.com/office/powerpoint/2010/mai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xmlns:p14="http://schemas.microsoft.com/office/powerpoint/2010/mai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xmlns:p14="http://schemas.microsoft.com/office/powerpoint/2010/mai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xmlns:p14="http://schemas.microsoft.com/office/powerpoint/2010/mai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xmlns:p14="http://schemas.microsoft.com/office/powerpoint/2010/mai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xmlns:p14="http://schemas.microsoft.com/office/powerpoint/2010/mai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xmlns:p14="http://schemas.microsoft.com/office/powerpoint/2010/mai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xmlns:p14="http://schemas.microsoft.com/office/powerpoint/2010/mai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xmlns:p14="http://schemas.microsoft.com/office/powerpoint/2010/mai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xmlns:p14="http://schemas.microsoft.com/office/powerpoint/2010/mai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xmlns:p14="http://schemas.microsoft.com/office/powerpoint/2010/mai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xmlns:p14="http://schemas.microsoft.com/office/powerpoint/2010/mai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xmlns:p14="http://schemas.microsoft.com/office/powerpoint/2010/mai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xmlns:p14="http://schemas.microsoft.com/office/powerpoint/2010/mai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xmlns:p14="http://schemas.microsoft.com/office/powerpoint/2010/mai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xmlns:p14="http://schemas.microsoft.com/office/powerpoint/2010/mai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xmlns:p14="http://schemas.microsoft.com/office/powerpoint/2010/mai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xmlns:p14="http://schemas.microsoft.com/office/powerpoint/2010/mai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xmlns:p14="http://schemas.microsoft.com/office/powerpoint/2010/mai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xmlns:p14="http://schemas.microsoft.com/office/powerpoint/2010/mai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xmlns:p14="http://schemas.microsoft.com/office/powerpoint/2010/mai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xmlns:p14="http://schemas.microsoft.com/office/powerpoint/2010/mai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xmlns:p14="http://schemas.microsoft.com/office/powerpoint/2010/mai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xmlns:p14="http://schemas.microsoft.com/office/powerpoint/2010/mai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xmlns:p14="http://schemas.microsoft.com/office/powerpoint/2010/mai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xmlns:p14="http://schemas.microsoft.com/office/powerpoint/2010/mai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xmlns:p14="http://schemas.microsoft.com/office/powerpoint/2010/mai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xmlns:p14="http://schemas.microsoft.com/office/powerpoint/2010/mai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xmlns:p14="http://schemas.microsoft.com/office/powerpoint/2010/mai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xmlns:p14="http://schemas.microsoft.com/office/powerpoint/2010/mai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xmlns:p14="http://schemas.microsoft.com/office/powerpoint/2010/mai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xmlns:p14="http://schemas.microsoft.com/office/powerpoint/2010/mai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xmlns:p14="http://schemas.microsoft.com/office/powerpoint/2010/mai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xmlns:p14="http://schemas.microsoft.com/office/powerpoint/2010/mai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xmlns:p14="http://schemas.microsoft.com/office/powerpoint/2010/mai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xmlns:p14="http://schemas.microsoft.com/office/powerpoint/2010/mai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xmlns:p14="http://schemas.microsoft.com/office/powerpoint/2010/mai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xmlns:p14="http://schemas.microsoft.com/office/powerpoint/2010/mai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412750" y="1835168"/>
            <a:ext cx="8229600" cy="35988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xmlns:p14="http://schemas.microsoft.com/office/powerpoint/2010/mai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xmlns:p14="http://schemas.microsoft.com/office/powerpoint/2010/mai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xmlns:p14="http://schemas.microsoft.com/office/powerpoint/2010/mai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xmlns:p14="http://schemas.microsoft.com/office/powerpoint/2010/mai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xmlns:p14="http://schemas.microsoft.com/office/powerpoint/2010/mai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xmlns:p14="http://schemas.microsoft.com/office/powerpoint/2010/mai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xmlns:p14="http://schemas.microsoft.com/office/powerpoint/2010/mai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xmlns:p14="http://schemas.microsoft.com/office/powerpoint/2010/mai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xmlns:p14="http://schemas.microsoft.com/office/powerpoint/2010/mai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xmlns:p14="http://schemas.microsoft.com/office/powerpoint/2010/mai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xmlns:p14="http://schemas.microsoft.com/office/powerpoint/2010/mai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xmlns:p14="http://schemas.microsoft.com/office/powerpoint/2010/mai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xmlns:p14="http://schemas.microsoft.com/office/powerpoint/2010/mai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xmlns:p14="http://schemas.microsoft.com/office/powerpoint/2010/mai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xmlns:p14="http://schemas.microsoft.com/office/powerpoint/2010/mai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xmlns:p14="http://schemas.microsoft.com/office/powerpoint/2010/mai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xmlns:p14="http://schemas.microsoft.com/office/powerpoint/2010/mai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898331360"/>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xmlns:p14="http://schemas.microsoft.com/office/powerpoint/2010/mai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xmlns:p14="http://schemas.microsoft.com/office/powerpoint/2010/mai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xmlns:p14="http://schemas.microsoft.com/office/powerpoint/2010/mai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xmlns:p14="http://schemas.microsoft.com/office/powerpoint/2010/mai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xmlns:p14="http://schemas.microsoft.com/office/powerpoint/2010/mai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xmlns:p14="http://schemas.microsoft.com/office/powerpoint/2010/mai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xmlns:p14="http://schemas.microsoft.com/office/powerpoint/2010/mai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xmlns:p14="http://schemas.microsoft.com/office/powerpoint/2010/mai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xmlns:p14="http://schemas.microsoft.com/office/powerpoint/2010/mai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xmlns:p14="http://schemas.microsoft.com/office/powerpoint/2010/mai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xmlns:p14="http://schemas.microsoft.com/office/powerpoint/2010/mai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xmlns:p14="http://schemas.microsoft.com/office/powerpoint/2010/mai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xmlns:p14="http://schemas.microsoft.com/office/powerpoint/2010/mai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xmlns:p14="http://schemas.microsoft.com/office/powerpoint/2010/mai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xmlns:p14="http://schemas.microsoft.com/office/powerpoint/2010/mai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xmlns:p14="http://schemas.microsoft.com/office/powerpoint/2010/mai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xmlns:p14="http://schemas.microsoft.com/office/powerpoint/2010/mai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xmlns:p14="http://schemas.microsoft.com/office/powerpoint/2010/mai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xmlns:p14="http://schemas.microsoft.com/office/powerpoint/2010/mai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xmlns:p14="http://schemas.microsoft.com/office/powerpoint/2010/mai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xmlns:p14="http://schemas.microsoft.com/office/powerpoint/2010/mai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xmlns:p14="http://schemas.microsoft.com/office/powerpoint/2010/mai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xmlns:p14="http://schemas.microsoft.com/office/powerpoint/2010/mai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xmlns:p14="http://schemas.microsoft.com/office/powerpoint/2010/mai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xmlns:p14="http://schemas.microsoft.com/office/powerpoint/2010/mai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xmlns:p14="http://schemas.microsoft.com/office/powerpoint/2010/mai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xmlns:p14="http://schemas.microsoft.com/office/powerpoint/2010/mai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xmlns:p14="http://schemas.microsoft.com/office/powerpoint/2010/mai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timing>
    <p:tnLst>
      <p:par>
        <p:cTn xmlns:p14="http://schemas.microsoft.com/office/powerpoint/2010/mai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timing>
    <p:tnLst>
      <p:par>
        <p:cTn xmlns:p14="http://schemas.microsoft.com/office/powerpoint/2010/mai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timing>
    <p:tnLst>
      <p:par>
        <p:cTn xmlns:p14="http://schemas.microsoft.com/office/powerpoint/2010/mai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timing>
    <p:tnLst>
      <p:par>
        <p:cTn xmlns:p14="http://schemas.microsoft.com/office/powerpoint/2010/mai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timing>
    <p:tnLst>
      <p:par>
        <p:cTn xmlns:p14="http://schemas.microsoft.com/office/powerpoint/2010/mai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xmlns:p14="http://schemas.microsoft.com/office/powerpoint/2010/mai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xmlns:p14="http://schemas.microsoft.com/office/powerpoint/2010/mai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xmlns:p14="http://schemas.microsoft.com/office/powerpoint/2010/mai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xmlns:p14="http://schemas.microsoft.com/office/powerpoint/2010/mai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xmlns:p14="http://schemas.microsoft.com/office/powerpoint/2010/mai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xmlns:p14="http://schemas.microsoft.com/office/powerpoint/2010/mai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xmlns:p14="http://schemas.microsoft.com/office/powerpoint/2010/mai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xmlns:p14="http://schemas.microsoft.com/office/powerpoint/2010/mai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xmlns:p14="http://schemas.microsoft.com/office/powerpoint/2010/mai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xmlns:p14="http://schemas.microsoft.com/office/powerpoint/2010/mai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xmlns:p14="http://schemas.microsoft.com/office/powerpoint/2010/mai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xmlns:p14="http://schemas.microsoft.com/office/powerpoint/2010/mai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xmlns:p14="http://schemas.microsoft.com/office/powerpoint/2010/mai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xmlns:p14="http://schemas.microsoft.com/office/powerpoint/2010/mai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xmlns:p14="http://schemas.microsoft.com/office/powerpoint/2010/mai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xmlns:p14="http://schemas.microsoft.com/office/powerpoint/2010/mai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xmlns:p14="http://schemas.microsoft.com/office/powerpoint/2010/mai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xmlns:p14="http://schemas.microsoft.com/office/powerpoint/2010/mai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xmlns:p14="http://schemas.microsoft.com/office/powerpoint/2010/mai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xmlns:p14="http://schemas.microsoft.com/office/powerpoint/2010/mai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xmlns:p14="http://schemas.microsoft.com/office/powerpoint/2010/mai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xmlns:p14="http://schemas.microsoft.com/office/powerpoint/2010/mai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xmlns:p14="http://schemas.microsoft.com/office/powerpoint/2010/mai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xmlns:p14="http://schemas.microsoft.com/office/powerpoint/2010/mai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xmlns:p14="http://schemas.microsoft.com/office/powerpoint/2010/mai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xmlns:p14="http://schemas.microsoft.com/office/powerpoint/2010/mai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xmlns:p14="http://schemas.microsoft.com/office/powerpoint/2010/mai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xmlns:p14="http://schemas.microsoft.com/office/powerpoint/2010/mai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xmlns:p14="http://schemas.microsoft.com/office/powerpoint/2010/mai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2517492588"/>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xmlns:p14="http://schemas.microsoft.com/office/powerpoint/2010/mai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xmlns:p14="http://schemas.microsoft.com/office/powerpoint/2010/mai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xmlns:p14="http://schemas.microsoft.com/office/powerpoint/2010/mai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xmlns:p14="http://schemas.microsoft.com/office/powerpoint/2010/mai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xmlns:p14="http://schemas.microsoft.com/office/powerpoint/2010/mai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xmlns:p14="http://schemas.microsoft.com/office/powerpoint/2010/mai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xmlns:p14="http://schemas.microsoft.com/office/powerpoint/2010/mai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xmlns:p14="http://schemas.microsoft.com/office/powerpoint/2010/mai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xmlns:p14="http://schemas.microsoft.com/office/powerpoint/2010/mai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xmlns:p14="http://schemas.microsoft.com/office/powerpoint/2010/mai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xmlns:p14="http://schemas.microsoft.com/office/powerpoint/2010/mai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xmlns:p14="http://schemas.microsoft.com/office/powerpoint/2010/mai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xmlns:p14="http://schemas.microsoft.com/office/powerpoint/2010/mai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xmlns:p14="http://schemas.microsoft.com/office/powerpoint/2010/mai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xmlns:p14="http://schemas.microsoft.com/office/powerpoint/2010/mai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xmlns:p14="http://schemas.microsoft.com/office/powerpoint/2010/mai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xmlns:p14="http://schemas.microsoft.com/office/powerpoint/2010/mai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smtClean="0"/>
              <a:pPr/>
              <a:t>‹#›</a:t>
            </a:fld>
            <a:endParaRPr lang="en-GB"/>
          </a:p>
        </p:txBody>
      </p:sp>
    </p:spTree>
    <p:extLst>
      <p:ext uri="{BB962C8B-B14F-4D97-AF65-F5344CB8AC3E}">
        <p14:creationId xmlns:p14="http://schemas.microsoft.com/office/powerpoint/2010/main" val="1226566652"/>
      </p:ext>
    </p:extLst>
  </p:cSld>
  <p:clrMapOvr>
    <a:masterClrMapping/>
  </p:clrMapOvr>
  <p:timing>
    <p:tnLst>
      <p:par>
        <p:cTn xmlns:p14="http://schemas.microsoft.com/office/powerpoint/2010/mai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smtClean="0"/>
              <a:pPr/>
              <a:t>‹#›</a:t>
            </a:fld>
            <a:endParaRPr lang="en-GB"/>
          </a:p>
        </p:txBody>
      </p:sp>
    </p:spTree>
    <p:extLst>
      <p:ext uri="{BB962C8B-B14F-4D97-AF65-F5344CB8AC3E}">
        <p14:creationId xmlns:p14="http://schemas.microsoft.com/office/powerpoint/2010/main" val="2148659493"/>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xmlns:p14="http://schemas.microsoft.com/office/powerpoint/2010/mai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smtClean="0"/>
              <a:pPr/>
              <a:t>‹#›</a:t>
            </a:fld>
            <a:endParaRPr lang="en-GB"/>
          </a:p>
        </p:txBody>
      </p:sp>
    </p:spTree>
    <p:extLst>
      <p:ext uri="{BB962C8B-B14F-4D97-AF65-F5344CB8AC3E}">
        <p14:creationId xmlns:p14="http://schemas.microsoft.com/office/powerpoint/2010/main" val="1013521812"/>
      </p:ext>
    </p:extLst>
  </p:cSld>
  <p:clrMapOvr>
    <a:masterClrMapping/>
  </p:clrMapOvr>
  <p:timing>
    <p:tnLst>
      <p:par>
        <p:cTn xmlns:p14="http://schemas.microsoft.com/office/powerpoint/2010/mai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smtClean="0"/>
              <a:pPr/>
              <a:t>‹#›</a:t>
            </a:fld>
            <a:endParaRPr lang="en-GB"/>
          </a:p>
        </p:txBody>
      </p:sp>
    </p:spTree>
    <p:extLst>
      <p:ext uri="{BB962C8B-B14F-4D97-AF65-F5344CB8AC3E}">
        <p14:creationId xmlns:p14="http://schemas.microsoft.com/office/powerpoint/2010/main" val="148677559"/>
      </p:ext>
    </p:extLst>
  </p:cSld>
  <p:clrMapOvr>
    <a:masterClrMapping/>
  </p:clrMapOvr>
  <p:timing>
    <p:tnLst>
      <p:par>
        <p:cTn xmlns:p14="http://schemas.microsoft.com/office/powerpoint/2010/mai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smtClean="0"/>
              <a:pPr/>
              <a:t>‹#›</a:t>
            </a:fld>
            <a:endParaRPr lang="en-GB"/>
          </a:p>
        </p:txBody>
      </p:sp>
    </p:spTree>
    <p:extLst>
      <p:ext uri="{BB962C8B-B14F-4D97-AF65-F5344CB8AC3E}">
        <p14:creationId xmlns:p14="http://schemas.microsoft.com/office/powerpoint/2010/main" val="4072921163"/>
      </p:ext>
    </p:extLst>
  </p:cSld>
  <p:clrMapOvr>
    <a:masterClrMapping/>
  </p:clrMapOvr>
  <p:timing>
    <p:tnLst>
      <p:par>
        <p:cTn xmlns:p14="http://schemas.microsoft.com/office/powerpoint/2010/mai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smtClean="0"/>
              <a:pPr/>
              <a:t>‹#›</a:t>
            </a:fld>
            <a:endParaRPr lang="en-GB"/>
          </a:p>
        </p:txBody>
      </p:sp>
    </p:spTree>
    <p:extLst>
      <p:ext uri="{BB962C8B-B14F-4D97-AF65-F5344CB8AC3E}">
        <p14:creationId xmlns:p14="http://schemas.microsoft.com/office/powerpoint/2010/main" val="32608566"/>
      </p:ext>
    </p:extLst>
  </p:cSld>
  <p:clrMapOvr>
    <a:masterClrMapping/>
  </p:clrMapOvr>
  <p:timing>
    <p:tnLst>
      <p:par>
        <p:cTn xmlns:p14="http://schemas.microsoft.com/office/powerpoint/2010/mai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smtClean="0"/>
              <a:pPr/>
              <a:t>‹#›</a:t>
            </a:fld>
            <a:endParaRPr lang="en-GB"/>
          </a:p>
        </p:txBody>
      </p:sp>
    </p:spTree>
    <p:extLst>
      <p:ext uri="{BB962C8B-B14F-4D97-AF65-F5344CB8AC3E}">
        <p14:creationId xmlns:p14="http://schemas.microsoft.com/office/powerpoint/2010/main" val="2173369482"/>
      </p:ext>
    </p:extLst>
  </p:cSld>
  <p:clrMapOvr>
    <a:masterClrMapping/>
  </p:clrMapOvr>
  <p:timing>
    <p:tnLst>
      <p:par>
        <p:cTn xmlns:p14="http://schemas.microsoft.com/office/powerpoint/2010/mai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smtClean="0"/>
              <a:pPr/>
              <a:t>‹#›</a:t>
            </a:fld>
            <a:endParaRPr lang="en-GB"/>
          </a:p>
        </p:txBody>
      </p:sp>
    </p:spTree>
    <p:extLst>
      <p:ext uri="{BB962C8B-B14F-4D97-AF65-F5344CB8AC3E}">
        <p14:creationId xmlns:p14="http://schemas.microsoft.com/office/powerpoint/2010/main" val="1878736556"/>
      </p:ext>
    </p:extLst>
  </p:cSld>
  <p:clrMapOvr>
    <a:masterClrMapping/>
  </p:clrMapOvr>
  <p:timing>
    <p:tnLst>
      <p:par>
        <p:cTn xmlns:p14="http://schemas.microsoft.com/office/powerpoint/2010/mai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smtClean="0"/>
              <a:pPr/>
              <a:t>‹#›</a:t>
            </a:fld>
            <a:endParaRPr lang="en-GB"/>
          </a:p>
        </p:txBody>
      </p:sp>
    </p:spTree>
    <p:extLst>
      <p:ext uri="{BB962C8B-B14F-4D97-AF65-F5344CB8AC3E}">
        <p14:creationId xmlns:p14="http://schemas.microsoft.com/office/powerpoint/2010/main" val="435287825"/>
      </p:ext>
    </p:extLst>
  </p:cSld>
  <p:clrMapOvr>
    <a:masterClrMapping/>
  </p:clrMapOvr>
  <p:timing>
    <p:tnLst>
      <p:par>
        <p:cTn xmlns:p14="http://schemas.microsoft.com/office/powerpoint/2010/mai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smtClean="0"/>
              <a:pPr/>
              <a:t>‹#›</a:t>
            </a:fld>
            <a:endParaRPr lang="en-GB"/>
          </a:p>
        </p:txBody>
      </p:sp>
    </p:spTree>
    <p:extLst>
      <p:ext uri="{BB962C8B-B14F-4D97-AF65-F5344CB8AC3E}">
        <p14:creationId xmlns:p14="http://schemas.microsoft.com/office/powerpoint/2010/main" val="3905800677"/>
      </p:ext>
    </p:extLst>
  </p:cSld>
  <p:clrMapOvr>
    <a:masterClrMapping/>
  </p:clrMapOvr>
  <p:timing>
    <p:tnLst>
      <p:par>
        <p:cTn xmlns:p14="http://schemas.microsoft.com/office/powerpoint/2010/mai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smtClean="0"/>
              <a:pPr/>
              <a:t>‹#›</a:t>
            </a:fld>
            <a:endParaRPr lang="en-GB"/>
          </a:p>
        </p:txBody>
      </p:sp>
    </p:spTree>
    <p:extLst>
      <p:ext uri="{BB962C8B-B14F-4D97-AF65-F5344CB8AC3E}">
        <p14:creationId xmlns:p14="http://schemas.microsoft.com/office/powerpoint/2010/main" val="3783024273"/>
      </p:ext>
    </p:extLst>
  </p:cSld>
  <p:clrMapOvr>
    <a:masterClrMapping/>
  </p:clrMapOvr>
  <p:timing>
    <p:tnLst>
      <p:par>
        <p:cTn xmlns:p14="http://schemas.microsoft.com/office/powerpoint/2010/mai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GB" noProof="0" smtClean="0"/>
              <a:t>Click to edit Master subtitle style</a:t>
            </a:r>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xmlns:p14="http://schemas.microsoft.com/office/powerpoint/2010/mai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xmlns:p14="http://schemas.microsoft.com/office/powerpoint/2010/mai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xmlns:p14="http://schemas.microsoft.com/office/powerpoint/2010/mai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xmlns:p14="http://schemas.microsoft.com/office/powerpoint/2010/mai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xmlns:p14="http://schemas.microsoft.com/office/powerpoint/2010/mai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xmlns:p14="http://schemas.microsoft.com/office/powerpoint/2010/mai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xmlns:p14="http://schemas.microsoft.com/office/powerpoint/2010/mai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xmlns:p14="http://schemas.microsoft.com/office/powerpoint/2010/mai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xmlns:p14="http://schemas.microsoft.com/office/powerpoint/2010/mai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xmlns:p14="http://schemas.microsoft.com/office/powerpoint/2010/mai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xmlns:p14="http://schemas.microsoft.com/office/powerpoint/2010/mai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xmlns:p14="http://schemas.microsoft.com/office/powerpoint/2010/mai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xmlns:p14="http://schemas.microsoft.com/office/powerpoint/2010/mai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xmlns:p14="http://schemas.microsoft.com/office/powerpoint/2010/mai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xmlns:p14="http://schemas.microsoft.com/office/powerpoint/2010/mai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xmlns:p14="http://schemas.microsoft.com/office/powerpoint/2010/mai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xmlns:p14="http://schemas.microsoft.com/office/powerpoint/2010/mai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xmlns:p14="http://schemas.microsoft.com/office/powerpoint/2010/mai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xmlns:p14="http://schemas.microsoft.com/office/powerpoint/2010/mai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xmlns:p14="http://schemas.microsoft.com/office/powerpoint/2010/mai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xmlns:p14="http://schemas.microsoft.com/office/powerpoint/2010/mai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xmlns:p14="http://schemas.microsoft.com/office/powerpoint/2010/mai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xmlns:p14="http://schemas.microsoft.com/office/powerpoint/2010/mai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xmlns:p14="http://schemas.microsoft.com/office/powerpoint/2010/mai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xmlns:p14="http://schemas.microsoft.com/office/powerpoint/2010/mai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xmlns:p14="http://schemas.microsoft.com/office/powerpoint/2010/mai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xmlns:p14="http://schemas.microsoft.com/office/powerpoint/2010/mai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xmlns:p14="http://schemas.microsoft.com/office/powerpoint/2010/mai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xmlns:p14="http://schemas.microsoft.com/office/powerpoint/2010/mai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xmlns:p14="http://schemas.microsoft.com/office/powerpoint/2010/mai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xmlns:p14="http://schemas.microsoft.com/office/powerpoint/2010/mai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xmlns:p14="http://schemas.microsoft.com/office/powerpoint/2010/mai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xmlns:p14="http://schemas.microsoft.com/office/powerpoint/2010/mai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xmlns:p14="http://schemas.microsoft.com/office/powerpoint/2010/mai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xmlns:p14="http://schemas.microsoft.com/office/powerpoint/2010/mai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xmlns:p14="http://schemas.microsoft.com/office/powerpoint/2010/mai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xmlns:p14="http://schemas.microsoft.com/office/powerpoint/2010/mai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xmlns:p14="http://schemas.microsoft.com/office/powerpoint/2010/mai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xmlns:p14="http://schemas.microsoft.com/office/powerpoint/2010/mai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250301419"/>
      </p:ext>
    </p:extLst>
  </p:cSld>
  <p:clrMapOvr>
    <a:masterClrMapping/>
  </p:clrMapOvr>
  <p:timing>
    <p:tnLst>
      <p:par>
        <p:cTn xmlns:p14="http://schemas.microsoft.com/office/powerpoint/2010/mai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50261329"/>
      </p:ext>
    </p:extLst>
  </p:cSld>
  <p:clrMapOvr>
    <a:masterClrMapping/>
  </p:clrMapOvr>
  <p:timing>
    <p:tnLst>
      <p:par>
        <p:cTn xmlns:p14="http://schemas.microsoft.com/office/powerpoint/2010/mai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1888270167"/>
      </p:ext>
    </p:extLst>
  </p:cSld>
  <p:clrMapOvr>
    <a:masterClrMapping/>
  </p:clrMapOvr>
  <p:timing>
    <p:tnLst>
      <p:par>
        <p:cTn xmlns:p14="http://schemas.microsoft.com/office/powerpoint/2010/mai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77538438"/>
      </p:ext>
    </p:extLst>
  </p:cSld>
  <p:clrMapOvr>
    <a:masterClrMapping/>
  </p:clrMapOvr>
  <p:timing>
    <p:tnLst>
      <p:par>
        <p:cTn xmlns:p14="http://schemas.microsoft.com/office/powerpoint/2010/mai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2217305809"/>
      </p:ext>
    </p:extLst>
  </p:cSld>
  <p:clrMapOvr>
    <a:masterClrMapping/>
  </p:clrMapOvr>
  <p:timing>
    <p:tnLst>
      <p:par>
        <p:cTn xmlns:p14="http://schemas.microsoft.com/office/powerpoint/2010/mai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1408727584"/>
      </p:ext>
    </p:extLst>
  </p:cSld>
  <p:clrMapOvr>
    <a:masterClrMapping/>
  </p:clrMapOvr>
  <p:timing>
    <p:tnLst>
      <p:par>
        <p:cTn xmlns:p14="http://schemas.microsoft.com/office/powerpoint/2010/mai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3671171473"/>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xmlns:p14="http://schemas.microsoft.com/office/powerpoint/2010/mai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1629979607"/>
      </p:ext>
    </p:extLst>
  </p:cSld>
  <p:clrMapOvr>
    <a:masterClrMapping/>
  </p:clrMapOvr>
  <p:timing>
    <p:tnLst>
      <p:par>
        <p:cTn xmlns:p14="http://schemas.microsoft.com/office/powerpoint/2010/mai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2436760241"/>
      </p:ext>
    </p:extLst>
  </p:cSld>
  <p:clrMapOvr>
    <a:masterClrMapping/>
  </p:clrMapOvr>
  <p:timing>
    <p:tnLst>
      <p:par>
        <p:cTn xmlns:p14="http://schemas.microsoft.com/office/powerpoint/2010/mai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1541254336"/>
      </p:ext>
    </p:extLst>
  </p:cSld>
  <p:clrMapOvr>
    <a:masterClrMapping/>
  </p:clrMapOvr>
  <p:timing>
    <p:tnLst>
      <p:par>
        <p:cTn xmlns:p14="http://schemas.microsoft.com/office/powerpoint/2010/mai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557277350"/>
      </p:ext>
    </p:extLst>
  </p:cSld>
  <p:clrMapOvr>
    <a:masterClrMapping/>
  </p:clrMapOvr>
  <p:timing>
    <p:tnLst>
      <p:par>
        <p:cTn xmlns:p14="http://schemas.microsoft.com/office/powerpoint/2010/mai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1576771552"/>
      </p:ext>
    </p:extLst>
  </p:cSld>
  <p:clrMapOvr>
    <a:masterClrMapping/>
  </p:clrMapOvr>
  <p:timing>
    <p:tnLst>
      <p:par>
        <p:cTn xmlns:p14="http://schemas.microsoft.com/office/powerpoint/2010/mai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2803446576"/>
      </p:ext>
    </p:extLst>
  </p:cSld>
  <p:clrMapOvr>
    <a:masterClrMapping/>
  </p:clrMapOvr>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735037149"/>
      </p:ext>
    </p:extLst>
  </p:cSld>
  <p:clrMapOvr>
    <a:masterClrMapping/>
  </p:clrMapOvr>
  <p:timing>
    <p:tnLst>
      <p:par>
        <p:cTn xmlns:p14="http://schemas.microsoft.com/office/powerpoint/2010/mai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227420237"/>
      </p:ext>
    </p:extLst>
  </p:cSld>
  <p:clrMapOvr>
    <a:masterClrMapping/>
  </p:clrMapOvr>
  <p:timing>
    <p:tnLst>
      <p:par>
        <p:cTn xmlns:p14="http://schemas.microsoft.com/office/powerpoint/2010/mai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2728781167"/>
      </p:ext>
    </p:extLst>
  </p:cSld>
  <p:clrMapOvr>
    <a:masterClrMapping/>
  </p:clrMapOvr>
  <p:timing>
    <p:tnLst>
      <p:par>
        <p:cTn xmlns:p14="http://schemas.microsoft.com/office/powerpoint/2010/mai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1557433513"/>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xmlns:p14="http://schemas.microsoft.com/office/powerpoint/2010/mai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51549946"/>
      </p:ext>
    </p:extLst>
  </p:cSld>
  <p:clrMapOvr>
    <a:masterClrMapping/>
  </p:clrMapOvr>
  <p:timing>
    <p:tnLst>
      <p:par>
        <p:cTn xmlns:p14="http://schemas.microsoft.com/office/powerpoint/2010/mai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887298662"/>
      </p:ext>
    </p:extLst>
  </p:cSld>
  <p:clrMapOvr>
    <a:masterClrMapping/>
  </p:clrMapOvr>
  <p:timing>
    <p:tnLst>
      <p:par>
        <p:cTn xmlns:p14="http://schemas.microsoft.com/office/powerpoint/2010/mai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480652274"/>
      </p:ext>
    </p:extLst>
  </p:cSld>
  <p:clrMapOvr>
    <a:masterClrMapping/>
  </p:clrMapOvr>
  <p:timing>
    <p:tnLst>
      <p:par>
        <p:cTn xmlns:p14="http://schemas.microsoft.com/office/powerpoint/2010/mai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31318141"/>
      </p:ext>
    </p:extLst>
  </p:cSld>
  <p:clrMapOvr>
    <a:masterClrMapping/>
  </p:clrMapOvr>
  <p:timing>
    <p:tnLst>
      <p:par>
        <p:cTn xmlns:p14="http://schemas.microsoft.com/office/powerpoint/2010/mai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2196610718"/>
      </p:ext>
    </p:extLst>
  </p:cSld>
  <p:clrMapOvr>
    <a:masterClrMapping/>
  </p:clrMapOvr>
  <p:timing>
    <p:tnLst>
      <p:par>
        <p:cTn xmlns:p14="http://schemas.microsoft.com/office/powerpoint/2010/mai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1669029413"/>
      </p:ext>
    </p:extLst>
  </p:cSld>
  <p:clrMapOvr>
    <a:masterClrMapping/>
  </p:clrMapOvr>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597360159"/>
      </p:ext>
    </p:extLst>
  </p:cSld>
  <p:clrMapOvr>
    <a:masterClrMapping/>
  </p:clrMapOvr>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96634420"/>
      </p:ext>
    </p:extLst>
  </p:cSld>
  <p:clrMapOvr>
    <a:masterClrMapping/>
  </p:clrMapOvr>
  <p:timing>
    <p:tnLst>
      <p:par>
        <p:cTn xmlns:p14="http://schemas.microsoft.com/office/powerpoint/2010/mai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902718580"/>
      </p:ext>
    </p:extLst>
  </p:cSld>
  <p:clrMapOvr>
    <a:masterClrMapping/>
  </p:clrMapOvr>
  <p:timing>
    <p:tnLst>
      <p:par>
        <p:cTn xmlns:p14="http://schemas.microsoft.com/office/powerpoint/2010/mai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09924916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009324382"/>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xmlns:p14="http://schemas.microsoft.com/office/powerpoint/2010/mai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900101667"/>
      </p:ext>
    </p:extLst>
  </p:cSld>
  <p:clrMapOvr>
    <a:masterClrMapping/>
  </p:clrMapOvr>
  <p:timing>
    <p:tnLst>
      <p:par>
        <p:cTn xmlns:p14="http://schemas.microsoft.com/office/powerpoint/2010/mai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954333318"/>
      </p:ext>
    </p:extLst>
  </p:cSld>
  <p:clrMapOvr>
    <a:masterClrMapping/>
  </p:clrMapOvr>
  <p:timing>
    <p:tnLst>
      <p:par>
        <p:cTn xmlns:p14="http://schemas.microsoft.com/office/powerpoint/2010/mai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3815186997"/>
      </p:ext>
    </p:extLst>
  </p:cSld>
  <p:clrMapOvr>
    <a:masterClrMapping/>
  </p:clrMapOvr>
  <p:timing>
    <p:tnLst>
      <p:par>
        <p:cTn xmlns:p14="http://schemas.microsoft.com/office/powerpoint/2010/mai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30826831"/>
      </p:ext>
    </p:extLst>
  </p:cSld>
  <p:clrMapOvr>
    <a:masterClrMapping/>
  </p:clrMapOvr>
  <p:timing>
    <p:tnLst>
      <p:par>
        <p:cTn xmlns:p14="http://schemas.microsoft.com/office/powerpoint/2010/mai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584084364"/>
      </p:ext>
    </p:extLst>
  </p:cSld>
  <p:clrMapOvr>
    <a:masterClrMapping/>
  </p:clrMapOvr>
  <p:timing>
    <p:tnLst>
      <p:par>
        <p:cTn xmlns:p14="http://schemas.microsoft.com/office/powerpoint/2010/mai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751058154"/>
      </p:ext>
    </p:extLst>
  </p:cSld>
  <p:clrMapOvr>
    <a:masterClrMapping/>
  </p:clrMapOvr>
  <p:timing>
    <p:tnLst>
      <p:par>
        <p:cTn xmlns:p14="http://schemas.microsoft.com/office/powerpoint/2010/mai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72591098"/>
      </p:ext>
    </p:extLst>
  </p:cSld>
  <p:clrMapOvr>
    <a:masterClrMapping/>
  </p:clrMapOvr>
  <p:timing>
    <p:tnLst>
      <p:par>
        <p:cTn xmlns:p14="http://schemas.microsoft.com/office/powerpoint/2010/mai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237087109"/>
      </p:ext>
    </p:extLst>
  </p:cSld>
  <p:clrMapOvr>
    <a:masterClrMapping/>
  </p:clrMapOvr>
  <p:timing>
    <p:tnLst>
      <p:par>
        <p:cTn xmlns:p14="http://schemas.microsoft.com/office/powerpoint/2010/mai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370485826"/>
      </p:ext>
    </p:extLst>
  </p:cSld>
  <p:clrMapOvr>
    <a:masterClrMapping/>
  </p:clrMapOvr>
  <p:timing>
    <p:tnLst>
      <p:par>
        <p:cTn xmlns:p14="http://schemas.microsoft.com/office/powerpoint/2010/mai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062946720"/>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xmlns:p14="http://schemas.microsoft.com/office/powerpoint/2010/mai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365020118"/>
      </p:ext>
    </p:extLst>
  </p:cSld>
  <p:clrMapOvr>
    <a:masterClrMapping/>
  </p:clrMapOvr>
  <p:timing>
    <p:tnLst>
      <p:par>
        <p:cTn xmlns:p14="http://schemas.microsoft.com/office/powerpoint/2010/mai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2439542606"/>
      </p:ext>
    </p:extLst>
  </p:cSld>
  <p:clrMapOvr>
    <a:masterClrMapping/>
  </p:clrMapOvr>
  <p:timing>
    <p:tnLst>
      <p:par>
        <p:cTn xmlns:p14="http://schemas.microsoft.com/office/powerpoint/2010/mai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1921471"/>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1921471"/>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288234399"/>
      </p:ext>
    </p:extLst>
  </p:cSld>
  <p:clrMapOvr>
    <a:masterClrMapping/>
  </p:clrMapOvr>
  <p:timing>
    <p:tnLst>
      <p:par>
        <p:cTn xmlns:p14="http://schemas.microsoft.com/office/powerpoint/2010/mai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2655678217"/>
      </p:ext>
    </p:extLst>
  </p:cSld>
  <p:clrMapOvr>
    <a:masterClrMapping/>
  </p:clrMapOvr>
  <p:timing>
    <p:tnLst>
      <p:par>
        <p:cTn xmlns:p14="http://schemas.microsoft.com/office/powerpoint/2010/mai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94190186"/>
      </p:ext>
    </p:extLst>
  </p:cSld>
  <p:clrMapOvr>
    <a:masterClrMapping/>
  </p:clrMapOvr>
  <p:timing>
    <p:tnLst>
      <p:par>
        <p:cTn xmlns:p14="http://schemas.microsoft.com/office/powerpoint/2010/mai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345785128"/>
      </p:ext>
    </p:extLst>
  </p:cSld>
  <p:clrMapOvr>
    <a:masterClrMapping/>
  </p:clrMapOvr>
  <p:timing>
    <p:tnLst>
      <p:par>
        <p:cTn xmlns:p14="http://schemas.microsoft.com/office/powerpoint/2010/mai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777379825"/>
      </p:ext>
    </p:extLst>
  </p:cSld>
  <p:clrMapOvr>
    <a:masterClrMapping/>
  </p:clrMapOvr>
  <p:timing>
    <p:tnLst>
      <p:par>
        <p:cTn xmlns:p14="http://schemas.microsoft.com/office/powerpoint/2010/mai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84054983"/>
      </p:ext>
    </p:extLst>
  </p:cSld>
  <p:clrMapOvr>
    <a:masterClrMapping/>
  </p:clrMapOvr>
  <p:timing>
    <p:tnLst>
      <p:par>
        <p:cTn xmlns:p14="http://schemas.microsoft.com/office/powerpoint/2010/mai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1504835160"/>
      </p:ext>
    </p:extLst>
  </p:cSld>
  <p:clrMapOvr>
    <a:masterClrMapping/>
  </p:clrMapOvr>
  <p:timing>
    <p:tnLst>
      <p:par>
        <p:cTn xmlns:p14="http://schemas.microsoft.com/office/powerpoint/2010/mai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416049679"/>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xmlns:p14="http://schemas.microsoft.com/office/powerpoint/2010/mai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2868761848"/>
      </p:ext>
    </p:extLst>
  </p:cSld>
  <p:clrMapOvr>
    <a:masterClrMapping/>
  </p:clrMapOvr>
  <p:timing>
    <p:tnLst>
      <p:par>
        <p:cTn xmlns:p14="http://schemas.microsoft.com/office/powerpoint/2010/mai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2019604310"/>
      </p:ext>
    </p:extLst>
  </p:cSld>
  <p:clrMapOvr>
    <a:masterClrMapping/>
  </p:clrMapOvr>
  <p:timing>
    <p:tnLst>
      <p:par>
        <p:cTn xmlns:p14="http://schemas.microsoft.com/office/powerpoint/2010/mai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4197379072"/>
      </p:ext>
    </p:extLst>
  </p:cSld>
  <p:clrMapOvr>
    <a:masterClrMapping/>
  </p:clrMapOvr>
  <p:timing>
    <p:tnLst>
      <p:par>
        <p:cTn xmlns:p14="http://schemas.microsoft.com/office/powerpoint/2010/mai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811555243"/>
      </p:ext>
    </p:extLst>
  </p:cSld>
  <p:clrMapOvr>
    <a:masterClrMapping/>
  </p:clrMapOvr>
  <p:timing>
    <p:tnLst>
      <p:par>
        <p:cTn xmlns:p14="http://schemas.microsoft.com/office/powerpoint/2010/mai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3473663265"/>
      </p:ext>
    </p:extLst>
  </p:cSld>
  <p:clrMapOvr>
    <a:masterClrMapping/>
  </p:clrMapOvr>
  <p:timing>
    <p:tnLst>
      <p:par>
        <p:cTn xmlns:p14="http://schemas.microsoft.com/office/powerpoint/2010/mai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402194629"/>
      </p:ext>
    </p:extLst>
  </p:cSld>
  <p:clrMapOvr>
    <a:masterClrMapping/>
  </p:clrMapOvr>
  <p:timing>
    <p:tnLst>
      <p:par>
        <p:cTn xmlns:p14="http://schemas.microsoft.com/office/powerpoint/2010/mai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3335885779"/>
      </p:ext>
    </p:extLst>
  </p:cSld>
  <p:clrMapOvr>
    <a:masterClrMapping/>
  </p:clrMapOvr>
  <p:timing>
    <p:tnLst>
      <p:par>
        <p:cTn xmlns:p14="http://schemas.microsoft.com/office/powerpoint/2010/mai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73626348"/>
      </p:ext>
    </p:extLst>
  </p:cSld>
  <p:clrMapOvr>
    <a:masterClrMapping/>
  </p:clrMapOvr>
  <p:timing>
    <p:tnLst>
      <p:par>
        <p:cTn xmlns:p14="http://schemas.microsoft.com/office/powerpoint/2010/mai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8510283"/>
      </p:ext>
    </p:extLst>
  </p:cSld>
  <p:clrMapOvr>
    <a:masterClrMapping/>
  </p:clrMapOvr>
  <p:timing>
    <p:tnLst>
      <p:par>
        <p:cTn xmlns:p14="http://schemas.microsoft.com/office/powerpoint/2010/mai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318694680"/>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xmlns:p14="http://schemas.microsoft.com/office/powerpoint/2010/mai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06241242"/>
      </p:ext>
    </p:extLst>
  </p:cSld>
  <p:clrMapOvr>
    <a:masterClrMapping/>
  </p:clrMapOvr>
  <p:timing>
    <p:tnLst>
      <p:par>
        <p:cTn xmlns:p14="http://schemas.microsoft.com/office/powerpoint/2010/mai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2568988988"/>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2645179098"/>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1452446342"/>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BF9D75D1-5DE8-B64C-ACA8-1A70F3110DF7}" type="datetimeFigureOut">
              <a:rPr lang="en-US" smtClean="0"/>
              <a:t>09/06/16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D223E24-0677-C946-A39D-D52FABF0FA5D}" type="slidenum">
              <a:rPr lang="en-GB" smtClean="0"/>
              <a:t>‹#›</a:t>
            </a:fld>
            <a:endParaRPr lang="en-GB"/>
          </a:p>
        </p:txBody>
      </p:sp>
    </p:spTree>
    <p:extLst>
      <p:ext uri="{BB962C8B-B14F-4D97-AF65-F5344CB8AC3E}">
        <p14:creationId xmlns:p14="http://schemas.microsoft.com/office/powerpoint/2010/main" val="460216947"/>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7.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8.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9.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0.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4" Type="http://schemas.openxmlformats.org/officeDocument/2006/relationships/image" Target="../media/image2.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5.jpeg"/><Relationship Id="rId14" Type="http://schemas.openxmlformats.org/officeDocument/2006/relationships/image" Target="../media/image2.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6.jpeg"/><Relationship Id="rId14" Type="http://schemas.openxmlformats.org/officeDocument/2006/relationships/image" Target="../media/image2.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7.png"/><Relationship Id="rId14" Type="http://schemas.openxmlformats.org/officeDocument/2006/relationships/image" Target="../media/image8.jpeg"/><Relationship Id="rId15" Type="http://schemas.openxmlformats.org/officeDocument/2006/relationships/image" Target="../media/image9.png"/><Relationship Id="rId16" Type="http://schemas.openxmlformats.org/officeDocument/2006/relationships/image" Target="../media/image10.jpeg"/><Relationship Id="rId17" Type="http://schemas.openxmlformats.org/officeDocument/2006/relationships/image" Target="../media/image11.png"/><Relationship Id="rId18" Type="http://schemas.openxmlformats.org/officeDocument/2006/relationships/image" Target="../media/image12.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14.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15.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16.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17.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8.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3" Type="http://schemas.openxmlformats.org/officeDocument/2006/relationships/image" Target="../media/image19.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3" Type="http://schemas.openxmlformats.org/officeDocument/2006/relationships/image" Target="../media/image20.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21.png"/><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3" Type="http://schemas.openxmlformats.org/officeDocument/2006/relationships/image" Target="../media/image3.jpeg"/><Relationship Id="rId14" Type="http://schemas.openxmlformats.org/officeDocument/2006/relationships/image" Target="../media/image2.png"/><Relationship Id="rId15" Type="http://schemas.openxmlformats.org/officeDocument/2006/relationships/image" Target="../media/image21.png"/><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3" Type="http://schemas.openxmlformats.org/officeDocument/2006/relationships/image" Target="../media/image5.jpeg"/><Relationship Id="rId14" Type="http://schemas.openxmlformats.org/officeDocument/2006/relationships/image" Target="../media/image2.png"/><Relationship Id="rId15" Type="http://schemas.openxmlformats.org/officeDocument/2006/relationships/image" Target="../media/image21.png"/><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5.jpeg"/><Relationship Id="rId1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3" Type="http://schemas.openxmlformats.org/officeDocument/2006/relationships/image" Target="../media/image6.jpeg"/><Relationship Id="rId14" Type="http://schemas.openxmlformats.org/officeDocument/2006/relationships/image" Target="../media/image2.png"/><Relationship Id="rId15" Type="http://schemas.openxmlformats.org/officeDocument/2006/relationships/image" Target="../media/image21.png"/><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3" Type="http://schemas.openxmlformats.org/officeDocument/2006/relationships/image" Target="../media/image7.png"/><Relationship Id="rId14" Type="http://schemas.openxmlformats.org/officeDocument/2006/relationships/image" Target="../media/image9.png"/><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3" Type="http://schemas.openxmlformats.org/officeDocument/2006/relationships/image" Target="../media/image14.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3" Type="http://schemas.openxmlformats.org/officeDocument/2006/relationships/image" Target="../media/image15.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3" Type="http://schemas.openxmlformats.org/officeDocument/2006/relationships/image" Target="../media/image16.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3" Type="http://schemas.openxmlformats.org/officeDocument/2006/relationships/image" Target="../media/image17.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3" Type="http://schemas.openxmlformats.org/officeDocument/2006/relationships/image" Target="../media/image18.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3" Type="http://schemas.openxmlformats.org/officeDocument/2006/relationships/image" Target="../media/image19.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3" Type="http://schemas.openxmlformats.org/officeDocument/2006/relationships/image" Target="../media/image20.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6.jpeg"/><Relationship Id="rId14"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0.xml"/><Relationship Id="rId12" Type="http://schemas.openxmlformats.org/officeDocument/2006/relationships/theme" Target="../theme/theme40.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30.xml"/><Relationship Id="rId2" Type="http://schemas.openxmlformats.org/officeDocument/2006/relationships/slideLayout" Target="../slideLayouts/slideLayout431.xml"/><Relationship Id="rId3" Type="http://schemas.openxmlformats.org/officeDocument/2006/relationships/slideLayout" Target="../slideLayouts/slideLayout432.xml"/><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1.xml"/><Relationship Id="rId12" Type="http://schemas.openxmlformats.org/officeDocument/2006/relationships/theme" Target="../theme/theme41.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41.xml"/><Relationship Id="rId2" Type="http://schemas.openxmlformats.org/officeDocument/2006/relationships/slideLayout" Target="../slideLayouts/slideLayout442.xml"/><Relationship Id="rId3" Type="http://schemas.openxmlformats.org/officeDocument/2006/relationships/slideLayout" Target="../slideLayouts/slideLayout443.xml"/><Relationship Id="rId4" Type="http://schemas.openxmlformats.org/officeDocument/2006/relationships/slideLayout" Target="../slideLayouts/slideLayout444.xml"/><Relationship Id="rId5" Type="http://schemas.openxmlformats.org/officeDocument/2006/relationships/slideLayout" Target="../slideLayouts/slideLayout445.xml"/><Relationship Id="rId6" Type="http://schemas.openxmlformats.org/officeDocument/2006/relationships/slideLayout" Target="../slideLayouts/slideLayout446.xml"/><Relationship Id="rId7" Type="http://schemas.openxmlformats.org/officeDocument/2006/relationships/slideLayout" Target="../slideLayouts/slideLayout447.xml"/><Relationship Id="rId8" Type="http://schemas.openxmlformats.org/officeDocument/2006/relationships/slideLayout" Target="../slideLayouts/slideLayout448.xml"/><Relationship Id="rId9" Type="http://schemas.openxmlformats.org/officeDocument/2006/relationships/slideLayout" Target="../slideLayouts/slideLayout449.xml"/><Relationship Id="rId10"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2.xml"/><Relationship Id="rId12" Type="http://schemas.openxmlformats.org/officeDocument/2006/relationships/theme" Target="../theme/theme42.xml"/><Relationship Id="rId13" Type="http://schemas.openxmlformats.org/officeDocument/2006/relationships/image" Target="../media/image15.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52.xml"/><Relationship Id="rId2" Type="http://schemas.openxmlformats.org/officeDocument/2006/relationships/slideLayout" Target="../slideLayouts/slideLayout453.xml"/><Relationship Id="rId3" Type="http://schemas.openxmlformats.org/officeDocument/2006/relationships/slideLayout" Target="../slideLayouts/slideLayout454.xml"/><Relationship Id="rId4" Type="http://schemas.openxmlformats.org/officeDocument/2006/relationships/slideLayout" Target="../slideLayouts/slideLayout455.xml"/><Relationship Id="rId5" Type="http://schemas.openxmlformats.org/officeDocument/2006/relationships/slideLayout" Target="../slideLayouts/slideLayout456.xml"/><Relationship Id="rId6" Type="http://schemas.openxmlformats.org/officeDocument/2006/relationships/slideLayout" Target="../slideLayouts/slideLayout457.xml"/><Relationship Id="rId7" Type="http://schemas.openxmlformats.org/officeDocument/2006/relationships/slideLayout" Target="../slideLayouts/slideLayout458.xml"/><Relationship Id="rId8" Type="http://schemas.openxmlformats.org/officeDocument/2006/relationships/slideLayout" Target="../slideLayouts/slideLayout459.xml"/><Relationship Id="rId9" Type="http://schemas.openxmlformats.org/officeDocument/2006/relationships/slideLayout" Target="../slideLayouts/slideLayout460.xml"/><Relationship Id="rId10"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theme" Target="../theme/theme43.xml"/><Relationship Id="rId13" Type="http://schemas.openxmlformats.org/officeDocument/2006/relationships/image" Target="../media/image16.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4.xml"/><Relationship Id="rId13" Type="http://schemas.openxmlformats.org/officeDocument/2006/relationships/image" Target="../media/image17.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theme" Target="../theme/theme45.xml"/><Relationship Id="rId13" Type="http://schemas.openxmlformats.org/officeDocument/2006/relationships/image" Target="../media/image18.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6.xml"/><Relationship Id="rId12" Type="http://schemas.openxmlformats.org/officeDocument/2006/relationships/theme" Target="../theme/theme46.xml"/><Relationship Id="rId13" Type="http://schemas.openxmlformats.org/officeDocument/2006/relationships/image" Target="../media/image19.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9" Type="http://schemas.openxmlformats.org/officeDocument/2006/relationships/slideLayout" Target="../slideLayouts/slideLayout504.xml"/><Relationship Id="rId10"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7.xml"/><Relationship Id="rId12" Type="http://schemas.openxmlformats.org/officeDocument/2006/relationships/theme" Target="../theme/theme47.xml"/><Relationship Id="rId13" Type="http://schemas.openxmlformats.org/officeDocument/2006/relationships/image" Target="../media/image20.png"/><Relationship Id="rId14" Type="http://schemas.openxmlformats.org/officeDocument/2006/relationships/image" Target="../media/image7.png"/><Relationship Id="rId15" Type="http://schemas.openxmlformats.org/officeDocument/2006/relationships/image" Target="../media/image2.png"/><Relationship Id="rId1" Type="http://schemas.openxmlformats.org/officeDocument/2006/relationships/slideLayout" Target="../slideLayouts/slideLayout507.xml"/><Relationship Id="rId2" Type="http://schemas.openxmlformats.org/officeDocument/2006/relationships/slideLayout" Target="../slideLayouts/slideLayout508.xml"/><Relationship Id="rId3" Type="http://schemas.openxmlformats.org/officeDocument/2006/relationships/slideLayout" Target="../slideLayouts/slideLayout509.xml"/><Relationship Id="rId4" Type="http://schemas.openxmlformats.org/officeDocument/2006/relationships/slideLayout" Target="../slideLayouts/slideLayout510.xml"/><Relationship Id="rId5" Type="http://schemas.openxmlformats.org/officeDocument/2006/relationships/slideLayout" Target="../slideLayouts/slideLayout511.xml"/><Relationship Id="rId6" Type="http://schemas.openxmlformats.org/officeDocument/2006/relationships/slideLayout" Target="../slideLayouts/slideLayout512.xml"/><Relationship Id="rId7" Type="http://schemas.openxmlformats.org/officeDocument/2006/relationships/slideLayout" Target="../slideLayouts/slideLayout513.xml"/><Relationship Id="rId8" Type="http://schemas.openxmlformats.org/officeDocument/2006/relationships/slideLayout" Target="../slideLayouts/slideLayout514.xml"/><Relationship Id="rId9" Type="http://schemas.openxmlformats.org/officeDocument/2006/relationships/slideLayout" Target="../slideLayouts/slideLayout515.xml"/><Relationship Id="rId10"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8.xml"/><Relationship Id="rId12" Type="http://schemas.openxmlformats.org/officeDocument/2006/relationships/theme" Target="../theme/theme48.xml"/><Relationship Id="rId13" Type="http://schemas.openxmlformats.org/officeDocument/2006/relationships/image" Target="../media/image22.jpg"/><Relationship Id="rId14" Type="http://schemas.openxmlformats.org/officeDocument/2006/relationships/image" Target="../media/image2.png"/><Relationship Id="rId1" Type="http://schemas.openxmlformats.org/officeDocument/2006/relationships/slideLayout" Target="../slideLayouts/slideLayout518.xml"/><Relationship Id="rId2" Type="http://schemas.openxmlformats.org/officeDocument/2006/relationships/slideLayout" Target="../slideLayouts/slideLayout519.xml"/><Relationship Id="rId3" Type="http://schemas.openxmlformats.org/officeDocument/2006/relationships/slideLayout" Target="../slideLayouts/slideLayout520.xml"/><Relationship Id="rId4" Type="http://schemas.openxmlformats.org/officeDocument/2006/relationships/slideLayout" Target="../slideLayouts/slideLayout521.xml"/><Relationship Id="rId5" Type="http://schemas.openxmlformats.org/officeDocument/2006/relationships/slideLayout" Target="../slideLayouts/slideLayout522.xml"/><Relationship Id="rId6" Type="http://schemas.openxmlformats.org/officeDocument/2006/relationships/slideLayout" Target="../slideLayouts/slideLayout523.xml"/><Relationship Id="rId7" Type="http://schemas.openxmlformats.org/officeDocument/2006/relationships/slideLayout" Target="../slideLayouts/slideLayout524.xml"/><Relationship Id="rId8" Type="http://schemas.openxmlformats.org/officeDocument/2006/relationships/slideLayout" Target="../slideLayouts/slideLayout525.xml"/><Relationship Id="rId9" Type="http://schemas.openxmlformats.org/officeDocument/2006/relationships/slideLayout" Target="../slideLayouts/slideLayout526.xml"/><Relationship Id="rId10" Type="http://schemas.openxmlformats.org/officeDocument/2006/relationships/slideLayout" Target="../slideLayouts/slideLayout527.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9.xml"/><Relationship Id="rId12" Type="http://schemas.openxmlformats.org/officeDocument/2006/relationships/theme" Target="../theme/theme49.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23.png"/><Relationship Id="rId1" Type="http://schemas.openxmlformats.org/officeDocument/2006/relationships/slideLayout" Target="../slideLayouts/slideLayout529.xml"/><Relationship Id="rId2" Type="http://schemas.openxmlformats.org/officeDocument/2006/relationships/slideLayout" Target="../slideLayouts/slideLayout530.xml"/><Relationship Id="rId3" Type="http://schemas.openxmlformats.org/officeDocument/2006/relationships/slideLayout" Target="../slideLayouts/slideLayout531.xml"/><Relationship Id="rId4" Type="http://schemas.openxmlformats.org/officeDocument/2006/relationships/slideLayout" Target="../slideLayouts/slideLayout532.xml"/><Relationship Id="rId5" Type="http://schemas.openxmlformats.org/officeDocument/2006/relationships/slideLayout" Target="../slideLayouts/slideLayout533.xml"/><Relationship Id="rId6" Type="http://schemas.openxmlformats.org/officeDocument/2006/relationships/slideLayout" Target="../slideLayouts/slideLayout534.xml"/><Relationship Id="rId7" Type="http://schemas.openxmlformats.org/officeDocument/2006/relationships/slideLayout" Target="../slideLayouts/slideLayout535.xml"/><Relationship Id="rId8" Type="http://schemas.openxmlformats.org/officeDocument/2006/relationships/slideLayout" Target="../slideLayouts/slideLayout536.xml"/><Relationship Id="rId9" Type="http://schemas.openxmlformats.org/officeDocument/2006/relationships/slideLayout" Target="../slideLayouts/slideLayout537.xml"/><Relationship Id="rId10" Type="http://schemas.openxmlformats.org/officeDocument/2006/relationships/slideLayout" Target="../slideLayouts/slideLayout5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7.png"/><Relationship Id="rId14" Type="http://schemas.openxmlformats.org/officeDocument/2006/relationships/image" Target="../media/image8.jpeg"/><Relationship Id="rId15" Type="http://schemas.openxmlformats.org/officeDocument/2006/relationships/image" Target="../media/image9.png"/><Relationship Id="rId16" Type="http://schemas.openxmlformats.org/officeDocument/2006/relationships/image" Target="../media/image10.jpeg"/><Relationship Id="rId17" Type="http://schemas.openxmlformats.org/officeDocument/2006/relationships/image" Target="../media/image11.png"/><Relationship Id="rId18" Type="http://schemas.openxmlformats.org/officeDocument/2006/relationships/image" Target="../media/image12.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0.xml"/><Relationship Id="rId12" Type="http://schemas.openxmlformats.org/officeDocument/2006/relationships/theme" Target="../theme/theme50.xml"/><Relationship Id="rId13" Type="http://schemas.openxmlformats.org/officeDocument/2006/relationships/image" Target="../media/image3.jpeg"/><Relationship Id="rId14" Type="http://schemas.openxmlformats.org/officeDocument/2006/relationships/image" Target="../media/image2.png"/><Relationship Id="rId15" Type="http://schemas.openxmlformats.org/officeDocument/2006/relationships/image" Target="../media/image23.png"/><Relationship Id="rId1" Type="http://schemas.openxmlformats.org/officeDocument/2006/relationships/slideLayout" Target="../slideLayouts/slideLayout540.xml"/><Relationship Id="rId2" Type="http://schemas.openxmlformats.org/officeDocument/2006/relationships/slideLayout" Target="../slideLayouts/slideLayout541.xml"/><Relationship Id="rId3" Type="http://schemas.openxmlformats.org/officeDocument/2006/relationships/slideLayout" Target="../slideLayouts/slideLayout542.xml"/><Relationship Id="rId4" Type="http://schemas.openxmlformats.org/officeDocument/2006/relationships/slideLayout" Target="../slideLayouts/slideLayout543.xml"/><Relationship Id="rId5" Type="http://schemas.openxmlformats.org/officeDocument/2006/relationships/slideLayout" Target="../slideLayouts/slideLayout544.xml"/><Relationship Id="rId6" Type="http://schemas.openxmlformats.org/officeDocument/2006/relationships/slideLayout" Target="../slideLayouts/slideLayout545.xml"/><Relationship Id="rId7" Type="http://schemas.openxmlformats.org/officeDocument/2006/relationships/slideLayout" Target="../slideLayouts/slideLayout546.xml"/><Relationship Id="rId8" Type="http://schemas.openxmlformats.org/officeDocument/2006/relationships/slideLayout" Target="../slideLayouts/slideLayout547.xml"/><Relationship Id="rId9" Type="http://schemas.openxmlformats.org/officeDocument/2006/relationships/slideLayout" Target="../slideLayouts/slideLayout548.xml"/><Relationship Id="rId10" Type="http://schemas.openxmlformats.org/officeDocument/2006/relationships/slideLayout" Target="../slideLayouts/slideLayout549.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1.xml"/><Relationship Id="rId12" Type="http://schemas.openxmlformats.org/officeDocument/2006/relationships/theme" Target="../theme/theme51.xml"/><Relationship Id="rId13" Type="http://schemas.openxmlformats.org/officeDocument/2006/relationships/image" Target="../media/image5.jpeg"/><Relationship Id="rId14" Type="http://schemas.openxmlformats.org/officeDocument/2006/relationships/image" Target="../media/image2.png"/><Relationship Id="rId15" Type="http://schemas.openxmlformats.org/officeDocument/2006/relationships/image" Target="../media/image23.png"/><Relationship Id="rId1" Type="http://schemas.openxmlformats.org/officeDocument/2006/relationships/slideLayout" Target="../slideLayouts/slideLayout551.xml"/><Relationship Id="rId2" Type="http://schemas.openxmlformats.org/officeDocument/2006/relationships/slideLayout" Target="../slideLayouts/slideLayout552.xml"/><Relationship Id="rId3" Type="http://schemas.openxmlformats.org/officeDocument/2006/relationships/slideLayout" Target="../slideLayouts/slideLayout553.xml"/><Relationship Id="rId4" Type="http://schemas.openxmlformats.org/officeDocument/2006/relationships/slideLayout" Target="../slideLayouts/slideLayout554.xml"/><Relationship Id="rId5" Type="http://schemas.openxmlformats.org/officeDocument/2006/relationships/slideLayout" Target="../slideLayouts/slideLayout555.xml"/><Relationship Id="rId6" Type="http://schemas.openxmlformats.org/officeDocument/2006/relationships/slideLayout" Target="../slideLayouts/slideLayout556.xml"/><Relationship Id="rId7" Type="http://schemas.openxmlformats.org/officeDocument/2006/relationships/slideLayout" Target="../slideLayouts/slideLayout557.xml"/><Relationship Id="rId8" Type="http://schemas.openxmlformats.org/officeDocument/2006/relationships/slideLayout" Target="../slideLayouts/slideLayout558.xml"/><Relationship Id="rId9" Type="http://schemas.openxmlformats.org/officeDocument/2006/relationships/slideLayout" Target="../slideLayouts/slideLayout559.xml"/><Relationship Id="rId10" Type="http://schemas.openxmlformats.org/officeDocument/2006/relationships/slideLayout" Target="../slideLayouts/slideLayout560.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theme" Target="../theme/theme52.xml"/><Relationship Id="rId13" Type="http://schemas.openxmlformats.org/officeDocument/2006/relationships/image" Target="../media/image6.jpeg"/><Relationship Id="rId14" Type="http://schemas.openxmlformats.org/officeDocument/2006/relationships/image" Target="../media/image2.png"/><Relationship Id="rId15" Type="http://schemas.openxmlformats.org/officeDocument/2006/relationships/image" Target="../media/image23.png"/><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3" Type="http://schemas.openxmlformats.org/officeDocument/2006/relationships/image" Target="../media/image9.png"/><Relationship Id="rId14" Type="http://schemas.openxmlformats.org/officeDocument/2006/relationships/image" Target="../media/image24.jpg"/><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3" Type="http://schemas.openxmlformats.org/officeDocument/2006/relationships/image" Target="../media/image13.png"/><Relationship Id="rId14" Type="http://schemas.openxmlformats.org/officeDocument/2006/relationships/image" Target="../media/image2.png"/><Relationship Id="rId15" Type="http://schemas.openxmlformats.org/officeDocument/2006/relationships/image" Target="../media/image24.jp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3" Type="http://schemas.openxmlformats.org/officeDocument/2006/relationships/image" Target="../media/image14.png"/><Relationship Id="rId14" Type="http://schemas.openxmlformats.org/officeDocument/2006/relationships/image" Target="../media/image2.png"/><Relationship Id="rId15" Type="http://schemas.openxmlformats.org/officeDocument/2006/relationships/image" Target="../media/image24.jpg"/><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3" Type="http://schemas.openxmlformats.org/officeDocument/2006/relationships/slideLayout" Target="../slideLayouts/slideLayout608.xml"/><Relationship Id="rId4" Type="http://schemas.openxmlformats.org/officeDocument/2006/relationships/theme" Target="../theme/theme56.xml"/><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24.jpg"/><Relationship Id="rId1" Type="http://schemas.openxmlformats.org/officeDocument/2006/relationships/slideLayout" Target="../slideLayouts/slideLayout606.xml"/><Relationship Id="rId2" Type="http://schemas.openxmlformats.org/officeDocument/2006/relationships/slideLayout" Target="../slideLayouts/slideLayout607.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theme" Target="../theme/theme57.xml"/><Relationship Id="rId13" Type="http://schemas.openxmlformats.org/officeDocument/2006/relationships/image" Target="../media/image16.png"/><Relationship Id="rId14" Type="http://schemas.openxmlformats.org/officeDocument/2006/relationships/image" Target="../media/image2.png"/><Relationship Id="rId15" Type="http://schemas.openxmlformats.org/officeDocument/2006/relationships/image" Target="../media/image24.jpg"/><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0.xml"/><Relationship Id="rId12" Type="http://schemas.openxmlformats.org/officeDocument/2006/relationships/theme" Target="../theme/theme58.xml"/><Relationship Id="rId13" Type="http://schemas.openxmlformats.org/officeDocument/2006/relationships/image" Target="../media/image17.png"/><Relationship Id="rId14" Type="http://schemas.openxmlformats.org/officeDocument/2006/relationships/image" Target="../media/image2.png"/><Relationship Id="rId15" Type="http://schemas.openxmlformats.org/officeDocument/2006/relationships/image" Target="../media/image24.jpg"/><Relationship Id="rId1" Type="http://schemas.openxmlformats.org/officeDocument/2006/relationships/slideLayout" Target="../slideLayouts/slideLayout620.xml"/><Relationship Id="rId2" Type="http://schemas.openxmlformats.org/officeDocument/2006/relationships/slideLayout" Target="../slideLayouts/slideLayout621.xml"/><Relationship Id="rId3" Type="http://schemas.openxmlformats.org/officeDocument/2006/relationships/slideLayout" Target="../slideLayouts/slideLayout622.xml"/><Relationship Id="rId4" Type="http://schemas.openxmlformats.org/officeDocument/2006/relationships/slideLayout" Target="../slideLayouts/slideLayout623.xml"/><Relationship Id="rId5" Type="http://schemas.openxmlformats.org/officeDocument/2006/relationships/slideLayout" Target="../slideLayouts/slideLayout624.xml"/><Relationship Id="rId6" Type="http://schemas.openxmlformats.org/officeDocument/2006/relationships/slideLayout" Target="../slideLayouts/slideLayout625.xml"/><Relationship Id="rId7" Type="http://schemas.openxmlformats.org/officeDocument/2006/relationships/slideLayout" Target="../slideLayouts/slideLayout626.xml"/><Relationship Id="rId8" Type="http://schemas.openxmlformats.org/officeDocument/2006/relationships/slideLayout" Target="../slideLayouts/slideLayout627.xml"/><Relationship Id="rId9" Type="http://schemas.openxmlformats.org/officeDocument/2006/relationships/slideLayout" Target="../slideLayouts/slideLayout628.xml"/><Relationship Id="rId10" Type="http://schemas.openxmlformats.org/officeDocument/2006/relationships/slideLayout" Target="../slideLayouts/slideLayout629.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24.jpg"/><Relationship Id="rId1" Type="http://schemas.openxmlformats.org/officeDocument/2006/relationships/slideLayout" Target="../slideLayouts/slideLayout631.xml"/><Relationship Id="rId2"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3.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4.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5.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6.png"/><Relationship Id="rId14" Type="http://schemas.openxmlformats.org/officeDocument/2006/relationships/image" Target="../media/image7.png"/><Relationship Id="rId15" Type="http://schemas.openxmlformats.org/officeDocument/2006/relationships/image" Target="../media/image2.png"/><Relationship Id="rId16" Type="http://schemas.openxmlformats.org/officeDocument/2006/relationships/image" Target="../media/image8.jpeg"/><Relationship Id="rId17" Type="http://schemas.openxmlformats.org/officeDocument/2006/relationships/image" Target="../media/image10.jpe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fld id="{BF9D75D1-5DE8-B64C-ACA8-1A70F3110DF7}" type="datetimeFigureOut">
              <a:rPr lang="en-US" smtClean="0"/>
              <a:t>09/06/16</a:t>
            </a:fld>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D223E24-0677-C946-A39D-D52FABF0FA5D}" type="slidenum">
              <a:rPr lang="en-GB" smtClean="0"/>
              <a:t>‹#›</a:t>
            </a:fld>
            <a:endParaRPr lang="en-GB"/>
          </a:p>
        </p:txBody>
      </p:sp>
      <p:pic>
        <p:nvPicPr>
          <p:cNvPr id="8"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fld id="{BF9D75D1-5DE8-B64C-ACA8-1A70F3110DF7}" type="datetimeFigureOut">
              <a:rPr lang="en-US" smtClean="0"/>
              <a:t>09/06/16</a:t>
            </a:fld>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D223E24-0677-C946-A39D-D52FABF0FA5D}" type="slidenum">
              <a:rPr lang="en-GB" smtClean="0"/>
              <a:t>‹#›</a:t>
            </a:fld>
            <a:endParaRPr lang="en-GB"/>
          </a:p>
        </p:txBody>
      </p:sp>
      <p:pic>
        <p:nvPicPr>
          <p:cNvPr id="8"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QS_Stars_4Star_2014.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8" name="Picture 17" descr="Uni of the yea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rgbClr val="003772"/>
          </a:solidFill>
          <a:latin typeface="+mj-lt"/>
          <a:ea typeface="+mj-ea"/>
          <a:cs typeface="+mj-cs"/>
        </a:defRPr>
      </a:lvl1pPr>
      <a:lvl2pPr algn="l" rtl="0" eaLnBrk="1" fontAlgn="base" hangingPunct="1">
        <a:spcBef>
          <a:spcPct val="0"/>
        </a:spcBef>
        <a:spcAft>
          <a:spcPct val="0"/>
        </a:spcAft>
        <a:defRPr sz="3100">
          <a:solidFill>
            <a:srgbClr val="003772"/>
          </a:solidFill>
          <a:latin typeface="Arial" charset="0"/>
        </a:defRPr>
      </a:lvl2pPr>
      <a:lvl3pPr algn="l" rtl="0" eaLnBrk="1" fontAlgn="base" hangingPunct="1">
        <a:spcBef>
          <a:spcPct val="0"/>
        </a:spcBef>
        <a:spcAft>
          <a:spcPct val="0"/>
        </a:spcAft>
        <a:defRPr sz="3100">
          <a:solidFill>
            <a:srgbClr val="003772"/>
          </a:solidFill>
          <a:latin typeface="Arial" charset="0"/>
        </a:defRPr>
      </a:lvl3pPr>
      <a:lvl4pPr algn="l" rtl="0" eaLnBrk="1" fontAlgn="base" hangingPunct="1">
        <a:spcBef>
          <a:spcPct val="0"/>
        </a:spcBef>
        <a:spcAft>
          <a:spcPct val="0"/>
        </a:spcAft>
        <a:defRPr sz="3100">
          <a:solidFill>
            <a:srgbClr val="003772"/>
          </a:solidFill>
          <a:latin typeface="Arial" charset="0"/>
        </a:defRPr>
      </a:lvl4pPr>
      <a:lvl5pPr algn="l" rtl="0" eaLnBrk="1" fontAlgn="base" hangingPunct="1">
        <a:spcBef>
          <a:spcPct val="0"/>
        </a:spcBef>
        <a:spcAft>
          <a:spcPct val="0"/>
        </a:spcAft>
        <a:defRPr sz="3100">
          <a:solidFill>
            <a:srgbClr val="003772"/>
          </a:solidFill>
          <a:latin typeface="Arial" charset="0"/>
        </a:defRPr>
      </a:lvl5pPr>
      <a:lvl6pPr marL="457200" algn="l" rtl="0" eaLnBrk="1" fontAlgn="base" hangingPunct="1">
        <a:spcBef>
          <a:spcPct val="0"/>
        </a:spcBef>
        <a:spcAft>
          <a:spcPct val="0"/>
        </a:spcAft>
        <a:defRPr sz="3100">
          <a:solidFill>
            <a:srgbClr val="003772"/>
          </a:solidFill>
          <a:latin typeface="Arial" charset="0"/>
        </a:defRPr>
      </a:lvl6pPr>
      <a:lvl7pPr marL="914400" algn="l" rtl="0" eaLnBrk="1" fontAlgn="base" hangingPunct="1">
        <a:spcBef>
          <a:spcPct val="0"/>
        </a:spcBef>
        <a:spcAft>
          <a:spcPct val="0"/>
        </a:spcAft>
        <a:defRPr sz="3100">
          <a:solidFill>
            <a:srgbClr val="003772"/>
          </a:solidFill>
          <a:latin typeface="Arial" charset="0"/>
        </a:defRPr>
      </a:lvl7pPr>
      <a:lvl8pPr marL="1371600" algn="l" rtl="0" eaLnBrk="1" fontAlgn="base" hangingPunct="1">
        <a:spcBef>
          <a:spcPct val="0"/>
        </a:spcBef>
        <a:spcAft>
          <a:spcPct val="0"/>
        </a:spcAft>
        <a:defRPr sz="3100">
          <a:solidFill>
            <a:srgbClr val="003772"/>
          </a:solidFill>
          <a:latin typeface="Arial" charset="0"/>
        </a:defRPr>
      </a:lvl8pPr>
      <a:lvl9pPr marL="1828800" algn="l" rtl="0" eaLnBrk="1" fontAlgn="base" hangingPunct="1">
        <a:spcBef>
          <a:spcPct val="0"/>
        </a:spcBef>
        <a:spcAft>
          <a:spcPct val="0"/>
        </a:spcAft>
        <a:defRPr sz="3100">
          <a:solidFill>
            <a:srgbClr val="003772"/>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6" name="Picture 15"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fld id="{BF9D75D1-5DE8-B64C-ACA8-1A70F3110DF7}" type="datetimeFigureOut">
              <a:rPr lang="en-US" smtClean="0"/>
              <a:t>09/06/16</a:t>
            </a:fld>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D223E24-0677-C946-A39D-D52FABF0FA5D}" type="slidenum">
              <a:rPr lang="en-GB" smtClean="0"/>
              <a:t>‹#›</a:t>
            </a:fld>
            <a:endParaRPr lang="en-GB"/>
          </a:p>
        </p:txBody>
      </p:sp>
      <p:pic>
        <p:nvPicPr>
          <p:cNvPr id="8"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wardsStrip-Col.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rgbClr val="003772"/>
          </a:solidFill>
          <a:latin typeface="+mj-lt"/>
          <a:ea typeface="+mj-ea"/>
          <a:cs typeface="+mj-cs"/>
        </a:defRPr>
      </a:lvl1pPr>
      <a:lvl2pPr algn="l" rtl="0" eaLnBrk="1" fontAlgn="base" hangingPunct="1">
        <a:spcBef>
          <a:spcPct val="0"/>
        </a:spcBef>
        <a:spcAft>
          <a:spcPct val="0"/>
        </a:spcAft>
        <a:defRPr sz="3100">
          <a:solidFill>
            <a:srgbClr val="003772"/>
          </a:solidFill>
          <a:latin typeface="Arial" charset="0"/>
        </a:defRPr>
      </a:lvl2pPr>
      <a:lvl3pPr algn="l" rtl="0" eaLnBrk="1" fontAlgn="base" hangingPunct="1">
        <a:spcBef>
          <a:spcPct val="0"/>
        </a:spcBef>
        <a:spcAft>
          <a:spcPct val="0"/>
        </a:spcAft>
        <a:defRPr sz="3100">
          <a:solidFill>
            <a:srgbClr val="003772"/>
          </a:solidFill>
          <a:latin typeface="Arial" charset="0"/>
        </a:defRPr>
      </a:lvl3pPr>
      <a:lvl4pPr algn="l" rtl="0" eaLnBrk="1" fontAlgn="base" hangingPunct="1">
        <a:spcBef>
          <a:spcPct val="0"/>
        </a:spcBef>
        <a:spcAft>
          <a:spcPct val="0"/>
        </a:spcAft>
        <a:defRPr sz="3100">
          <a:solidFill>
            <a:srgbClr val="003772"/>
          </a:solidFill>
          <a:latin typeface="Arial" charset="0"/>
        </a:defRPr>
      </a:lvl4pPr>
      <a:lvl5pPr algn="l" rtl="0" eaLnBrk="1" fontAlgn="base" hangingPunct="1">
        <a:spcBef>
          <a:spcPct val="0"/>
        </a:spcBef>
        <a:spcAft>
          <a:spcPct val="0"/>
        </a:spcAft>
        <a:defRPr sz="3100">
          <a:solidFill>
            <a:srgbClr val="003772"/>
          </a:solidFill>
          <a:latin typeface="Arial" charset="0"/>
        </a:defRPr>
      </a:lvl5pPr>
      <a:lvl6pPr marL="457200" algn="l" rtl="0" eaLnBrk="1" fontAlgn="base" hangingPunct="1">
        <a:spcBef>
          <a:spcPct val="0"/>
        </a:spcBef>
        <a:spcAft>
          <a:spcPct val="0"/>
        </a:spcAft>
        <a:defRPr sz="3100">
          <a:solidFill>
            <a:srgbClr val="003772"/>
          </a:solidFill>
          <a:latin typeface="Arial" charset="0"/>
        </a:defRPr>
      </a:lvl6pPr>
      <a:lvl7pPr marL="914400" algn="l" rtl="0" eaLnBrk="1" fontAlgn="base" hangingPunct="1">
        <a:spcBef>
          <a:spcPct val="0"/>
        </a:spcBef>
        <a:spcAft>
          <a:spcPct val="0"/>
        </a:spcAft>
        <a:defRPr sz="3100">
          <a:solidFill>
            <a:srgbClr val="003772"/>
          </a:solidFill>
          <a:latin typeface="Arial" charset="0"/>
        </a:defRPr>
      </a:lvl7pPr>
      <a:lvl8pPr marL="1371600" algn="l" rtl="0" eaLnBrk="1" fontAlgn="base" hangingPunct="1">
        <a:spcBef>
          <a:spcPct val="0"/>
        </a:spcBef>
        <a:spcAft>
          <a:spcPct val="0"/>
        </a:spcAft>
        <a:defRPr sz="3100">
          <a:solidFill>
            <a:srgbClr val="003772"/>
          </a:solidFill>
          <a:latin typeface="Arial" charset="0"/>
        </a:defRPr>
      </a:lvl8pPr>
      <a:lvl9pPr marL="1828800" algn="l" rtl="0" eaLnBrk="1" fontAlgn="base" hangingPunct="1">
        <a:spcBef>
          <a:spcPct val="0"/>
        </a:spcBef>
        <a:spcAft>
          <a:spcPct val="0"/>
        </a:spcAft>
        <a:defRPr sz="3100">
          <a:solidFill>
            <a:srgbClr val="003772"/>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duotone>
              <a:prstClr val="black"/>
              <a:srgbClr val="625454">
                <a:tint val="45000"/>
                <a:satMod val="400000"/>
              </a:srgbClr>
            </a:duotone>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GB" dirty="0" smtClean="0"/>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fld id="{BF9D75D1-5DE8-B64C-ACA8-1A70F3110DF7}" type="datetimeFigureOut">
              <a:rPr lang="en-US" smtClean="0"/>
              <a:t>09/06/16</a:t>
            </a:fld>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394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QS_Stars_4Star_2014.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8" name="Picture 17" descr="Uni of the yea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rgbClr val="003772"/>
          </a:solidFill>
          <a:latin typeface="+mj-lt"/>
          <a:ea typeface="+mj-ea"/>
          <a:cs typeface="+mj-cs"/>
        </a:defRPr>
      </a:lvl1pPr>
      <a:lvl2pPr algn="l" rtl="0" eaLnBrk="1" fontAlgn="base" hangingPunct="1">
        <a:spcBef>
          <a:spcPct val="0"/>
        </a:spcBef>
        <a:spcAft>
          <a:spcPct val="0"/>
        </a:spcAft>
        <a:defRPr sz="3100">
          <a:solidFill>
            <a:srgbClr val="003772"/>
          </a:solidFill>
          <a:latin typeface="Arial" charset="0"/>
        </a:defRPr>
      </a:lvl2pPr>
      <a:lvl3pPr algn="l" rtl="0" eaLnBrk="1" fontAlgn="base" hangingPunct="1">
        <a:spcBef>
          <a:spcPct val="0"/>
        </a:spcBef>
        <a:spcAft>
          <a:spcPct val="0"/>
        </a:spcAft>
        <a:defRPr sz="3100">
          <a:solidFill>
            <a:srgbClr val="003772"/>
          </a:solidFill>
          <a:latin typeface="Arial" charset="0"/>
        </a:defRPr>
      </a:lvl3pPr>
      <a:lvl4pPr algn="l" rtl="0" eaLnBrk="1" fontAlgn="base" hangingPunct="1">
        <a:spcBef>
          <a:spcPct val="0"/>
        </a:spcBef>
        <a:spcAft>
          <a:spcPct val="0"/>
        </a:spcAft>
        <a:defRPr sz="3100">
          <a:solidFill>
            <a:srgbClr val="003772"/>
          </a:solidFill>
          <a:latin typeface="Arial" charset="0"/>
        </a:defRPr>
      </a:lvl4pPr>
      <a:lvl5pPr algn="l" rtl="0" eaLnBrk="1" fontAlgn="base" hangingPunct="1">
        <a:spcBef>
          <a:spcPct val="0"/>
        </a:spcBef>
        <a:spcAft>
          <a:spcPct val="0"/>
        </a:spcAft>
        <a:defRPr sz="3100">
          <a:solidFill>
            <a:srgbClr val="003772"/>
          </a:solidFill>
          <a:latin typeface="Arial" charset="0"/>
        </a:defRPr>
      </a:lvl5pPr>
      <a:lvl6pPr marL="457200" algn="l" rtl="0" eaLnBrk="1" fontAlgn="base" hangingPunct="1">
        <a:spcBef>
          <a:spcPct val="0"/>
        </a:spcBef>
        <a:spcAft>
          <a:spcPct val="0"/>
        </a:spcAft>
        <a:defRPr sz="3100">
          <a:solidFill>
            <a:srgbClr val="003772"/>
          </a:solidFill>
          <a:latin typeface="Arial" charset="0"/>
        </a:defRPr>
      </a:lvl6pPr>
      <a:lvl7pPr marL="914400" algn="l" rtl="0" eaLnBrk="1" fontAlgn="base" hangingPunct="1">
        <a:spcBef>
          <a:spcPct val="0"/>
        </a:spcBef>
        <a:spcAft>
          <a:spcPct val="0"/>
        </a:spcAft>
        <a:defRPr sz="3100">
          <a:solidFill>
            <a:srgbClr val="003772"/>
          </a:solidFill>
          <a:latin typeface="Arial" charset="0"/>
        </a:defRPr>
      </a:lvl7pPr>
      <a:lvl8pPr marL="1371600" algn="l" rtl="0" eaLnBrk="1" fontAlgn="base" hangingPunct="1">
        <a:spcBef>
          <a:spcPct val="0"/>
        </a:spcBef>
        <a:spcAft>
          <a:spcPct val="0"/>
        </a:spcAft>
        <a:defRPr sz="3100">
          <a:solidFill>
            <a:srgbClr val="003772"/>
          </a:solidFill>
          <a:latin typeface="Arial" charset="0"/>
        </a:defRPr>
      </a:lvl8pPr>
      <a:lvl9pPr marL="1828800" algn="l" rtl="0" eaLnBrk="1" fontAlgn="base" hangingPunct="1">
        <a:spcBef>
          <a:spcPct val="0"/>
        </a:spcBef>
        <a:spcAft>
          <a:spcPct val="0"/>
        </a:spcAft>
        <a:defRPr sz="3100">
          <a:solidFill>
            <a:srgbClr val="003772"/>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149581084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rgbClr val="003772"/>
          </a:solidFill>
          <a:latin typeface="+mj-lt"/>
          <a:ea typeface="+mj-ea"/>
          <a:cs typeface="+mj-cs"/>
        </a:defRPr>
      </a:lvl1pPr>
      <a:lvl2pPr algn="l" rtl="0" eaLnBrk="1" fontAlgn="base" hangingPunct="1">
        <a:spcBef>
          <a:spcPct val="0"/>
        </a:spcBef>
        <a:spcAft>
          <a:spcPct val="0"/>
        </a:spcAft>
        <a:defRPr sz="3100">
          <a:solidFill>
            <a:srgbClr val="003772"/>
          </a:solidFill>
          <a:latin typeface="Arial" charset="0"/>
        </a:defRPr>
      </a:lvl2pPr>
      <a:lvl3pPr algn="l" rtl="0" eaLnBrk="1" fontAlgn="base" hangingPunct="1">
        <a:spcBef>
          <a:spcPct val="0"/>
        </a:spcBef>
        <a:spcAft>
          <a:spcPct val="0"/>
        </a:spcAft>
        <a:defRPr sz="3100">
          <a:solidFill>
            <a:srgbClr val="003772"/>
          </a:solidFill>
          <a:latin typeface="Arial" charset="0"/>
        </a:defRPr>
      </a:lvl3pPr>
      <a:lvl4pPr algn="l" rtl="0" eaLnBrk="1" fontAlgn="base" hangingPunct="1">
        <a:spcBef>
          <a:spcPct val="0"/>
        </a:spcBef>
        <a:spcAft>
          <a:spcPct val="0"/>
        </a:spcAft>
        <a:defRPr sz="3100">
          <a:solidFill>
            <a:srgbClr val="003772"/>
          </a:solidFill>
          <a:latin typeface="Arial" charset="0"/>
        </a:defRPr>
      </a:lvl4pPr>
      <a:lvl5pPr algn="l" rtl="0" eaLnBrk="1" fontAlgn="base" hangingPunct="1">
        <a:spcBef>
          <a:spcPct val="0"/>
        </a:spcBef>
        <a:spcAft>
          <a:spcPct val="0"/>
        </a:spcAft>
        <a:defRPr sz="3100">
          <a:solidFill>
            <a:srgbClr val="003772"/>
          </a:solidFill>
          <a:latin typeface="Arial" charset="0"/>
        </a:defRPr>
      </a:lvl5pPr>
      <a:lvl6pPr marL="457200" algn="l" rtl="0" eaLnBrk="1" fontAlgn="base" hangingPunct="1">
        <a:spcBef>
          <a:spcPct val="0"/>
        </a:spcBef>
        <a:spcAft>
          <a:spcPct val="0"/>
        </a:spcAft>
        <a:defRPr sz="3100">
          <a:solidFill>
            <a:srgbClr val="003772"/>
          </a:solidFill>
          <a:latin typeface="Arial" charset="0"/>
        </a:defRPr>
      </a:lvl6pPr>
      <a:lvl7pPr marL="914400" algn="l" rtl="0" eaLnBrk="1" fontAlgn="base" hangingPunct="1">
        <a:spcBef>
          <a:spcPct val="0"/>
        </a:spcBef>
        <a:spcAft>
          <a:spcPct val="0"/>
        </a:spcAft>
        <a:defRPr sz="3100">
          <a:solidFill>
            <a:srgbClr val="003772"/>
          </a:solidFill>
          <a:latin typeface="Arial" charset="0"/>
        </a:defRPr>
      </a:lvl7pPr>
      <a:lvl8pPr marL="1371600" algn="l" rtl="0" eaLnBrk="1" fontAlgn="base" hangingPunct="1">
        <a:spcBef>
          <a:spcPct val="0"/>
        </a:spcBef>
        <a:spcAft>
          <a:spcPct val="0"/>
        </a:spcAft>
        <a:defRPr sz="3100">
          <a:solidFill>
            <a:srgbClr val="003772"/>
          </a:solidFill>
          <a:latin typeface="Arial" charset="0"/>
        </a:defRPr>
      </a:lvl8pPr>
      <a:lvl9pPr marL="1828800" algn="l" rtl="0" eaLnBrk="1" fontAlgn="base" hangingPunct="1">
        <a:spcBef>
          <a:spcPct val="0"/>
        </a:spcBef>
        <a:spcAft>
          <a:spcPct val="0"/>
        </a:spcAft>
        <a:defRPr sz="3100">
          <a:solidFill>
            <a:srgbClr val="003772"/>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69178"/>
            <a:ext cx="9144000" cy="986118"/>
          </a:xfrm>
          <a:prstGeom prst="rect">
            <a:avLst/>
          </a:prstGeom>
        </p:spPr>
      </p:pic>
    </p:spTree>
    <p:extLst>
      <p:ext uri="{BB962C8B-B14F-4D97-AF65-F5344CB8AC3E}">
        <p14:creationId xmlns:p14="http://schemas.microsoft.com/office/powerpoint/2010/main" val="9155048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61080528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5-DesignBannerWor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5233933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1859826"/>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6"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907402"/>
            <a:ext cx="9144000" cy="986118"/>
          </a:xfrm>
          <a:prstGeom prst="rect">
            <a:avLst/>
          </a:prstGeom>
        </p:spPr>
      </p:pic>
    </p:spTree>
    <p:extLst>
      <p:ext uri="{BB962C8B-B14F-4D97-AF65-F5344CB8AC3E}">
        <p14:creationId xmlns:p14="http://schemas.microsoft.com/office/powerpoint/2010/main" val="1235746892"/>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777807520"/>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647025659"/>
      </p:ext>
    </p:extLst>
  </p:cSld>
  <p:clrMap bg1="lt1" tx1="dk1" bg2="lt2" tx2="dk2" accent1="accent1" accent2="accent2" accent3="accent3" accent4="accent4" accent5="accent5" accent6="accent6" hlink="hlink" folHlink="folHlink"/>
  <p:sldLayoutIdLst>
    <p:sldLayoutId id="2147484357" r:id="rId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6" name="Picture 15"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30993" y="5906590"/>
            <a:ext cx="625383" cy="6253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QS_Stars_4Star_2014.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88024" y="5877272"/>
            <a:ext cx="1187118" cy="677806"/>
          </a:xfrm>
          <a:prstGeom prst="rect">
            <a:avLst/>
          </a:prstGeom>
        </p:spPr>
      </p:pic>
      <p:pic>
        <p:nvPicPr>
          <p:cNvPr id="15" name="Picture 14" descr="Uni of the yea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4168" y="5877272"/>
            <a:ext cx="1020870" cy="648072"/>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9.xml"/><Relationship Id="rId2"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13.xml"/><Relationship Id="rId3" Type="http://schemas.openxmlformats.org/officeDocument/2006/relationships/image" Target="../media/image31.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32.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1.wdp"/><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610.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0.xml"/><Relationship Id="rId2" Type="http://schemas.openxmlformats.org/officeDocument/2006/relationships/notesSlide" Target="../notesSlides/notesSlide5.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962" y="1927775"/>
            <a:ext cx="3840598" cy="3508375"/>
          </a:xfrm>
        </p:spPr>
        <p:txBody>
          <a:bodyPr/>
          <a:lstStyle/>
          <a:p>
            <a:pPr algn="ctr"/>
            <a:r>
              <a:rPr lang="en-GB" sz="2800" dirty="0" smtClean="0">
                <a:solidFill>
                  <a:srgbClr val="003772"/>
                </a:solidFill>
              </a:rPr>
              <a:t>There is power in the top management team: team based learning and immediate feedback assessment in strategic </a:t>
            </a:r>
            <a:r>
              <a:rPr lang="en-GB" sz="2800" dirty="0" smtClean="0">
                <a:solidFill>
                  <a:srgbClr val="003772"/>
                </a:solidFill>
              </a:rPr>
              <a:t>management.</a:t>
            </a:r>
            <a:br>
              <a:rPr lang="en-GB" sz="2800" dirty="0" smtClean="0">
                <a:solidFill>
                  <a:srgbClr val="003772"/>
                </a:solidFill>
              </a:rPr>
            </a:br>
            <a:r>
              <a:rPr lang="en-GB" sz="2000" dirty="0">
                <a:solidFill>
                  <a:srgbClr val="003772"/>
                </a:solidFill>
              </a:rPr>
              <a:t/>
            </a:r>
            <a:br>
              <a:rPr lang="en-GB" sz="2000" dirty="0">
                <a:solidFill>
                  <a:srgbClr val="003772"/>
                </a:solidFill>
              </a:rPr>
            </a:br>
            <a:r>
              <a:rPr lang="en-GB" sz="2000" dirty="0" smtClean="0">
                <a:solidFill>
                  <a:srgbClr val="003772"/>
                </a:solidFill>
              </a:rPr>
              <a:t>Dr Deborah Allcock</a:t>
            </a:r>
            <a:endParaRPr lang="en-GB" dirty="0"/>
          </a:p>
        </p:txBody>
      </p:sp>
      <p:pic>
        <p:nvPicPr>
          <p:cNvPr id="6" name="Picture 5"/>
          <p:cNvPicPr/>
          <p:nvPr/>
        </p:nvPicPr>
        <p:blipFill rotWithShape="1">
          <a:blip r:embed="rId2">
            <a:extLst>
              <a:ext uri="{28A0092B-C50C-407E-A947-70E740481C1C}">
                <a14:useLocalDpi xmlns:a14="http://schemas.microsoft.com/office/drawing/2010/main" val="0"/>
              </a:ext>
            </a:extLst>
          </a:blip>
          <a:srcRect l="63275" t="10299" r="20427" b="61694"/>
          <a:stretch/>
        </p:blipFill>
        <p:spPr bwMode="auto">
          <a:xfrm rot="1058095">
            <a:off x="5326632" y="2169894"/>
            <a:ext cx="3229454" cy="3488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50013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teams</a:t>
            </a:r>
            <a:endParaRPr lang="en-GB" dirty="0"/>
          </a:p>
        </p:txBody>
      </p:sp>
      <p:sp>
        <p:nvSpPr>
          <p:cNvPr id="6" name="TextBox 5"/>
          <p:cNvSpPr txBox="1"/>
          <p:nvPr/>
        </p:nvSpPr>
        <p:spPr>
          <a:xfrm>
            <a:off x="0" y="1431067"/>
            <a:ext cx="9144000" cy="369332"/>
          </a:xfrm>
          <a:prstGeom prst="rect">
            <a:avLst/>
          </a:prstGeom>
          <a:solidFill>
            <a:schemeClr val="bg1"/>
          </a:solidFill>
        </p:spPr>
        <p:txBody>
          <a:bodyPr wrap="square" rtlCol="0">
            <a:spAutoFit/>
          </a:bodyPr>
          <a:lstStyle/>
          <a:p>
            <a:endParaRPr lang="en-GB" dirty="0"/>
          </a:p>
        </p:txBody>
      </p:sp>
      <p:pic>
        <p:nvPicPr>
          <p:cNvPr id="5" name="Picture 4"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r="68581" b="48751"/>
          <a:stretch/>
        </p:blipFill>
        <p:spPr>
          <a:xfrm>
            <a:off x="234314" y="1502633"/>
            <a:ext cx="2754419" cy="2750242"/>
          </a:xfrm>
          <a:prstGeom prst="rect">
            <a:avLst/>
          </a:prstGeom>
        </p:spPr>
      </p:pic>
      <p:pic>
        <p:nvPicPr>
          <p:cNvPr id="7" name="Picture 6"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t="-1" r="108" b="-1838"/>
          <a:stretch/>
        </p:blipFill>
        <p:spPr>
          <a:xfrm>
            <a:off x="232794" y="1462592"/>
            <a:ext cx="8757286" cy="5465165"/>
          </a:xfrm>
          <a:prstGeom prst="rect">
            <a:avLst/>
          </a:prstGeom>
        </p:spPr>
      </p:pic>
      <p:sp>
        <p:nvSpPr>
          <p:cNvPr id="3" name="Rectangle 2"/>
          <p:cNvSpPr/>
          <p:nvPr/>
        </p:nvSpPr>
        <p:spPr bwMode="auto">
          <a:xfrm>
            <a:off x="0" y="4118168"/>
            <a:ext cx="8990080" cy="2739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868322" y="4098924"/>
            <a:ext cx="3120237" cy="2739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516331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teams</a:t>
            </a:r>
            <a:endParaRPr lang="en-GB" dirty="0"/>
          </a:p>
        </p:txBody>
      </p:sp>
      <p:sp>
        <p:nvSpPr>
          <p:cNvPr id="6" name="TextBox 5"/>
          <p:cNvSpPr txBox="1"/>
          <p:nvPr/>
        </p:nvSpPr>
        <p:spPr>
          <a:xfrm>
            <a:off x="0" y="1431067"/>
            <a:ext cx="9144000" cy="369332"/>
          </a:xfrm>
          <a:prstGeom prst="rect">
            <a:avLst/>
          </a:prstGeom>
          <a:solidFill>
            <a:schemeClr val="bg1"/>
          </a:solidFill>
        </p:spPr>
        <p:txBody>
          <a:bodyPr wrap="square" rtlCol="0">
            <a:spAutoFit/>
          </a:bodyPr>
          <a:lstStyle/>
          <a:p>
            <a:endParaRPr lang="en-GB" dirty="0"/>
          </a:p>
        </p:txBody>
      </p:sp>
      <p:pic>
        <p:nvPicPr>
          <p:cNvPr id="5" name="Picture 4"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r="68581" b="48751"/>
          <a:stretch/>
        </p:blipFill>
        <p:spPr>
          <a:xfrm>
            <a:off x="234314" y="1502633"/>
            <a:ext cx="2754419" cy="2750242"/>
          </a:xfrm>
          <a:prstGeom prst="rect">
            <a:avLst/>
          </a:prstGeom>
        </p:spPr>
      </p:pic>
      <p:sp>
        <p:nvSpPr>
          <p:cNvPr id="8" name="Rectangle 7"/>
          <p:cNvSpPr/>
          <p:nvPr/>
        </p:nvSpPr>
        <p:spPr bwMode="auto">
          <a:xfrm>
            <a:off x="94680" y="4116616"/>
            <a:ext cx="8990080" cy="2739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7" name="Picture 6"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t="-1" r="108" b="-1838"/>
          <a:stretch/>
        </p:blipFill>
        <p:spPr>
          <a:xfrm>
            <a:off x="232794" y="1462592"/>
            <a:ext cx="8757286" cy="5465165"/>
          </a:xfrm>
          <a:prstGeom prst="rect">
            <a:avLst/>
          </a:prstGeom>
        </p:spPr>
      </p:pic>
      <p:sp>
        <p:nvSpPr>
          <p:cNvPr id="3" name="Rectangle 2"/>
          <p:cNvSpPr/>
          <p:nvPr/>
        </p:nvSpPr>
        <p:spPr bwMode="auto">
          <a:xfrm>
            <a:off x="210120" y="4199872"/>
            <a:ext cx="5966038" cy="26015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314560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teams</a:t>
            </a:r>
            <a:endParaRPr lang="en-GB" dirty="0"/>
          </a:p>
        </p:txBody>
      </p:sp>
      <p:sp>
        <p:nvSpPr>
          <p:cNvPr id="6" name="TextBox 5"/>
          <p:cNvSpPr txBox="1"/>
          <p:nvPr/>
        </p:nvSpPr>
        <p:spPr>
          <a:xfrm>
            <a:off x="0" y="1431067"/>
            <a:ext cx="9144000" cy="369332"/>
          </a:xfrm>
          <a:prstGeom prst="rect">
            <a:avLst/>
          </a:prstGeom>
          <a:solidFill>
            <a:schemeClr val="bg1"/>
          </a:solidFill>
        </p:spPr>
        <p:txBody>
          <a:bodyPr wrap="square" rtlCol="0">
            <a:spAutoFit/>
          </a:bodyPr>
          <a:lstStyle/>
          <a:p>
            <a:endParaRPr lang="en-GB" dirty="0"/>
          </a:p>
        </p:txBody>
      </p:sp>
      <p:pic>
        <p:nvPicPr>
          <p:cNvPr id="5" name="Picture 4"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r="68581" b="48751"/>
          <a:stretch/>
        </p:blipFill>
        <p:spPr>
          <a:xfrm>
            <a:off x="234314" y="1502633"/>
            <a:ext cx="2754419" cy="2750242"/>
          </a:xfrm>
          <a:prstGeom prst="rect">
            <a:avLst/>
          </a:prstGeom>
        </p:spPr>
      </p:pic>
      <p:sp>
        <p:nvSpPr>
          <p:cNvPr id="8" name="Rectangle 7"/>
          <p:cNvSpPr/>
          <p:nvPr/>
        </p:nvSpPr>
        <p:spPr bwMode="auto">
          <a:xfrm>
            <a:off x="94680" y="4116616"/>
            <a:ext cx="8990080" cy="2739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7" name="Picture 6"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t="-1" r="108" b="-1838"/>
          <a:stretch/>
        </p:blipFill>
        <p:spPr>
          <a:xfrm>
            <a:off x="232794" y="1462592"/>
            <a:ext cx="8757286" cy="5465165"/>
          </a:xfrm>
          <a:prstGeom prst="rect">
            <a:avLst/>
          </a:prstGeom>
        </p:spPr>
      </p:pic>
      <p:sp>
        <p:nvSpPr>
          <p:cNvPr id="3" name="Rectangle 2"/>
          <p:cNvSpPr/>
          <p:nvPr/>
        </p:nvSpPr>
        <p:spPr bwMode="auto">
          <a:xfrm>
            <a:off x="325560" y="4199872"/>
            <a:ext cx="2964546" cy="260153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679863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teams</a:t>
            </a:r>
            <a:endParaRPr lang="en-GB" dirty="0"/>
          </a:p>
        </p:txBody>
      </p:sp>
      <p:sp>
        <p:nvSpPr>
          <p:cNvPr id="6" name="TextBox 5"/>
          <p:cNvSpPr txBox="1"/>
          <p:nvPr/>
        </p:nvSpPr>
        <p:spPr>
          <a:xfrm>
            <a:off x="0" y="1431067"/>
            <a:ext cx="9144000" cy="369332"/>
          </a:xfrm>
          <a:prstGeom prst="rect">
            <a:avLst/>
          </a:prstGeom>
          <a:solidFill>
            <a:schemeClr val="bg1"/>
          </a:solidFill>
        </p:spPr>
        <p:txBody>
          <a:bodyPr wrap="square" rtlCol="0">
            <a:spAutoFit/>
          </a:bodyPr>
          <a:lstStyle/>
          <a:p>
            <a:endParaRPr lang="en-GB" dirty="0"/>
          </a:p>
        </p:txBody>
      </p:sp>
      <p:pic>
        <p:nvPicPr>
          <p:cNvPr id="5" name="Picture 4"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r="68581" b="48751"/>
          <a:stretch/>
        </p:blipFill>
        <p:spPr>
          <a:xfrm>
            <a:off x="234314" y="1502633"/>
            <a:ext cx="2754419" cy="2750242"/>
          </a:xfrm>
          <a:prstGeom prst="rect">
            <a:avLst/>
          </a:prstGeom>
        </p:spPr>
      </p:pic>
      <p:sp>
        <p:nvSpPr>
          <p:cNvPr id="3" name="Rectangle 2"/>
          <p:cNvSpPr/>
          <p:nvPr/>
        </p:nvSpPr>
        <p:spPr bwMode="auto">
          <a:xfrm>
            <a:off x="0" y="5316364"/>
            <a:ext cx="8990080" cy="154163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pic>
        <p:nvPicPr>
          <p:cNvPr id="7" name="Picture 6"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t="-1" r="108" b="-1838"/>
          <a:stretch/>
        </p:blipFill>
        <p:spPr>
          <a:xfrm>
            <a:off x="232794" y="1462592"/>
            <a:ext cx="8757286" cy="5465165"/>
          </a:xfrm>
          <a:prstGeom prst="rect">
            <a:avLst/>
          </a:prstGeom>
        </p:spPr>
      </p:pic>
    </p:spTree>
    <p:extLst>
      <p:ext uri="{BB962C8B-B14F-4D97-AF65-F5344CB8AC3E}">
        <p14:creationId xmlns:p14="http://schemas.microsoft.com/office/powerpoint/2010/main" val="21353988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considered</a:t>
            </a:r>
            <a:endParaRPr lang="en-GB" dirty="0"/>
          </a:p>
        </p:txBody>
      </p:sp>
      <p:sp>
        <p:nvSpPr>
          <p:cNvPr id="3" name="Content Placeholder 2"/>
          <p:cNvSpPr>
            <a:spLocks noGrp="1"/>
          </p:cNvSpPr>
          <p:nvPr>
            <p:ph idx="1"/>
          </p:nvPr>
        </p:nvSpPr>
        <p:spPr/>
        <p:txBody>
          <a:bodyPr/>
          <a:lstStyle/>
          <a:p>
            <a:r>
              <a:rPr lang="en-GB" dirty="0"/>
              <a:t>Timing and </a:t>
            </a:r>
            <a:r>
              <a:rPr lang="en-GB" dirty="0" smtClean="0"/>
              <a:t>subjects.</a:t>
            </a:r>
          </a:p>
          <a:p>
            <a:r>
              <a:rPr lang="en-GB" dirty="0"/>
              <a:t>Test security – with so many seminars and 2 week </a:t>
            </a:r>
            <a:r>
              <a:rPr lang="en-GB" dirty="0" smtClean="0"/>
              <a:t>cycle (thank goodness for maths – combinations)</a:t>
            </a:r>
            <a:endParaRPr lang="en-GB" dirty="0" smtClean="0"/>
          </a:p>
          <a:p>
            <a:r>
              <a:rPr lang="en-GB" dirty="0" smtClean="0"/>
              <a:t>Students wanting to have second chances “we didn’t mean to scratch that box!!”. </a:t>
            </a:r>
          </a:p>
          <a:p>
            <a:r>
              <a:rPr lang="en-GB" dirty="0" smtClean="0"/>
              <a:t>Free – rider problems of group work.</a:t>
            </a:r>
          </a:p>
          <a:p>
            <a:pPr marL="0" indent="0">
              <a:buNone/>
            </a:pPr>
            <a:r>
              <a:rPr lang="en-GB" dirty="0" smtClean="0"/>
              <a:t> </a:t>
            </a:r>
          </a:p>
          <a:p>
            <a:endParaRPr lang="en-GB" dirty="0" smtClean="0"/>
          </a:p>
          <a:p>
            <a:pPr lvl="1"/>
            <a:endParaRPr lang="en-GB" dirty="0"/>
          </a:p>
        </p:txBody>
      </p:sp>
    </p:spTree>
    <p:extLst>
      <p:ext uri="{BB962C8B-B14F-4D97-AF65-F5344CB8AC3E}">
        <p14:creationId xmlns:p14="http://schemas.microsoft.com/office/powerpoint/2010/main" val="21087049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Items for experimental session</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sz="2000" dirty="0" smtClean="0"/>
              <a:t>Student </a:t>
            </a:r>
            <a:r>
              <a:rPr lang="en-GB" sz="2000" dirty="0"/>
              <a:t>information sheet.</a:t>
            </a:r>
          </a:p>
          <a:p>
            <a:pPr marL="457200" indent="-457200">
              <a:buFont typeface="+mj-lt"/>
              <a:buAutoNum type="arabicPeriod"/>
            </a:pPr>
            <a:r>
              <a:rPr lang="en-GB" sz="2000" dirty="0" smtClean="0"/>
              <a:t>Multiple </a:t>
            </a:r>
            <a:r>
              <a:rPr lang="en-GB" sz="2000" dirty="0"/>
              <a:t>choice test question </a:t>
            </a:r>
            <a:r>
              <a:rPr lang="en-GB" sz="2000" dirty="0" smtClean="0"/>
              <a:t>papers.</a:t>
            </a:r>
            <a:endParaRPr lang="en-GB" sz="2000" dirty="0"/>
          </a:p>
          <a:p>
            <a:pPr marL="457200" indent="-457200">
              <a:buFont typeface="+mj-lt"/>
              <a:buAutoNum type="arabicPeriod"/>
            </a:pPr>
            <a:r>
              <a:rPr lang="en-GB" sz="2000" dirty="0" smtClean="0"/>
              <a:t>Individual </a:t>
            </a:r>
            <a:r>
              <a:rPr lang="en-GB" sz="2000" dirty="0"/>
              <a:t>answer sheet (and instructions) for the multiple-choice </a:t>
            </a:r>
            <a:r>
              <a:rPr lang="en-GB" sz="2000" dirty="0" smtClean="0"/>
              <a:t>questions.</a:t>
            </a:r>
            <a:endParaRPr lang="en-GB" sz="2000" dirty="0"/>
          </a:p>
          <a:p>
            <a:pPr marL="457200" indent="-457200">
              <a:buFont typeface="+mj-lt"/>
              <a:buAutoNum type="arabicPeriod"/>
            </a:pPr>
            <a:r>
              <a:rPr lang="en-GB" sz="2000" dirty="0" smtClean="0"/>
              <a:t>Team </a:t>
            </a:r>
            <a:r>
              <a:rPr lang="en-GB" sz="2000" dirty="0"/>
              <a:t>instructions, with a reminder of </a:t>
            </a:r>
            <a:r>
              <a:rPr lang="en-GB" sz="2000" dirty="0" smtClean="0"/>
              <a:t>scoring.</a:t>
            </a:r>
            <a:endParaRPr lang="en-GB" sz="2000" dirty="0"/>
          </a:p>
          <a:p>
            <a:pPr marL="457200" indent="-457200">
              <a:buFont typeface="+mj-lt"/>
              <a:buAutoNum type="arabicPeriod"/>
            </a:pPr>
            <a:r>
              <a:rPr lang="en-GB" sz="2000" dirty="0" smtClean="0"/>
              <a:t>Team </a:t>
            </a:r>
            <a:r>
              <a:rPr lang="en-GB" sz="2000" dirty="0"/>
              <a:t>scoring scratch card for immediate feedback </a:t>
            </a:r>
            <a:r>
              <a:rPr lang="en-GB" sz="2000" dirty="0" smtClean="0"/>
              <a:t>assessment.</a:t>
            </a:r>
            <a:endParaRPr lang="en-GB" sz="2000" dirty="0"/>
          </a:p>
          <a:p>
            <a:pPr marL="457200" indent="-457200">
              <a:buFont typeface="+mj-lt"/>
              <a:buAutoNum type="arabicPeriod"/>
            </a:pPr>
            <a:r>
              <a:rPr lang="en-GB" sz="2000" dirty="0" smtClean="0"/>
              <a:t>Sheet </a:t>
            </a:r>
            <a:r>
              <a:rPr lang="en-GB" sz="2000" dirty="0"/>
              <a:t>for collation of marks for top individual and team </a:t>
            </a:r>
            <a:r>
              <a:rPr lang="en-GB" sz="2000" dirty="0" smtClean="0"/>
              <a:t>mark.</a:t>
            </a:r>
            <a:endParaRPr lang="en-GB" sz="2000" dirty="0"/>
          </a:p>
          <a:p>
            <a:pPr marL="457200" indent="-457200">
              <a:buFont typeface="+mj-lt"/>
              <a:buAutoNum type="arabicPeriod"/>
            </a:pPr>
            <a:r>
              <a:rPr lang="en-GB" sz="2000" dirty="0" smtClean="0"/>
              <a:t>Academic </a:t>
            </a:r>
            <a:r>
              <a:rPr lang="en-GB" sz="2000" dirty="0"/>
              <a:t>marking sheet for staff (identical to student individual answer sheet with answer squares blacked out for easy marking by overlay on to students sheet).  </a:t>
            </a:r>
          </a:p>
          <a:p>
            <a:pPr marL="0" indent="0">
              <a:buNone/>
            </a:pPr>
            <a:endParaRPr lang="en-GB" sz="2000" dirty="0"/>
          </a:p>
        </p:txBody>
      </p:sp>
    </p:spTree>
    <p:extLst>
      <p:ext uri="{BB962C8B-B14F-4D97-AF65-F5344CB8AC3E}">
        <p14:creationId xmlns:p14="http://schemas.microsoft.com/office/powerpoint/2010/main" val="1339273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Instructions</a:t>
            </a:r>
            <a:endParaRPr lang="en-GB" dirty="0"/>
          </a:p>
        </p:txBody>
      </p:sp>
      <p:sp>
        <p:nvSpPr>
          <p:cNvPr id="3" name="Content Placeholder 2"/>
          <p:cNvSpPr>
            <a:spLocks noGrp="1"/>
          </p:cNvSpPr>
          <p:nvPr>
            <p:ph idx="1"/>
          </p:nvPr>
        </p:nvSpPr>
        <p:spPr>
          <a:xfrm>
            <a:off x="395288" y="1837860"/>
            <a:ext cx="8229600" cy="3598862"/>
          </a:xfrm>
        </p:spPr>
        <p:txBody>
          <a:bodyPr/>
          <a:lstStyle/>
          <a:p>
            <a:r>
              <a:rPr lang="en-GB" dirty="0" smtClean="0"/>
              <a:t>On your own – in silence – like a test, do your prep and answer the </a:t>
            </a:r>
            <a:r>
              <a:rPr lang="en-GB" dirty="0" smtClean="0"/>
              <a:t>questions.</a:t>
            </a:r>
            <a:endParaRPr lang="en-GB" dirty="0" smtClean="0"/>
          </a:p>
          <a:p>
            <a:r>
              <a:rPr lang="en-GB" dirty="0" smtClean="0"/>
              <a:t>Read the questions on the white </a:t>
            </a:r>
            <a:r>
              <a:rPr lang="en-GB" dirty="0" smtClean="0"/>
              <a:t>paper.</a:t>
            </a:r>
            <a:endParaRPr lang="en-GB" dirty="0" smtClean="0"/>
          </a:p>
          <a:p>
            <a:r>
              <a:rPr lang="en-GB" dirty="0" smtClean="0"/>
              <a:t>Put your individual answers on the marking sheet and annotate the sheet with the questions too.</a:t>
            </a:r>
          </a:p>
          <a:p>
            <a:endParaRPr lang="en-GB" dirty="0"/>
          </a:p>
          <a:p>
            <a:endParaRPr lang="en-GB"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1597" t="38420" r="18488" b="13176"/>
          <a:stretch/>
        </p:blipFill>
        <p:spPr>
          <a:xfrm>
            <a:off x="234683" y="3939035"/>
            <a:ext cx="8752287" cy="3007314"/>
          </a:xfrm>
          <a:prstGeom prst="rect">
            <a:avLst/>
          </a:prstGeom>
        </p:spPr>
      </p:pic>
    </p:spTree>
    <p:extLst>
      <p:ext uri="{BB962C8B-B14F-4D97-AF65-F5344CB8AC3E}">
        <p14:creationId xmlns:p14="http://schemas.microsoft.com/office/powerpoint/2010/main" val="9734579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Partial credit for MCQs</a:t>
            </a:r>
            <a:endParaRPr lang="en-GB" dirty="0"/>
          </a:p>
        </p:txBody>
      </p:sp>
      <p:sp>
        <p:nvSpPr>
          <p:cNvPr id="3" name="Content Placeholder 2"/>
          <p:cNvSpPr>
            <a:spLocks noGrp="1"/>
          </p:cNvSpPr>
          <p:nvPr>
            <p:ph idx="1"/>
          </p:nvPr>
        </p:nvSpPr>
        <p:spPr>
          <a:xfrm>
            <a:off x="395288" y="1837860"/>
            <a:ext cx="8229600" cy="3598862"/>
          </a:xfrm>
        </p:spPr>
        <p:txBody>
          <a:bodyPr/>
          <a:lstStyle/>
          <a:p>
            <a:r>
              <a:rPr lang="en-GB" dirty="0" smtClean="0"/>
              <a:t>MCQ often right or wrong – promotes guess against </a:t>
            </a:r>
            <a:r>
              <a:rPr lang="en-GB" dirty="0" smtClean="0"/>
              <a:t>uncertainty.</a:t>
            </a:r>
            <a:endParaRPr lang="en-GB" dirty="0" smtClean="0"/>
          </a:p>
          <a:p>
            <a:r>
              <a:rPr lang="en-GB" dirty="0" smtClean="0"/>
              <a:t>Limited feedback for staff re ‘the guess’ v true </a:t>
            </a:r>
            <a:r>
              <a:rPr lang="en-GB" dirty="0" smtClean="0"/>
              <a:t>understanding.</a:t>
            </a: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13208564"/>
              </p:ext>
            </p:extLst>
          </p:nvPr>
        </p:nvGraphicFramePr>
        <p:xfrm>
          <a:off x="1054100" y="3543300"/>
          <a:ext cx="6034087" cy="1771650"/>
        </p:xfrm>
        <a:graphic>
          <a:graphicData uri="http://schemas.openxmlformats.org/drawingml/2006/table">
            <a:tbl>
              <a:tblPr firstRow="1" firstCol="1" bandRow="1">
                <a:tableStyleId>{21E4AEA4-8DFA-4A89-87EB-49C32662AFE0}</a:tableStyleId>
              </a:tblPr>
              <a:tblGrid>
                <a:gridCol w="805254"/>
                <a:gridCol w="603054"/>
                <a:gridCol w="603054"/>
                <a:gridCol w="603054"/>
                <a:gridCol w="603764"/>
                <a:gridCol w="1408308"/>
                <a:gridCol w="1407599"/>
              </a:tblGrid>
              <a:tr h="590550">
                <a:tc>
                  <a:txBody>
                    <a:bodyPr/>
                    <a:lstStyle/>
                    <a:p>
                      <a:pPr>
                        <a:spcAft>
                          <a:spcPts val="0"/>
                        </a:spcAft>
                      </a:pPr>
                      <a:r>
                        <a:rPr lang="en-GB" sz="1100" dirty="0">
                          <a:effectLst/>
                        </a:rPr>
                        <a:t>Question</a:t>
                      </a:r>
                      <a:endParaRPr lang="en-GB" sz="1200" dirty="0">
                        <a:effectLst/>
                        <a:latin typeface="Cambria"/>
                        <a:ea typeface="MS Mincho"/>
                        <a:cs typeface="Times New Roman"/>
                      </a:endParaRPr>
                    </a:p>
                  </a:txBody>
                  <a:tcPr marL="68580" marR="68580" marT="0" marB="0"/>
                </a:tc>
                <a:tc>
                  <a:txBody>
                    <a:bodyPr/>
                    <a:lstStyle/>
                    <a:p>
                      <a:pPr algn="ctr">
                        <a:spcAft>
                          <a:spcPts val="0"/>
                        </a:spcAft>
                      </a:pPr>
                      <a:r>
                        <a:rPr lang="en-GB" sz="1100" dirty="0">
                          <a:effectLst/>
                        </a:rPr>
                        <a:t>A</a:t>
                      </a:r>
                      <a:endParaRPr lang="en-GB" sz="1200" dirty="0">
                        <a:effectLst/>
                        <a:latin typeface="Cambria"/>
                        <a:ea typeface="MS Mincho"/>
                        <a:cs typeface="Times New Roman"/>
                      </a:endParaRPr>
                    </a:p>
                  </a:txBody>
                  <a:tcPr marL="68580" marR="68580" marT="0" marB="0"/>
                </a:tc>
                <a:tc>
                  <a:txBody>
                    <a:bodyPr/>
                    <a:lstStyle/>
                    <a:p>
                      <a:pPr algn="ctr">
                        <a:spcAft>
                          <a:spcPts val="0"/>
                        </a:spcAft>
                      </a:pPr>
                      <a:r>
                        <a:rPr lang="en-GB" sz="1100">
                          <a:effectLst/>
                        </a:rPr>
                        <a:t>B</a:t>
                      </a:r>
                      <a:endParaRPr lang="en-GB" sz="1200">
                        <a:effectLst/>
                        <a:latin typeface="Cambria"/>
                        <a:ea typeface="MS Mincho"/>
                        <a:cs typeface="Times New Roman"/>
                      </a:endParaRPr>
                    </a:p>
                  </a:txBody>
                  <a:tcPr marL="68580" marR="68580" marT="0" marB="0"/>
                </a:tc>
                <a:tc>
                  <a:txBody>
                    <a:bodyPr/>
                    <a:lstStyle/>
                    <a:p>
                      <a:pPr algn="ctr">
                        <a:spcAft>
                          <a:spcPts val="0"/>
                        </a:spcAft>
                      </a:pPr>
                      <a:r>
                        <a:rPr lang="en-GB" sz="1100">
                          <a:effectLst/>
                        </a:rPr>
                        <a:t>C</a:t>
                      </a:r>
                      <a:endParaRPr lang="en-GB" sz="1200">
                        <a:effectLst/>
                        <a:latin typeface="Cambria"/>
                        <a:ea typeface="MS Mincho"/>
                        <a:cs typeface="Times New Roman"/>
                      </a:endParaRPr>
                    </a:p>
                  </a:txBody>
                  <a:tcPr marL="68580" marR="68580" marT="0" marB="0"/>
                </a:tc>
                <a:tc>
                  <a:txBody>
                    <a:bodyPr/>
                    <a:lstStyle/>
                    <a:p>
                      <a:pPr algn="ctr">
                        <a:spcAft>
                          <a:spcPts val="0"/>
                        </a:spcAft>
                      </a:pPr>
                      <a:r>
                        <a:rPr lang="en-GB" sz="1100">
                          <a:effectLst/>
                        </a:rPr>
                        <a:t>D</a:t>
                      </a:r>
                      <a:endParaRPr lang="en-GB" sz="1200">
                        <a:effectLst/>
                        <a:latin typeface="Cambria"/>
                        <a:ea typeface="MS Mincho"/>
                        <a:cs typeface="Times New Roman"/>
                      </a:endParaRPr>
                    </a:p>
                  </a:txBody>
                  <a:tcPr marL="68580" marR="68580" marT="0" marB="0"/>
                </a:tc>
                <a:tc>
                  <a:txBody>
                    <a:bodyPr/>
                    <a:lstStyle/>
                    <a:p>
                      <a:pPr algn="ctr">
                        <a:spcAft>
                          <a:spcPts val="0"/>
                        </a:spcAft>
                      </a:pPr>
                      <a:r>
                        <a:rPr lang="en-GB" sz="1100">
                          <a:effectLst/>
                        </a:rPr>
                        <a:t>Individual points gained</a:t>
                      </a:r>
                      <a:endParaRPr lang="en-GB" sz="1200">
                        <a:effectLst/>
                        <a:latin typeface="Cambria"/>
                        <a:ea typeface="MS Mincho"/>
                        <a:cs typeface="Times New Roman"/>
                      </a:endParaRPr>
                    </a:p>
                  </a:txBody>
                  <a:tcPr marL="68580" marR="68580" marT="0" marB="0"/>
                </a:tc>
                <a:tc>
                  <a:txBody>
                    <a:bodyPr/>
                    <a:lstStyle/>
                    <a:p>
                      <a:pPr algn="ctr">
                        <a:spcAft>
                          <a:spcPts val="0"/>
                        </a:spcAft>
                      </a:pPr>
                      <a:r>
                        <a:rPr lang="en-GB" sz="1100">
                          <a:effectLst/>
                        </a:rPr>
                        <a:t>Team points gained</a:t>
                      </a:r>
                      <a:endParaRPr lang="en-GB" sz="1200">
                        <a:effectLst/>
                        <a:latin typeface="Cambria"/>
                        <a:ea typeface="MS Mincho"/>
                        <a:cs typeface="Times New Roman"/>
                      </a:endParaRPr>
                    </a:p>
                  </a:txBody>
                  <a:tcPr marL="68580" marR="68580" marT="0" marB="0"/>
                </a:tc>
              </a:tr>
              <a:tr h="295275">
                <a:tc>
                  <a:txBody>
                    <a:bodyPr/>
                    <a:lstStyle/>
                    <a:p>
                      <a:pPr algn="ctr">
                        <a:spcBef>
                          <a:spcPts val="600"/>
                        </a:spcBef>
                        <a:spcAft>
                          <a:spcPts val="0"/>
                        </a:spcAft>
                      </a:pPr>
                      <a:r>
                        <a:rPr lang="en-GB" sz="1100" dirty="0">
                          <a:effectLst/>
                        </a:rPr>
                        <a:t>1</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4</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spcBef>
                          <a:spcPts val="600"/>
                        </a:spcBef>
                        <a:spcAft>
                          <a:spcPts val="0"/>
                        </a:spcAft>
                      </a:pPr>
                      <a:r>
                        <a:rPr lang="en-GB" sz="1100">
                          <a:effectLst/>
                        </a:rPr>
                        <a:t> </a:t>
                      </a:r>
                      <a:endParaRPr lang="en-GB" sz="1200">
                        <a:effectLst/>
                        <a:latin typeface="Cambria"/>
                        <a:ea typeface="MS Mincho"/>
                        <a:cs typeface="Times New Roman"/>
                      </a:endParaRPr>
                    </a:p>
                  </a:txBody>
                  <a:tcPr marL="68580" marR="68580" marT="0" marB="0"/>
                </a:tc>
                <a:tc>
                  <a:txBody>
                    <a:bodyPr/>
                    <a:lstStyle/>
                    <a:p>
                      <a:pPr>
                        <a:spcAft>
                          <a:spcPts val="0"/>
                        </a:spcAft>
                      </a:pPr>
                      <a:r>
                        <a:rPr lang="en-GB" sz="1100" dirty="0">
                          <a:effectLst/>
                        </a:rPr>
                        <a:t> </a:t>
                      </a:r>
                      <a:endParaRPr lang="en-GB" sz="1200" dirty="0">
                        <a:effectLst/>
                        <a:latin typeface="Cambria"/>
                        <a:ea typeface="MS Mincho"/>
                        <a:cs typeface="Times New Roman"/>
                      </a:endParaRPr>
                    </a:p>
                  </a:txBody>
                  <a:tcPr marL="68580" marR="68580" marT="0" marB="0"/>
                </a:tc>
              </a:tr>
              <a:tr h="295275">
                <a:tc>
                  <a:txBody>
                    <a:bodyPr/>
                    <a:lstStyle/>
                    <a:p>
                      <a:pPr algn="ctr">
                        <a:spcBef>
                          <a:spcPts val="600"/>
                        </a:spcBef>
                        <a:spcAft>
                          <a:spcPts val="0"/>
                        </a:spcAft>
                      </a:pPr>
                      <a:r>
                        <a:rPr lang="en-GB" sz="1100">
                          <a:effectLst/>
                        </a:rPr>
                        <a:t>2</a:t>
                      </a:r>
                      <a:endParaRPr lang="en-GB" sz="120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2</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2</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r>
                        <a:rPr lang="en-GB" sz="1100" dirty="0">
                          <a:effectLst/>
                        </a:rPr>
                        <a:t> </a:t>
                      </a:r>
                      <a:endParaRPr lang="en-GB" sz="1200" dirty="0">
                        <a:effectLst/>
                        <a:latin typeface="Cambria"/>
                        <a:ea typeface="MS Mincho"/>
                        <a:cs typeface="Times New Roman"/>
                      </a:endParaRPr>
                    </a:p>
                  </a:txBody>
                  <a:tcPr marL="68580" marR="68580" marT="0" marB="0"/>
                </a:tc>
              </a:tr>
              <a:tr h="295275">
                <a:tc>
                  <a:txBody>
                    <a:bodyPr/>
                    <a:lstStyle/>
                    <a:p>
                      <a:pPr algn="ctr">
                        <a:spcBef>
                          <a:spcPts val="600"/>
                        </a:spcBef>
                        <a:spcAft>
                          <a:spcPts val="0"/>
                        </a:spcAft>
                      </a:pPr>
                      <a:r>
                        <a:rPr lang="en-GB" sz="1100">
                          <a:effectLst/>
                        </a:rPr>
                        <a:t>3</a:t>
                      </a:r>
                      <a:endParaRPr lang="en-GB" sz="120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r>
                        <a:rPr lang="en-GB" sz="1100" dirty="0" smtClean="0">
                          <a:effectLst/>
                        </a:rPr>
                        <a:t>3</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smtClean="0">
                          <a:effectLst/>
                        </a:rPr>
                        <a:t>1</a:t>
                      </a: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spcBef>
                          <a:spcPts val="600"/>
                        </a:spcBef>
                        <a:spcAft>
                          <a:spcPts val="0"/>
                        </a:spcAft>
                      </a:pPr>
                      <a:r>
                        <a:rPr lang="en-GB" sz="1100">
                          <a:effectLst/>
                        </a:rPr>
                        <a:t> </a:t>
                      </a:r>
                      <a:endParaRPr lang="en-GB" sz="1200">
                        <a:effectLst/>
                        <a:latin typeface="Cambria"/>
                        <a:ea typeface="MS Mincho"/>
                        <a:cs typeface="Times New Roman"/>
                      </a:endParaRPr>
                    </a:p>
                  </a:txBody>
                  <a:tcPr marL="68580" marR="68580" marT="0" marB="0"/>
                </a:tc>
                <a:tc>
                  <a:txBody>
                    <a:bodyPr/>
                    <a:lstStyle/>
                    <a:p>
                      <a:pPr>
                        <a:spcAft>
                          <a:spcPts val="0"/>
                        </a:spcAft>
                      </a:pPr>
                      <a:r>
                        <a:rPr lang="en-GB" sz="1100" dirty="0">
                          <a:effectLst/>
                        </a:rPr>
                        <a:t> </a:t>
                      </a:r>
                      <a:endParaRPr lang="en-GB" sz="1200" dirty="0">
                        <a:effectLst/>
                        <a:latin typeface="Cambria"/>
                        <a:ea typeface="MS Mincho"/>
                        <a:cs typeface="Times New Roman"/>
                      </a:endParaRPr>
                    </a:p>
                  </a:txBody>
                  <a:tcPr marL="68580" marR="68580" marT="0" marB="0"/>
                </a:tc>
              </a:tr>
              <a:tr h="295275">
                <a:tc>
                  <a:txBody>
                    <a:bodyPr/>
                    <a:lstStyle/>
                    <a:p>
                      <a:pPr algn="ctr">
                        <a:spcBef>
                          <a:spcPts val="600"/>
                        </a:spcBef>
                        <a:spcAft>
                          <a:spcPts val="0"/>
                        </a:spcAft>
                      </a:pPr>
                      <a:r>
                        <a:rPr lang="en-GB" sz="1100">
                          <a:effectLst/>
                        </a:rPr>
                        <a:t>4</a:t>
                      </a:r>
                      <a:endParaRPr lang="en-GB" sz="120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a:effectLst/>
                        </a:rPr>
                        <a:t> </a:t>
                      </a:r>
                      <a:r>
                        <a:rPr lang="en-GB" sz="1100" dirty="0" smtClean="0">
                          <a:effectLst/>
                        </a:rPr>
                        <a:t>1</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smtClean="0">
                          <a:effectLst/>
                        </a:rPr>
                        <a:t>1</a:t>
                      </a: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smtClean="0">
                          <a:effectLst/>
                        </a:rPr>
                        <a:t>1</a:t>
                      </a: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lgn="ctr">
                        <a:spcBef>
                          <a:spcPts val="600"/>
                        </a:spcBef>
                        <a:spcAft>
                          <a:spcPts val="0"/>
                        </a:spcAft>
                      </a:pPr>
                      <a:r>
                        <a:rPr lang="en-GB" sz="1100" dirty="0" smtClean="0">
                          <a:effectLst/>
                        </a:rPr>
                        <a:t>1</a:t>
                      </a: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spcBef>
                          <a:spcPts val="600"/>
                        </a:spcBef>
                        <a:spcAft>
                          <a:spcPts val="0"/>
                        </a:spcAft>
                      </a:pPr>
                      <a:r>
                        <a:rPr lang="en-GB" sz="1100" dirty="0">
                          <a:effectLst/>
                        </a:rPr>
                        <a:t> </a:t>
                      </a:r>
                      <a:endParaRPr lang="en-GB" sz="1200" dirty="0">
                        <a:effectLst/>
                        <a:latin typeface="Cambria"/>
                        <a:ea typeface="MS Mincho"/>
                        <a:cs typeface="Times New Roman"/>
                      </a:endParaRPr>
                    </a:p>
                  </a:txBody>
                  <a:tcPr marL="68580" marR="68580" marT="0" marB="0"/>
                </a:tc>
                <a:tc>
                  <a:txBody>
                    <a:bodyPr/>
                    <a:lstStyle/>
                    <a:p>
                      <a:pPr>
                        <a:spcAft>
                          <a:spcPts val="0"/>
                        </a:spcAft>
                      </a:pPr>
                      <a:r>
                        <a:rPr lang="en-GB" sz="1100" dirty="0">
                          <a:effectLst/>
                        </a:rPr>
                        <a:t> </a:t>
                      </a:r>
                      <a:endParaRPr lang="en-GB" sz="1200" dirty="0">
                        <a:effectLst/>
                        <a:latin typeface="Cambria"/>
                        <a:ea typeface="MS Mincho"/>
                        <a:cs typeface="Times New Roman"/>
                      </a:endParaRPr>
                    </a:p>
                  </a:txBody>
                  <a:tcPr marL="68580" marR="68580" marT="0" marB="0"/>
                </a:tc>
              </a:tr>
            </a:tbl>
          </a:graphicData>
        </a:graphic>
      </p:graphicFrame>
      <p:cxnSp>
        <p:nvCxnSpPr>
          <p:cNvPr id="6" name="Straight Arrow Connector 5"/>
          <p:cNvCxnSpPr>
            <a:endCxn id="7" idx="1"/>
          </p:cNvCxnSpPr>
          <p:nvPr/>
        </p:nvCxnSpPr>
        <p:spPr>
          <a:xfrm flipV="1">
            <a:off x="3505200" y="3774133"/>
            <a:ext cx="3816350" cy="46211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321550" y="3543300"/>
            <a:ext cx="1422400" cy="461665"/>
          </a:xfrm>
          <a:prstGeom prst="rect">
            <a:avLst/>
          </a:prstGeom>
          <a:noFill/>
        </p:spPr>
        <p:txBody>
          <a:bodyPr wrap="square" rtlCol="0">
            <a:spAutoFit/>
          </a:bodyPr>
          <a:lstStyle/>
          <a:p>
            <a:r>
              <a:rPr lang="en-GB" sz="1200" dirty="0" smtClean="0">
                <a:solidFill>
                  <a:srgbClr val="003772"/>
                </a:solidFill>
              </a:rPr>
              <a:t>“I am absolutely certain C is right”</a:t>
            </a:r>
            <a:endParaRPr lang="en-GB" sz="1200" dirty="0">
              <a:solidFill>
                <a:srgbClr val="003772"/>
              </a:solidFill>
            </a:endParaRPr>
          </a:p>
        </p:txBody>
      </p:sp>
      <p:sp>
        <p:nvSpPr>
          <p:cNvPr id="10" name="TextBox 9"/>
          <p:cNvSpPr txBox="1"/>
          <p:nvPr/>
        </p:nvSpPr>
        <p:spPr>
          <a:xfrm>
            <a:off x="69850" y="4145399"/>
            <a:ext cx="984250" cy="1015663"/>
          </a:xfrm>
          <a:prstGeom prst="rect">
            <a:avLst/>
          </a:prstGeom>
          <a:noFill/>
        </p:spPr>
        <p:txBody>
          <a:bodyPr wrap="square" rtlCol="0">
            <a:spAutoFit/>
          </a:bodyPr>
          <a:lstStyle/>
          <a:p>
            <a:r>
              <a:rPr lang="en-GB" sz="1200" dirty="0" smtClean="0">
                <a:solidFill>
                  <a:srgbClr val="003772"/>
                </a:solidFill>
              </a:rPr>
              <a:t>“I think it is A, sure it is A, but it may just be D”</a:t>
            </a:r>
            <a:endParaRPr lang="en-GB" sz="1200" dirty="0">
              <a:solidFill>
                <a:srgbClr val="003772"/>
              </a:solidFill>
            </a:endParaRPr>
          </a:p>
        </p:txBody>
      </p:sp>
      <p:cxnSp>
        <p:nvCxnSpPr>
          <p:cNvPr id="11" name="Straight Arrow Connector 10"/>
          <p:cNvCxnSpPr/>
          <p:nvPr/>
        </p:nvCxnSpPr>
        <p:spPr>
          <a:xfrm flipH="1">
            <a:off x="463550" y="4845050"/>
            <a:ext cx="1562100" cy="203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7100" y="4491335"/>
            <a:ext cx="1422400" cy="830997"/>
          </a:xfrm>
          <a:prstGeom prst="rect">
            <a:avLst/>
          </a:prstGeom>
          <a:noFill/>
        </p:spPr>
        <p:txBody>
          <a:bodyPr wrap="square" rtlCol="0">
            <a:spAutoFit/>
          </a:bodyPr>
          <a:lstStyle/>
          <a:p>
            <a:r>
              <a:rPr lang="en-GB" sz="1200" dirty="0" smtClean="0">
                <a:solidFill>
                  <a:srgbClr val="003772"/>
                </a:solidFill>
              </a:rPr>
              <a:t>“I know it is not C or D, but can’t decide between A and B”</a:t>
            </a:r>
            <a:endParaRPr lang="en-GB" sz="1200" dirty="0">
              <a:solidFill>
                <a:srgbClr val="003772"/>
              </a:solidFill>
            </a:endParaRPr>
          </a:p>
        </p:txBody>
      </p:sp>
      <p:sp>
        <p:nvSpPr>
          <p:cNvPr id="17" name="TextBox 16"/>
          <p:cNvSpPr txBox="1"/>
          <p:nvPr/>
        </p:nvSpPr>
        <p:spPr>
          <a:xfrm>
            <a:off x="1905000" y="5455772"/>
            <a:ext cx="2508250" cy="461665"/>
          </a:xfrm>
          <a:prstGeom prst="rect">
            <a:avLst/>
          </a:prstGeom>
          <a:noFill/>
        </p:spPr>
        <p:txBody>
          <a:bodyPr wrap="square" rtlCol="0">
            <a:spAutoFit/>
          </a:bodyPr>
          <a:lstStyle/>
          <a:p>
            <a:r>
              <a:rPr lang="en-GB" sz="1200" dirty="0" smtClean="0">
                <a:solidFill>
                  <a:srgbClr val="003772"/>
                </a:solidFill>
              </a:rPr>
              <a:t>“I really don’t have a clue , but at least I will get 1 mark”</a:t>
            </a:r>
            <a:endParaRPr lang="en-GB" sz="1200" dirty="0">
              <a:solidFill>
                <a:srgbClr val="003772"/>
              </a:solidFill>
            </a:endParaRPr>
          </a:p>
        </p:txBody>
      </p:sp>
      <p:cxnSp>
        <p:nvCxnSpPr>
          <p:cNvPr id="18" name="Straight Arrow Connector 17"/>
          <p:cNvCxnSpPr>
            <a:endCxn id="16" idx="1"/>
          </p:cNvCxnSpPr>
          <p:nvPr/>
        </p:nvCxnSpPr>
        <p:spPr>
          <a:xfrm>
            <a:off x="2819400" y="4607519"/>
            <a:ext cx="4457700" cy="29931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74950" y="5211634"/>
            <a:ext cx="146050" cy="2441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991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your answers as your team</a:t>
            </a:r>
            <a:endParaRPr lang="en-GB" dirty="0"/>
          </a:p>
        </p:txBody>
      </p:sp>
      <p:sp>
        <p:nvSpPr>
          <p:cNvPr id="3" name="Content Placeholder 2"/>
          <p:cNvSpPr>
            <a:spLocks noGrp="1"/>
          </p:cNvSpPr>
          <p:nvPr>
            <p:ph idx="1"/>
          </p:nvPr>
        </p:nvSpPr>
        <p:spPr>
          <a:xfrm>
            <a:off x="134031" y="2231163"/>
            <a:ext cx="3902394" cy="3598862"/>
          </a:xfrm>
        </p:spPr>
        <p:txBody>
          <a:bodyPr/>
          <a:lstStyle/>
          <a:p>
            <a:r>
              <a:rPr lang="en-GB" sz="2000" dirty="0" smtClean="0"/>
              <a:t>Discuss your answers as a team – decide on a team answer.</a:t>
            </a:r>
          </a:p>
          <a:p>
            <a:r>
              <a:rPr lang="en-GB" sz="2000" dirty="0" smtClean="0"/>
              <a:t>Use the scratch card for your team answer.</a:t>
            </a:r>
          </a:p>
          <a:p>
            <a:r>
              <a:rPr lang="en-GB" sz="2000" dirty="0" smtClean="0"/>
              <a:t>Do not make a mistake, only scratch when you are sure, there are no second chances, scratch incorrectly and you loose the points.</a:t>
            </a:r>
            <a:endParaRPr lang="en-GB" sz="2000" dirty="0"/>
          </a:p>
        </p:txBody>
      </p:sp>
      <p:pic>
        <p:nvPicPr>
          <p:cNvPr id="4" name="Picture 3" descr="Team test instructions - Microsoft Word"/>
          <p:cNvPicPr>
            <a:picLocks noChangeAspect="1"/>
          </p:cNvPicPr>
          <p:nvPr/>
        </p:nvPicPr>
        <p:blipFill rotWithShape="1">
          <a:blip r:embed="rId3">
            <a:extLst>
              <a:ext uri="{28A0092B-C50C-407E-A947-70E740481C1C}">
                <a14:useLocalDpi xmlns:a14="http://schemas.microsoft.com/office/drawing/2010/main" val="0"/>
              </a:ext>
            </a:extLst>
          </a:blip>
          <a:srcRect l="14732" t="16142" r="16452" b="5271"/>
          <a:stretch/>
        </p:blipFill>
        <p:spPr>
          <a:xfrm>
            <a:off x="4036424" y="1856376"/>
            <a:ext cx="4859382" cy="4069081"/>
          </a:xfrm>
          <a:prstGeom prst="rect">
            <a:avLst/>
          </a:prstGeom>
        </p:spPr>
      </p:pic>
    </p:spTree>
    <p:extLst>
      <p:ext uri="{BB962C8B-B14F-4D97-AF65-F5344CB8AC3E}">
        <p14:creationId xmlns:p14="http://schemas.microsoft.com/office/powerpoint/2010/main" val="38734528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Reflections</a:t>
            </a:r>
            <a:endParaRPr lang="en-GB" dirty="0"/>
          </a:p>
        </p:txBody>
      </p:sp>
      <p:sp>
        <p:nvSpPr>
          <p:cNvPr id="3" name="Content Placeholder 2"/>
          <p:cNvSpPr>
            <a:spLocks noGrp="1"/>
          </p:cNvSpPr>
          <p:nvPr>
            <p:ph idx="1"/>
          </p:nvPr>
        </p:nvSpPr>
        <p:spPr/>
        <p:txBody>
          <a:bodyPr/>
          <a:lstStyle/>
          <a:p>
            <a:r>
              <a:rPr lang="en-GB" dirty="0" smtClean="0"/>
              <a:t>Immediate feedback was </a:t>
            </a:r>
            <a:r>
              <a:rPr lang="en-GB" dirty="0" smtClean="0"/>
              <a:t>achieved.</a:t>
            </a:r>
            <a:endParaRPr lang="en-GB" dirty="0" smtClean="0"/>
          </a:p>
          <a:p>
            <a:pPr marL="0" indent="0">
              <a:buNone/>
            </a:pPr>
            <a:endParaRPr lang="en-GB" dirty="0" smtClean="0"/>
          </a:p>
          <a:p>
            <a:pPr marL="0" indent="0">
              <a:buNone/>
            </a:pPr>
            <a:endParaRPr lang="en-GB" dirty="0"/>
          </a:p>
        </p:txBody>
      </p:sp>
      <p:pic>
        <p:nvPicPr>
          <p:cNvPr id="6" name="Picture 5" descr="Screen Shot 2016-06-09 at 11.45.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2806700"/>
            <a:ext cx="5101184" cy="2852402"/>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63275" t="10299" r="20427" b="61694"/>
          <a:stretch/>
        </p:blipFill>
        <p:spPr bwMode="auto">
          <a:xfrm rot="1058095">
            <a:off x="5326632" y="2169894"/>
            <a:ext cx="3229454" cy="3488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71743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teaching</a:t>
            </a:r>
            <a:endParaRPr lang="en-GB" dirty="0"/>
          </a:p>
        </p:txBody>
      </p:sp>
      <p:sp>
        <p:nvSpPr>
          <p:cNvPr id="3" name="Content Placeholder 2"/>
          <p:cNvSpPr>
            <a:spLocks noGrp="1"/>
          </p:cNvSpPr>
          <p:nvPr>
            <p:ph idx="1"/>
          </p:nvPr>
        </p:nvSpPr>
        <p:spPr/>
        <p:txBody>
          <a:bodyPr/>
          <a:lstStyle/>
          <a:p>
            <a:r>
              <a:rPr lang="en-GB" dirty="0" smtClean="0"/>
              <a:t>Rationale for </a:t>
            </a:r>
            <a:r>
              <a:rPr lang="en-GB" dirty="0" smtClean="0"/>
              <a:t>choice.</a:t>
            </a:r>
            <a:endParaRPr lang="en-GB" dirty="0" smtClean="0"/>
          </a:p>
          <a:p>
            <a:r>
              <a:rPr lang="en-GB" dirty="0" smtClean="0"/>
              <a:t>Introduction to team based </a:t>
            </a:r>
            <a:r>
              <a:rPr lang="en-GB" dirty="0" smtClean="0"/>
              <a:t>learning.</a:t>
            </a:r>
            <a:endParaRPr lang="en-GB" dirty="0" smtClean="0"/>
          </a:p>
          <a:p>
            <a:r>
              <a:rPr lang="en-GB" dirty="0" smtClean="0"/>
              <a:t>Formation of groups/</a:t>
            </a:r>
            <a:r>
              <a:rPr lang="en-GB" dirty="0" smtClean="0"/>
              <a:t>teams.</a:t>
            </a:r>
            <a:endParaRPr lang="en-GB" dirty="0" smtClean="0"/>
          </a:p>
          <a:p>
            <a:r>
              <a:rPr lang="en-GB" dirty="0" smtClean="0"/>
              <a:t>Immediate feedback </a:t>
            </a:r>
            <a:r>
              <a:rPr lang="en-GB" dirty="0" smtClean="0"/>
              <a:t>requested.</a:t>
            </a:r>
            <a:endParaRPr lang="en-GB" dirty="0" smtClean="0"/>
          </a:p>
          <a:p>
            <a:r>
              <a:rPr lang="en-GB" dirty="0" smtClean="0"/>
              <a:t>The design and </a:t>
            </a:r>
            <a:r>
              <a:rPr lang="en-GB" dirty="0" smtClean="0"/>
              <a:t>delivery.</a:t>
            </a:r>
            <a:endParaRPr lang="en-GB" dirty="0" smtClean="0"/>
          </a:p>
          <a:p>
            <a:r>
              <a:rPr lang="en-GB" dirty="0" smtClean="0"/>
              <a:t>Reflections.</a:t>
            </a:r>
            <a:endParaRPr lang="en-GB" dirty="0" smtClean="0"/>
          </a:p>
          <a:p>
            <a:endParaRPr lang="en-GB" dirty="0"/>
          </a:p>
        </p:txBody>
      </p:sp>
    </p:spTree>
    <p:extLst>
      <p:ext uri="{BB962C8B-B14F-4D97-AF65-F5344CB8AC3E}">
        <p14:creationId xmlns:p14="http://schemas.microsoft.com/office/powerpoint/2010/main" val="7334139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Reflections</a:t>
            </a:r>
            <a:endParaRPr lang="en-GB" dirty="0"/>
          </a:p>
        </p:txBody>
      </p:sp>
      <p:sp>
        <p:nvSpPr>
          <p:cNvPr id="3" name="Content Placeholder 2"/>
          <p:cNvSpPr>
            <a:spLocks noGrp="1"/>
          </p:cNvSpPr>
          <p:nvPr>
            <p:ph idx="1"/>
          </p:nvPr>
        </p:nvSpPr>
        <p:spPr/>
        <p:txBody>
          <a:bodyPr/>
          <a:lstStyle/>
          <a:p>
            <a:r>
              <a:rPr lang="en-GB" dirty="0" smtClean="0"/>
              <a:t>Immediate feedback was </a:t>
            </a:r>
            <a:r>
              <a:rPr lang="en-GB" dirty="0" smtClean="0"/>
              <a:t>achieved.</a:t>
            </a:r>
            <a:endParaRPr lang="en-GB" dirty="0" smtClean="0"/>
          </a:p>
          <a:p>
            <a:r>
              <a:rPr lang="en-GB" dirty="0"/>
              <a:t>As the partial credit relied on honesty – able to review any “I’m not sure” patterns for the theme to enhance understanding, easy to identify in the individual marking.</a:t>
            </a:r>
          </a:p>
          <a:p>
            <a:r>
              <a:rPr lang="en-GB" dirty="0" smtClean="0"/>
              <a:t>Large student numbers – gives flexibility, prep time was more, but marking less</a:t>
            </a:r>
            <a:r>
              <a:rPr lang="en-GB" dirty="0" smtClean="0"/>
              <a:t>.</a:t>
            </a:r>
          </a:p>
          <a:p>
            <a:r>
              <a:rPr lang="en-GB" dirty="0" smtClean="0"/>
              <a:t>Reliability. </a:t>
            </a:r>
            <a:endParaRPr lang="en-GB" dirty="0" smtClean="0"/>
          </a:p>
          <a:p>
            <a:endParaRPr lang="en-GB" dirty="0" smtClean="0"/>
          </a:p>
          <a:p>
            <a:pPr marL="0" indent="0">
              <a:buNone/>
            </a:pPr>
            <a:endParaRPr lang="en-GB" dirty="0"/>
          </a:p>
        </p:txBody>
      </p:sp>
      <p:pic>
        <p:nvPicPr>
          <p:cNvPr id="4" name="Picture 3" descr="IMG_3147.JPG.jpeg"/>
          <p:cNvPicPr>
            <a:picLocks noChangeAspect="1"/>
          </p:cNvPicPr>
          <p:nvPr/>
        </p:nvPicPr>
        <p:blipFill rotWithShape="1">
          <a:blip r:embed="rId2">
            <a:extLst>
              <a:ext uri="{28A0092B-C50C-407E-A947-70E740481C1C}">
                <a14:useLocalDpi xmlns:a14="http://schemas.microsoft.com/office/drawing/2010/main" val="0"/>
              </a:ext>
            </a:extLst>
          </a:blip>
          <a:srcRect t="46875" r="4863" b="22187"/>
          <a:stretch/>
        </p:blipFill>
        <p:spPr>
          <a:xfrm>
            <a:off x="2603500" y="4486253"/>
            <a:ext cx="5454650" cy="1330348"/>
          </a:xfrm>
          <a:prstGeom prst="rect">
            <a:avLst/>
          </a:prstGeom>
        </p:spPr>
      </p:pic>
    </p:spTree>
    <p:extLst>
      <p:ext uri="{BB962C8B-B14F-4D97-AF65-F5344CB8AC3E}">
        <p14:creationId xmlns:p14="http://schemas.microsoft.com/office/powerpoint/2010/main" val="1886231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brief look </a:t>
            </a:r>
            <a:r>
              <a:rPr lang="en-GB" smtClean="0"/>
              <a:t>at results</a:t>
            </a:r>
            <a:endParaRPr lang="en-GB"/>
          </a:p>
        </p:txBody>
      </p:sp>
      <p:sp>
        <p:nvSpPr>
          <p:cNvPr id="3" name="Content Placeholder 2"/>
          <p:cNvSpPr>
            <a:spLocks noGrp="1"/>
          </p:cNvSpPr>
          <p:nvPr>
            <p:ph idx="1"/>
          </p:nvPr>
        </p:nvSpPr>
        <p:spPr/>
        <p:txBody>
          <a:bodyPr/>
          <a:lstStyle/>
          <a:p>
            <a:r>
              <a:rPr lang="en-GB" dirty="0" smtClean="0"/>
              <a:t>Have 56 </a:t>
            </a:r>
            <a:r>
              <a:rPr lang="en-GB" dirty="0" smtClean="0"/>
              <a:t>teams’ </a:t>
            </a:r>
            <a:r>
              <a:rPr lang="en-GB" dirty="0" smtClean="0"/>
              <a:t>data (teams usually 5-7</a:t>
            </a:r>
            <a:r>
              <a:rPr lang="en-GB" dirty="0" smtClean="0"/>
              <a:t>).</a:t>
            </a:r>
            <a:endParaRPr lang="en-GB" dirty="0" smtClean="0"/>
          </a:p>
          <a:p>
            <a:r>
              <a:rPr lang="en-GB" dirty="0" smtClean="0"/>
              <a:t>In 5 of the 56, the top individual outperformed the team.</a:t>
            </a:r>
          </a:p>
          <a:p>
            <a:r>
              <a:rPr lang="en-GB" dirty="0" smtClean="0"/>
              <a:t>The average highest individuals mark 68.2</a:t>
            </a:r>
            <a:r>
              <a:rPr lang="en-GB" dirty="0" smtClean="0"/>
              <a:t>%.</a:t>
            </a:r>
            <a:endParaRPr lang="en-GB" dirty="0" smtClean="0"/>
          </a:p>
          <a:p>
            <a:r>
              <a:rPr lang="en-GB" dirty="0" smtClean="0"/>
              <a:t>The average individual mark 51.2</a:t>
            </a:r>
            <a:r>
              <a:rPr lang="en-GB" dirty="0" smtClean="0"/>
              <a:t>%.</a:t>
            </a:r>
            <a:endParaRPr lang="en-GB" dirty="0" smtClean="0"/>
          </a:p>
          <a:p>
            <a:r>
              <a:rPr lang="en-GB" dirty="0" smtClean="0"/>
              <a:t>The average team mark 77.9% so teams &gt; by 9.7</a:t>
            </a:r>
            <a:r>
              <a:rPr lang="en-GB" dirty="0" smtClean="0"/>
              <a:t>%.</a:t>
            </a:r>
            <a:endParaRPr lang="en-GB" dirty="0" smtClean="0"/>
          </a:p>
          <a:p>
            <a:endParaRPr lang="en-GB" dirty="0"/>
          </a:p>
        </p:txBody>
      </p:sp>
    </p:spTree>
    <p:extLst>
      <p:ext uri="{BB962C8B-B14F-4D97-AF65-F5344CB8AC3E}">
        <p14:creationId xmlns:p14="http://schemas.microsoft.com/office/powerpoint/2010/main" val="4258896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6396573" cy="900112"/>
          </a:xfrm>
        </p:spPr>
        <p:txBody>
          <a:bodyPr/>
          <a:lstStyle/>
          <a:p>
            <a:r>
              <a:rPr lang="en-GB" dirty="0"/>
              <a:t>There is power in the top management </a:t>
            </a:r>
            <a:r>
              <a:rPr lang="en-GB" dirty="0" smtClean="0"/>
              <a:t>team: The rationale </a:t>
            </a:r>
            <a:endParaRPr lang="en-GB" dirty="0"/>
          </a:p>
        </p:txBody>
      </p:sp>
      <p:sp>
        <p:nvSpPr>
          <p:cNvPr id="3" name="Content Placeholder 2"/>
          <p:cNvSpPr>
            <a:spLocks noGrp="1"/>
          </p:cNvSpPr>
          <p:nvPr>
            <p:ph idx="1"/>
          </p:nvPr>
        </p:nvSpPr>
        <p:spPr/>
        <p:txBody>
          <a:bodyPr/>
          <a:lstStyle/>
          <a:p>
            <a:r>
              <a:rPr lang="en-GB" dirty="0" smtClean="0"/>
              <a:t>Teaching strategic </a:t>
            </a:r>
            <a:r>
              <a:rPr lang="en-GB" dirty="0" smtClean="0"/>
              <a:t>management.</a:t>
            </a:r>
            <a:endParaRPr lang="en-GB" dirty="0" smtClean="0"/>
          </a:p>
          <a:p>
            <a:r>
              <a:rPr lang="en-GB" dirty="0" smtClean="0"/>
              <a:t>Module </a:t>
            </a:r>
            <a:r>
              <a:rPr lang="en-GB" dirty="0" smtClean="0"/>
              <a:t>context.</a:t>
            </a:r>
            <a:endParaRPr lang="en-GB" dirty="0" smtClean="0"/>
          </a:p>
          <a:p>
            <a:pPr lvl="1" indent="-342900"/>
            <a:r>
              <a:rPr lang="en-GB" dirty="0" smtClean="0"/>
              <a:t>Queensgate – 380 students – standard 24 week </a:t>
            </a:r>
            <a:r>
              <a:rPr lang="en-GB" dirty="0" smtClean="0"/>
              <a:t>delivery.</a:t>
            </a:r>
            <a:endParaRPr lang="en-GB" dirty="0" smtClean="0"/>
          </a:p>
          <a:p>
            <a:pPr lvl="1" indent="-342900"/>
            <a:r>
              <a:rPr lang="en-GB" dirty="0" smtClean="0"/>
              <a:t>Shanghai – 120 students – flying faculty (mini block) + local tutors (seminar sessions weekly over 12 weeks</a:t>
            </a:r>
            <a:r>
              <a:rPr lang="en-GB" dirty="0" smtClean="0"/>
              <a:t>).</a:t>
            </a:r>
            <a:endParaRPr lang="en-GB" dirty="0" smtClean="0"/>
          </a:p>
          <a:p>
            <a:pPr lvl="1" indent="-342900"/>
            <a:r>
              <a:rPr lang="en-GB" dirty="0" smtClean="0"/>
              <a:t>Hong Kong – 120 students - flying faculty (block </a:t>
            </a:r>
            <a:r>
              <a:rPr lang="en-GB" dirty="0" smtClean="0"/>
              <a:t>delivery).</a:t>
            </a:r>
            <a:endParaRPr lang="en-GB" dirty="0" smtClean="0"/>
          </a:p>
          <a:p>
            <a:r>
              <a:rPr lang="en-GB" dirty="0" smtClean="0"/>
              <a:t>Feedback – timing, validity and supporting feed-</a:t>
            </a:r>
            <a:r>
              <a:rPr lang="en-GB" dirty="0" smtClean="0"/>
              <a:t>forward.</a:t>
            </a:r>
            <a:endParaRPr lang="en-GB" dirty="0" smtClean="0"/>
          </a:p>
          <a:p>
            <a:pPr lvl="1" indent="-342900"/>
            <a:endParaRPr lang="en-GB" dirty="0"/>
          </a:p>
        </p:txBody>
      </p:sp>
    </p:spTree>
    <p:extLst>
      <p:ext uri="{BB962C8B-B14F-4D97-AF65-F5344CB8AC3E}">
        <p14:creationId xmlns:p14="http://schemas.microsoft.com/office/powerpoint/2010/main" val="2079244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based learning</a:t>
            </a:r>
            <a:endParaRPr lang="en-GB" dirty="0"/>
          </a:p>
        </p:txBody>
      </p:sp>
      <p:sp>
        <p:nvSpPr>
          <p:cNvPr id="3" name="Text Placeholder 2"/>
          <p:cNvSpPr>
            <a:spLocks noGrp="1"/>
          </p:cNvSpPr>
          <p:nvPr>
            <p:ph type="body" idx="1"/>
          </p:nvPr>
        </p:nvSpPr>
        <p:spPr/>
        <p:txBody>
          <a:bodyPr/>
          <a:lstStyle/>
          <a:p>
            <a:pPr algn="ctr"/>
            <a:r>
              <a:rPr lang="en-GB" dirty="0" smtClean="0"/>
              <a:t>Lectures</a:t>
            </a:r>
            <a:endParaRPr lang="en-GB" dirty="0"/>
          </a:p>
        </p:txBody>
      </p:sp>
      <p:sp>
        <p:nvSpPr>
          <p:cNvPr id="4" name="Content Placeholder 3"/>
          <p:cNvSpPr>
            <a:spLocks noGrp="1"/>
          </p:cNvSpPr>
          <p:nvPr>
            <p:ph sz="half" idx="2"/>
          </p:nvPr>
        </p:nvSpPr>
        <p:spPr/>
        <p:txBody>
          <a:bodyPr/>
          <a:lstStyle/>
          <a:p>
            <a:r>
              <a:rPr lang="en-GB" sz="2000" dirty="0"/>
              <a:t>Lecturer </a:t>
            </a:r>
            <a:r>
              <a:rPr lang="en-GB" sz="2000" dirty="0" smtClean="0"/>
              <a:t>choses</a:t>
            </a:r>
            <a:r>
              <a:rPr lang="en-GB" sz="2000" dirty="0" smtClean="0"/>
              <a:t> </a:t>
            </a:r>
            <a:r>
              <a:rPr lang="en-GB" sz="2000" dirty="0"/>
              <a:t>subject </a:t>
            </a:r>
            <a:r>
              <a:rPr lang="en-GB" sz="2000" dirty="0" smtClean="0"/>
              <a:t>material and prepares.</a:t>
            </a:r>
            <a:endParaRPr lang="en-GB" sz="2000" dirty="0" smtClean="0"/>
          </a:p>
          <a:p>
            <a:r>
              <a:rPr lang="en-GB" sz="2000" dirty="0" smtClean="0"/>
              <a:t>Pre</a:t>
            </a:r>
            <a:r>
              <a:rPr lang="en-GB" sz="2000" dirty="0"/>
              <a:t>-class: student </a:t>
            </a:r>
            <a:r>
              <a:rPr lang="en-GB" sz="2000" b="1" dirty="0" smtClean="0"/>
              <a:t>might </a:t>
            </a:r>
            <a:r>
              <a:rPr lang="en-GB" sz="2000" dirty="0"/>
              <a:t>study </a:t>
            </a:r>
            <a:r>
              <a:rPr lang="en-GB" sz="2000" dirty="0" smtClean="0"/>
              <a:t>concepts.</a:t>
            </a:r>
          </a:p>
          <a:p>
            <a:r>
              <a:rPr lang="en-GB" sz="2000" dirty="0" smtClean="0"/>
              <a:t>In class: student </a:t>
            </a:r>
            <a:r>
              <a:rPr lang="en-GB" sz="2000" dirty="0" smtClean="0"/>
              <a:t>takes notes.</a:t>
            </a:r>
            <a:endParaRPr lang="en-GB" sz="2000" dirty="0" smtClean="0"/>
          </a:p>
          <a:p>
            <a:r>
              <a:rPr lang="en-GB" sz="2000" dirty="0" smtClean="0"/>
              <a:t>Student accountability: mainly to </a:t>
            </a:r>
            <a:r>
              <a:rPr lang="en-GB" sz="2000" dirty="0" smtClean="0"/>
              <a:t>self, seminar/tutorial, assignment and/or </a:t>
            </a:r>
            <a:r>
              <a:rPr lang="en-GB" sz="2000" dirty="0" smtClean="0"/>
              <a:t>final exam.</a:t>
            </a:r>
            <a:endParaRPr lang="en-GB" sz="2000" dirty="0"/>
          </a:p>
          <a:p>
            <a:endParaRPr lang="en-GB" dirty="0"/>
          </a:p>
          <a:p>
            <a:endParaRPr lang="en-GB" dirty="0"/>
          </a:p>
        </p:txBody>
      </p:sp>
      <p:sp>
        <p:nvSpPr>
          <p:cNvPr id="5" name="Text Placeholder 4"/>
          <p:cNvSpPr>
            <a:spLocks noGrp="1"/>
          </p:cNvSpPr>
          <p:nvPr>
            <p:ph type="body" sz="quarter" idx="3"/>
          </p:nvPr>
        </p:nvSpPr>
        <p:spPr/>
        <p:txBody>
          <a:bodyPr/>
          <a:lstStyle/>
          <a:p>
            <a:pPr algn="ctr"/>
            <a:r>
              <a:rPr lang="en-GB" dirty="0" smtClean="0"/>
              <a:t>Team based learning</a:t>
            </a:r>
            <a:endParaRPr lang="en-GB" dirty="0"/>
          </a:p>
        </p:txBody>
      </p:sp>
      <p:sp>
        <p:nvSpPr>
          <p:cNvPr id="6" name="Content Placeholder 5"/>
          <p:cNvSpPr>
            <a:spLocks noGrp="1"/>
          </p:cNvSpPr>
          <p:nvPr>
            <p:ph sz="quarter" idx="4"/>
          </p:nvPr>
        </p:nvSpPr>
        <p:spPr/>
        <p:txBody>
          <a:bodyPr/>
          <a:lstStyle/>
          <a:p>
            <a:r>
              <a:rPr lang="en-GB" sz="2000" dirty="0"/>
              <a:t>Lecturer </a:t>
            </a:r>
            <a:r>
              <a:rPr lang="en-GB" sz="2000" dirty="0" smtClean="0"/>
              <a:t>choses</a:t>
            </a:r>
            <a:r>
              <a:rPr lang="en-GB" sz="2000" dirty="0" smtClean="0"/>
              <a:t> </a:t>
            </a:r>
            <a:r>
              <a:rPr lang="en-GB" sz="2000" dirty="0"/>
              <a:t>subject material and </a:t>
            </a:r>
            <a:r>
              <a:rPr lang="en-GB" sz="2000" dirty="0" smtClean="0"/>
              <a:t>prepares.</a:t>
            </a:r>
            <a:endParaRPr lang="en-GB" sz="2000" dirty="0"/>
          </a:p>
          <a:p>
            <a:r>
              <a:rPr lang="en-GB" sz="2000" dirty="0" smtClean="0"/>
              <a:t>Pre-class: student </a:t>
            </a:r>
            <a:r>
              <a:rPr lang="en-GB" sz="2000" b="1" dirty="0"/>
              <a:t>must </a:t>
            </a:r>
            <a:r>
              <a:rPr lang="en-GB" sz="2000" dirty="0" smtClean="0"/>
              <a:t>study concepts (tests).</a:t>
            </a:r>
            <a:endParaRPr lang="en-GB" sz="2000" dirty="0"/>
          </a:p>
          <a:p>
            <a:r>
              <a:rPr lang="en-GB" sz="2000" dirty="0"/>
              <a:t>In class: student </a:t>
            </a:r>
            <a:r>
              <a:rPr lang="en-GB" sz="2000" dirty="0" smtClean="0"/>
              <a:t>tested on </a:t>
            </a:r>
            <a:r>
              <a:rPr lang="en-GB" sz="2000" dirty="0" smtClean="0"/>
              <a:t>concepts, </a:t>
            </a:r>
            <a:r>
              <a:rPr lang="en-GB" sz="2000" dirty="0" smtClean="0"/>
              <a:t>joins team to </a:t>
            </a:r>
            <a:r>
              <a:rPr lang="en-GB" sz="2000" dirty="0" smtClean="0"/>
              <a:t>be tested and solve </a:t>
            </a:r>
            <a:r>
              <a:rPr lang="en-GB" sz="2000" dirty="0" smtClean="0"/>
              <a:t>problems, </a:t>
            </a:r>
            <a:r>
              <a:rPr lang="en-GB" sz="2000" dirty="0" smtClean="0"/>
              <a:t>completes </a:t>
            </a:r>
            <a:r>
              <a:rPr lang="en-GB" sz="2000" dirty="0" smtClean="0"/>
              <a:t>tasks.</a:t>
            </a:r>
          </a:p>
          <a:p>
            <a:r>
              <a:rPr lang="en-GB" sz="2000" dirty="0"/>
              <a:t>Student </a:t>
            </a:r>
            <a:r>
              <a:rPr lang="en-GB" sz="2000" dirty="0" smtClean="0"/>
              <a:t>accountability: individual marks, team marks, application marks.</a:t>
            </a:r>
            <a:endParaRPr lang="en-GB" sz="2000" dirty="0"/>
          </a:p>
          <a:p>
            <a:endParaRPr lang="en-GB" dirty="0"/>
          </a:p>
        </p:txBody>
      </p:sp>
    </p:spTree>
    <p:extLst>
      <p:ext uri="{BB962C8B-B14F-4D97-AF65-F5344CB8AC3E}">
        <p14:creationId xmlns:p14="http://schemas.microsoft.com/office/powerpoint/2010/main" val="967571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7046912" cy="900112"/>
          </a:xfrm>
        </p:spPr>
        <p:txBody>
          <a:bodyPr/>
          <a:lstStyle/>
          <a:p>
            <a:r>
              <a:rPr lang="en-GB" dirty="0" smtClean="0"/>
              <a:t>Typical module planning with TBL </a:t>
            </a:r>
            <a:r>
              <a:rPr lang="en-GB" sz="1800" dirty="0" smtClean="0"/>
              <a:t>(</a:t>
            </a:r>
            <a:r>
              <a:rPr lang="en-GB" sz="1800" dirty="0" err="1" smtClean="0"/>
              <a:t>Michaelsen</a:t>
            </a:r>
            <a:r>
              <a:rPr lang="en-GB" sz="1800" dirty="0" smtClean="0"/>
              <a:t> and Sweet, 2008)</a:t>
            </a:r>
            <a:endParaRPr lang="en-GB" sz="1800" dirty="0"/>
          </a:p>
        </p:txBody>
      </p:sp>
      <p:sp>
        <p:nvSpPr>
          <p:cNvPr id="8" name="TextBox 7"/>
          <p:cNvSpPr txBox="1"/>
          <p:nvPr/>
        </p:nvSpPr>
        <p:spPr>
          <a:xfrm>
            <a:off x="304793" y="3534809"/>
            <a:ext cx="1193808" cy="307777"/>
          </a:xfrm>
          <a:prstGeom prst="rect">
            <a:avLst/>
          </a:prstGeom>
          <a:noFill/>
        </p:spPr>
        <p:txBody>
          <a:bodyPr wrap="square" rtlCol="0">
            <a:spAutoFit/>
          </a:bodyPr>
          <a:lstStyle/>
          <a:p>
            <a:pPr algn="ctr"/>
            <a:r>
              <a:rPr lang="en-GB" sz="1400" dirty="0" smtClean="0"/>
              <a:t>Readings </a:t>
            </a:r>
            <a:endParaRPr lang="en-GB" sz="1400" dirty="0"/>
          </a:p>
        </p:txBody>
      </p:sp>
      <p:sp>
        <p:nvSpPr>
          <p:cNvPr id="12" name="TextBox 11"/>
          <p:cNvSpPr txBox="1"/>
          <p:nvPr/>
        </p:nvSpPr>
        <p:spPr>
          <a:xfrm>
            <a:off x="1135826" y="3776109"/>
            <a:ext cx="781875" cy="307777"/>
          </a:xfrm>
          <a:prstGeom prst="rect">
            <a:avLst/>
          </a:prstGeom>
          <a:noFill/>
        </p:spPr>
        <p:txBody>
          <a:bodyPr wrap="square" rtlCol="0">
            <a:spAutoFit/>
          </a:bodyPr>
          <a:lstStyle/>
          <a:p>
            <a:pPr algn="ctr"/>
            <a:r>
              <a:rPr lang="en-GB" sz="1400" dirty="0" err="1" smtClean="0"/>
              <a:t>iRAT</a:t>
            </a:r>
            <a:endParaRPr lang="en-GB" sz="1400" dirty="0"/>
          </a:p>
        </p:txBody>
      </p:sp>
      <p:sp>
        <p:nvSpPr>
          <p:cNvPr id="14" name="TextBox 13"/>
          <p:cNvSpPr txBox="1"/>
          <p:nvPr/>
        </p:nvSpPr>
        <p:spPr>
          <a:xfrm>
            <a:off x="2012126" y="4428274"/>
            <a:ext cx="2960319" cy="523220"/>
          </a:xfrm>
          <a:prstGeom prst="rect">
            <a:avLst/>
          </a:prstGeom>
          <a:noFill/>
        </p:spPr>
        <p:txBody>
          <a:bodyPr wrap="square" rtlCol="0">
            <a:spAutoFit/>
          </a:bodyPr>
          <a:lstStyle/>
          <a:p>
            <a:pPr algn="ctr"/>
            <a:r>
              <a:rPr lang="en-GB" sz="1400" dirty="0" smtClean="0"/>
              <a:t>Plenary – </a:t>
            </a:r>
          </a:p>
          <a:p>
            <a:pPr algn="ctr"/>
            <a:r>
              <a:rPr lang="en-GB" sz="1400" dirty="0" smtClean="0"/>
              <a:t>Mini lecture</a:t>
            </a:r>
          </a:p>
        </p:txBody>
      </p:sp>
      <p:sp>
        <p:nvSpPr>
          <p:cNvPr id="15" name="TextBox 14"/>
          <p:cNvSpPr txBox="1"/>
          <p:nvPr/>
        </p:nvSpPr>
        <p:spPr>
          <a:xfrm>
            <a:off x="2067123" y="4270784"/>
            <a:ext cx="1264045" cy="307777"/>
          </a:xfrm>
          <a:prstGeom prst="rect">
            <a:avLst/>
          </a:prstGeom>
          <a:noFill/>
        </p:spPr>
        <p:txBody>
          <a:bodyPr wrap="square" rtlCol="0">
            <a:spAutoFit/>
          </a:bodyPr>
          <a:lstStyle/>
          <a:p>
            <a:pPr algn="ctr"/>
            <a:r>
              <a:rPr lang="en-GB" sz="1400" dirty="0" smtClean="0"/>
              <a:t>Appeals</a:t>
            </a:r>
          </a:p>
        </p:txBody>
      </p:sp>
      <p:cxnSp>
        <p:nvCxnSpPr>
          <p:cNvPr id="18" name="Straight Connector 17"/>
          <p:cNvCxnSpPr/>
          <p:nvPr/>
        </p:nvCxnSpPr>
        <p:spPr bwMode="auto">
          <a:xfrm>
            <a:off x="3434522" y="3490359"/>
            <a:ext cx="0" cy="969040"/>
          </a:xfrm>
          <a:prstGeom prst="line">
            <a:avLst/>
          </a:prstGeom>
          <a:ln/>
          <a:effectLst/>
          <a:extLst/>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1257301" y="4009174"/>
            <a:ext cx="1670445" cy="307777"/>
          </a:xfrm>
          <a:prstGeom prst="rect">
            <a:avLst/>
          </a:prstGeom>
          <a:noFill/>
        </p:spPr>
        <p:txBody>
          <a:bodyPr wrap="square" rtlCol="0">
            <a:spAutoFit/>
          </a:bodyPr>
          <a:lstStyle/>
          <a:p>
            <a:pPr algn="ctr"/>
            <a:r>
              <a:rPr lang="en-GB" sz="1400" dirty="0" err="1"/>
              <a:t>t</a:t>
            </a:r>
            <a:r>
              <a:rPr lang="en-GB" sz="1400" dirty="0" err="1" smtClean="0"/>
              <a:t>RAT</a:t>
            </a:r>
            <a:endParaRPr lang="en-GB" sz="1400" dirty="0" smtClean="0"/>
          </a:p>
        </p:txBody>
      </p:sp>
      <p:cxnSp>
        <p:nvCxnSpPr>
          <p:cNvPr id="24" name="Straight Connector 23"/>
          <p:cNvCxnSpPr/>
          <p:nvPr/>
        </p:nvCxnSpPr>
        <p:spPr bwMode="auto">
          <a:xfrm>
            <a:off x="2736024" y="3490359"/>
            <a:ext cx="0" cy="843097"/>
          </a:xfrm>
          <a:prstGeom prst="line">
            <a:avLst/>
          </a:prstGeom>
          <a:ln/>
          <a:effectLst/>
          <a:ex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1508323" y="3490359"/>
            <a:ext cx="0" cy="345877"/>
          </a:xfrm>
          <a:prstGeom prst="line">
            <a:avLst/>
          </a:prstGeom>
          <a:ln/>
          <a:effectLst/>
          <a:ex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bwMode="auto">
          <a:xfrm flipH="1">
            <a:off x="2092524" y="3485067"/>
            <a:ext cx="12701" cy="557975"/>
          </a:xfrm>
          <a:prstGeom prst="line">
            <a:avLst/>
          </a:prstGeom>
          <a:ln/>
          <a:effectLst/>
          <a:extLst/>
        </p:spPr>
        <p:style>
          <a:lnRef idx="2">
            <a:schemeClr val="accent6"/>
          </a:lnRef>
          <a:fillRef idx="0">
            <a:schemeClr val="accent6"/>
          </a:fillRef>
          <a:effectRef idx="1">
            <a:schemeClr val="accent6"/>
          </a:effectRef>
          <a:fontRef idx="minor">
            <a:schemeClr val="tx1"/>
          </a:fontRef>
        </p:style>
      </p:cxnSp>
      <p:cxnSp>
        <p:nvCxnSpPr>
          <p:cNvPr id="29" name="Straight Connector 28"/>
          <p:cNvCxnSpPr/>
          <p:nvPr/>
        </p:nvCxnSpPr>
        <p:spPr bwMode="auto">
          <a:xfrm>
            <a:off x="857446" y="3491559"/>
            <a:ext cx="0" cy="111396"/>
          </a:xfrm>
          <a:prstGeom prst="line">
            <a:avLst/>
          </a:prstGeom>
          <a:ln/>
          <a:effectLst/>
          <a:extLst/>
        </p:spPr>
        <p:style>
          <a:lnRef idx="2">
            <a:schemeClr val="accent6"/>
          </a:lnRef>
          <a:fillRef idx="0">
            <a:schemeClr val="accent6"/>
          </a:fillRef>
          <a:effectRef idx="1">
            <a:schemeClr val="accent6"/>
          </a:effectRef>
          <a:fontRef idx="minor">
            <a:schemeClr val="tx1"/>
          </a:fontRef>
        </p:style>
      </p:cxnSp>
      <p:sp>
        <p:nvSpPr>
          <p:cNvPr id="45" name="Double Brace 44"/>
          <p:cNvSpPr/>
          <p:nvPr/>
        </p:nvSpPr>
        <p:spPr bwMode="auto">
          <a:xfrm rot="5400000">
            <a:off x="4171953" y="-565153"/>
            <a:ext cx="715422" cy="7281330"/>
          </a:xfrm>
          <a:prstGeom prst="bracePair">
            <a:avLst/>
          </a:prstGeom>
          <a:noFill/>
          <a:ln w="381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843726" y="2849009"/>
            <a:ext cx="2960319" cy="646331"/>
          </a:xfrm>
          <a:prstGeom prst="rect">
            <a:avLst/>
          </a:prstGeom>
          <a:solidFill>
            <a:schemeClr val="bg1">
              <a:lumMod val="85000"/>
            </a:schemeClr>
          </a:solidFill>
        </p:spPr>
        <p:txBody>
          <a:bodyPr wrap="square" rtlCol="0">
            <a:spAutoFit/>
          </a:bodyPr>
          <a:lstStyle/>
          <a:p>
            <a:pPr algn="ctr"/>
            <a:r>
              <a:rPr lang="en-GB" dirty="0" smtClean="0"/>
              <a:t>Readiness Assurance</a:t>
            </a:r>
          </a:p>
          <a:p>
            <a:pPr algn="ctr"/>
            <a:r>
              <a:rPr lang="en-GB" dirty="0" smtClean="0"/>
              <a:t>1-1.5 hours</a:t>
            </a:r>
            <a:endParaRPr lang="en-GB" dirty="0"/>
          </a:p>
        </p:txBody>
      </p:sp>
      <p:sp>
        <p:nvSpPr>
          <p:cNvPr id="9" name="TextBox 8"/>
          <p:cNvSpPr txBox="1"/>
          <p:nvPr/>
        </p:nvSpPr>
        <p:spPr>
          <a:xfrm>
            <a:off x="3867545" y="2849693"/>
            <a:ext cx="4336655" cy="646331"/>
          </a:xfrm>
          <a:prstGeom prst="rect">
            <a:avLst/>
          </a:prstGeom>
          <a:solidFill>
            <a:schemeClr val="bg1">
              <a:lumMod val="85000"/>
            </a:schemeClr>
          </a:solidFill>
        </p:spPr>
        <p:txBody>
          <a:bodyPr wrap="square" rtlCol="0">
            <a:spAutoFit/>
          </a:bodyPr>
          <a:lstStyle/>
          <a:p>
            <a:pPr algn="ctr"/>
            <a:r>
              <a:rPr lang="en-GB" dirty="0" smtClean="0"/>
              <a:t>Application Activities             </a:t>
            </a:r>
          </a:p>
          <a:p>
            <a:pPr algn="ctr"/>
            <a:r>
              <a:rPr lang="en-GB" dirty="0" smtClean="0"/>
              <a:t>2 – 5  class sessions</a:t>
            </a:r>
          </a:p>
        </p:txBody>
      </p:sp>
      <p:sp>
        <p:nvSpPr>
          <p:cNvPr id="46" name="TextBox 45"/>
          <p:cNvSpPr txBox="1"/>
          <p:nvPr/>
        </p:nvSpPr>
        <p:spPr>
          <a:xfrm>
            <a:off x="3801504" y="2858161"/>
            <a:ext cx="66041" cy="602312"/>
          </a:xfrm>
          <a:prstGeom prst="rect">
            <a:avLst/>
          </a:prstGeom>
          <a:solidFill>
            <a:schemeClr val="bg1"/>
          </a:solidFill>
        </p:spPr>
        <p:txBody>
          <a:bodyPr wrap="square" rtlCol="0">
            <a:spAutoFit/>
          </a:bodyPr>
          <a:lstStyle/>
          <a:p>
            <a:endParaRPr lang="en-GB" dirty="0">
              <a:solidFill>
                <a:schemeClr val="bg1"/>
              </a:solidFill>
            </a:endParaRPr>
          </a:p>
        </p:txBody>
      </p:sp>
      <p:sp>
        <p:nvSpPr>
          <p:cNvPr id="47" name="TextBox 46"/>
          <p:cNvSpPr txBox="1"/>
          <p:nvPr/>
        </p:nvSpPr>
        <p:spPr>
          <a:xfrm>
            <a:off x="3091638" y="2324312"/>
            <a:ext cx="3105952" cy="338554"/>
          </a:xfrm>
          <a:prstGeom prst="rect">
            <a:avLst/>
          </a:prstGeom>
          <a:noFill/>
        </p:spPr>
        <p:txBody>
          <a:bodyPr wrap="square" rtlCol="0">
            <a:spAutoFit/>
          </a:bodyPr>
          <a:lstStyle/>
          <a:p>
            <a:pPr algn="ctr"/>
            <a:r>
              <a:rPr lang="en-GB" sz="1600" dirty="0">
                <a:solidFill>
                  <a:srgbClr val="003772"/>
                </a:solidFill>
              </a:rPr>
              <a:t>Typical </a:t>
            </a:r>
            <a:r>
              <a:rPr lang="en-GB" sz="1600" dirty="0" smtClean="0">
                <a:solidFill>
                  <a:srgbClr val="003772"/>
                </a:solidFill>
              </a:rPr>
              <a:t>TBL module division</a:t>
            </a:r>
            <a:endParaRPr lang="en-GB" sz="1600" dirty="0">
              <a:solidFill>
                <a:srgbClr val="003772"/>
              </a:solidFill>
            </a:endParaRPr>
          </a:p>
        </p:txBody>
      </p:sp>
      <p:sp>
        <p:nvSpPr>
          <p:cNvPr id="3" name="Right Brace 2"/>
          <p:cNvSpPr/>
          <p:nvPr/>
        </p:nvSpPr>
        <p:spPr bwMode="auto">
          <a:xfrm rot="5400000">
            <a:off x="1588644" y="4245095"/>
            <a:ext cx="413836" cy="593923"/>
          </a:xfrm>
          <a:prstGeom prst="rightBrace">
            <a:avLst>
              <a:gd name="adj1" fmla="val 8333"/>
              <a:gd name="adj2" fmla="val 50311"/>
            </a:avLst>
          </a:prstGeom>
          <a:noFill/>
          <a:ln w="254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a:off x="1497733" y="4131665"/>
            <a:ext cx="0" cy="214764"/>
          </a:xfrm>
          <a:prstGeom prst="line">
            <a:avLst/>
          </a:prstGeom>
          <a:ln/>
          <a:effectLst/>
          <a:extLst/>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1330516" y="4739819"/>
            <a:ext cx="947010" cy="1015663"/>
          </a:xfrm>
          <a:prstGeom prst="rect">
            <a:avLst/>
          </a:prstGeom>
          <a:noFill/>
        </p:spPr>
        <p:txBody>
          <a:bodyPr wrap="square" rtlCol="0">
            <a:spAutoFit/>
          </a:bodyPr>
          <a:lstStyle/>
          <a:p>
            <a:pPr algn="ctr"/>
            <a:r>
              <a:rPr lang="en-GB" sz="1200" dirty="0">
                <a:solidFill>
                  <a:srgbClr val="003772"/>
                </a:solidFill>
              </a:rPr>
              <a:t>The focus </a:t>
            </a:r>
            <a:r>
              <a:rPr lang="en-GB" sz="1200" dirty="0" smtClean="0">
                <a:solidFill>
                  <a:srgbClr val="003772"/>
                </a:solidFill>
              </a:rPr>
              <a:t>for the  </a:t>
            </a:r>
            <a:r>
              <a:rPr lang="en-GB" sz="1200" dirty="0">
                <a:solidFill>
                  <a:srgbClr val="003772"/>
                </a:solidFill>
              </a:rPr>
              <a:t>immediate feedback technique</a:t>
            </a:r>
          </a:p>
        </p:txBody>
      </p:sp>
      <p:sp>
        <p:nvSpPr>
          <p:cNvPr id="21" name="Content Placeholder 2"/>
          <p:cNvSpPr>
            <a:spLocks noGrp="1"/>
          </p:cNvSpPr>
          <p:nvPr>
            <p:ph idx="1"/>
          </p:nvPr>
        </p:nvSpPr>
        <p:spPr>
          <a:xfrm>
            <a:off x="4876767" y="3780762"/>
            <a:ext cx="3327400" cy="880126"/>
          </a:xfrm>
        </p:spPr>
        <p:txBody>
          <a:bodyPr/>
          <a:lstStyle/>
          <a:p>
            <a:pPr marL="457200" indent="-185738">
              <a:buFont typeface="+mj-lt"/>
              <a:buAutoNum type="arabicPeriod"/>
            </a:pPr>
            <a:r>
              <a:rPr lang="en-GB" sz="1200" dirty="0" smtClean="0"/>
              <a:t>Significant problem</a:t>
            </a:r>
          </a:p>
          <a:p>
            <a:pPr marL="457200" indent="-185738">
              <a:buFont typeface="+mj-lt"/>
              <a:buAutoNum type="arabicPeriod"/>
            </a:pPr>
            <a:r>
              <a:rPr lang="en-GB" sz="1200" dirty="0" smtClean="0"/>
              <a:t>Same problem</a:t>
            </a:r>
          </a:p>
          <a:p>
            <a:pPr marL="457200" indent="-185738">
              <a:buFont typeface="+mj-lt"/>
              <a:buAutoNum type="arabicPeriod"/>
            </a:pPr>
            <a:r>
              <a:rPr lang="en-GB" sz="1200" dirty="0" smtClean="0"/>
              <a:t>Specific choice</a:t>
            </a:r>
          </a:p>
          <a:p>
            <a:pPr marL="457200" indent="-185738">
              <a:buFont typeface="+mj-lt"/>
              <a:buAutoNum type="arabicPeriod"/>
            </a:pPr>
            <a:r>
              <a:rPr lang="en-GB" sz="1200" dirty="0" smtClean="0"/>
              <a:t>Simultaneous reporting</a:t>
            </a:r>
          </a:p>
          <a:p>
            <a:pPr marL="0" indent="0">
              <a:buNone/>
            </a:pPr>
            <a:endParaRPr lang="en-GB" sz="1200" dirty="0" smtClean="0"/>
          </a:p>
          <a:p>
            <a:pPr marL="0" indent="0">
              <a:buNone/>
            </a:pPr>
            <a:endParaRPr lang="en-GB" dirty="0"/>
          </a:p>
        </p:txBody>
      </p:sp>
      <p:cxnSp>
        <p:nvCxnSpPr>
          <p:cNvPr id="22" name="Straight Connector 21"/>
          <p:cNvCxnSpPr/>
          <p:nvPr/>
        </p:nvCxnSpPr>
        <p:spPr bwMode="auto">
          <a:xfrm>
            <a:off x="5987190" y="3485067"/>
            <a:ext cx="0" cy="345877"/>
          </a:xfrm>
          <a:prstGeom prst="line">
            <a:avLst/>
          </a:prstGeom>
          <a:ln/>
          <a:effectLst/>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82308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Teams v groups</a:t>
            </a:r>
            <a:endParaRPr lang="en-GB" dirty="0"/>
          </a:p>
        </p:txBody>
      </p:sp>
      <p:sp>
        <p:nvSpPr>
          <p:cNvPr id="3" name="Text Placeholder 2"/>
          <p:cNvSpPr>
            <a:spLocks noGrp="1"/>
          </p:cNvSpPr>
          <p:nvPr>
            <p:ph type="body" idx="1"/>
          </p:nvPr>
        </p:nvSpPr>
        <p:spPr/>
        <p:txBody>
          <a:bodyPr/>
          <a:lstStyle/>
          <a:p>
            <a:pPr algn="ctr"/>
            <a:r>
              <a:rPr lang="en-GB" dirty="0" smtClean="0"/>
              <a:t>Team</a:t>
            </a:r>
            <a:endParaRPr lang="en-GB" dirty="0"/>
          </a:p>
        </p:txBody>
      </p:sp>
      <p:sp>
        <p:nvSpPr>
          <p:cNvPr id="4" name="Content Placeholder 3"/>
          <p:cNvSpPr>
            <a:spLocks noGrp="1"/>
          </p:cNvSpPr>
          <p:nvPr>
            <p:ph sz="half" idx="2"/>
          </p:nvPr>
        </p:nvSpPr>
        <p:spPr/>
        <p:txBody>
          <a:bodyPr/>
          <a:lstStyle/>
          <a:p>
            <a:r>
              <a:rPr lang="en-GB" sz="2000" dirty="0" smtClean="0"/>
              <a:t>2 </a:t>
            </a:r>
            <a:r>
              <a:rPr lang="en-GB" sz="2000" dirty="0" smtClean="0"/>
              <a:t>or </a:t>
            </a:r>
            <a:r>
              <a:rPr lang="en-GB" sz="2000" dirty="0" smtClean="0"/>
              <a:t>more people interacting in a common activity.</a:t>
            </a:r>
          </a:p>
          <a:p>
            <a:r>
              <a:rPr lang="en-GB" sz="2000" dirty="0" smtClean="0"/>
              <a:t>Individual commitment: longer term as repeated activities.               </a:t>
            </a:r>
          </a:p>
          <a:p>
            <a:r>
              <a:rPr lang="en-GB" sz="2000" dirty="0" smtClean="0"/>
              <a:t>Common </a:t>
            </a:r>
            <a:r>
              <a:rPr lang="en-GB" sz="2000" dirty="0" smtClean="0"/>
              <a:t>purpose, develops </a:t>
            </a:r>
            <a:r>
              <a:rPr lang="en-GB" sz="2000" dirty="0"/>
              <a:t>h</a:t>
            </a:r>
            <a:r>
              <a:rPr lang="en-GB" sz="2000" dirty="0" smtClean="0"/>
              <a:t>igh </a:t>
            </a:r>
            <a:r>
              <a:rPr lang="en-GB" sz="2000" dirty="0" smtClean="0"/>
              <a:t>level of trust.</a:t>
            </a:r>
          </a:p>
          <a:p>
            <a:r>
              <a:rPr lang="en-GB" sz="2000" dirty="0" smtClean="0"/>
              <a:t>97% of teams will outperform the best member on learning related tasks </a:t>
            </a:r>
            <a:r>
              <a:rPr lang="en-GB" sz="1400" dirty="0" smtClean="0"/>
              <a:t>(</a:t>
            </a:r>
            <a:r>
              <a:rPr lang="en-GB" sz="1400" dirty="0" err="1" smtClean="0"/>
              <a:t>Michaelsen</a:t>
            </a:r>
            <a:r>
              <a:rPr lang="en-GB" sz="1400" dirty="0" smtClean="0"/>
              <a:t> et al, 1989).</a:t>
            </a:r>
            <a:endParaRPr lang="en-GB" sz="2000" dirty="0"/>
          </a:p>
        </p:txBody>
      </p:sp>
      <p:sp>
        <p:nvSpPr>
          <p:cNvPr id="5" name="Text Placeholder 4"/>
          <p:cNvSpPr>
            <a:spLocks noGrp="1"/>
          </p:cNvSpPr>
          <p:nvPr>
            <p:ph type="body" sz="quarter" idx="3"/>
          </p:nvPr>
        </p:nvSpPr>
        <p:spPr/>
        <p:txBody>
          <a:bodyPr/>
          <a:lstStyle/>
          <a:p>
            <a:pPr algn="ctr"/>
            <a:r>
              <a:rPr lang="en-GB" dirty="0" smtClean="0"/>
              <a:t>Group</a:t>
            </a:r>
            <a:endParaRPr lang="en-GB" dirty="0"/>
          </a:p>
        </p:txBody>
      </p:sp>
      <p:sp>
        <p:nvSpPr>
          <p:cNvPr id="6" name="Content Placeholder 5"/>
          <p:cNvSpPr>
            <a:spLocks noGrp="1"/>
          </p:cNvSpPr>
          <p:nvPr>
            <p:ph sz="quarter" idx="4"/>
          </p:nvPr>
        </p:nvSpPr>
        <p:spPr/>
        <p:txBody>
          <a:bodyPr/>
          <a:lstStyle/>
          <a:p>
            <a:r>
              <a:rPr lang="en-GB" sz="2000" dirty="0"/>
              <a:t>2 or more people interacting in a common </a:t>
            </a:r>
            <a:r>
              <a:rPr lang="en-GB" sz="2000" dirty="0" smtClean="0"/>
              <a:t>activity.</a:t>
            </a:r>
            <a:endParaRPr lang="en-GB" sz="2000" dirty="0"/>
          </a:p>
          <a:p>
            <a:r>
              <a:rPr lang="en-GB" sz="2000" dirty="0" smtClean="0"/>
              <a:t>Individual commitment: casual, temporary or permanent.</a:t>
            </a:r>
            <a:endParaRPr lang="en-GB" sz="2000" dirty="0"/>
          </a:p>
        </p:txBody>
      </p:sp>
    </p:spTree>
    <p:extLst>
      <p:ext uri="{BB962C8B-B14F-4D97-AF65-F5344CB8AC3E}">
        <p14:creationId xmlns:p14="http://schemas.microsoft.com/office/powerpoint/2010/main" val="636112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6-06-09 at 13.59.18.png"/>
          <p:cNvPicPr>
            <a:picLocks noChangeAspect="1"/>
          </p:cNvPicPr>
          <p:nvPr/>
        </p:nvPicPr>
        <p:blipFill>
          <a:blip r:embed="rId3">
            <a:extLst>
              <a:ext uri="{BEBA8EAE-BF5A-486C-A8C5-ECC9F3942E4B}">
                <a14:imgProps xmlns:a14="http://schemas.microsoft.com/office/drawing/2010/main">
                  <a14:imgLayer r:embed="rId4">
                    <a14:imgEffect>
                      <a14:backgroundRemoval t="0" b="100000" l="0" r="99624"/>
                    </a14:imgEffect>
                  </a14:imgLayer>
                </a14:imgProps>
              </a:ext>
              <a:ext uri="{28A0092B-C50C-407E-A947-70E740481C1C}">
                <a14:useLocalDpi xmlns:a14="http://schemas.microsoft.com/office/drawing/2010/main" val="0"/>
              </a:ext>
            </a:extLst>
          </a:blip>
          <a:stretch>
            <a:fillRect/>
          </a:stretch>
        </p:blipFill>
        <p:spPr>
          <a:xfrm>
            <a:off x="6268537" y="3784603"/>
            <a:ext cx="2926261" cy="2352365"/>
          </a:xfrm>
          <a:prstGeom prst="rect">
            <a:avLst/>
          </a:prstGeom>
        </p:spPr>
      </p:pic>
      <p:sp>
        <p:nvSpPr>
          <p:cNvPr id="2" name="Title 1"/>
          <p:cNvSpPr>
            <a:spLocks noGrp="1"/>
          </p:cNvSpPr>
          <p:nvPr>
            <p:ph type="title"/>
          </p:nvPr>
        </p:nvSpPr>
        <p:spPr/>
        <p:txBody>
          <a:bodyPr/>
          <a:lstStyle/>
          <a:p>
            <a:r>
              <a:rPr lang="en-GB" dirty="0" smtClean="0"/>
              <a:t>Formation of teams </a:t>
            </a:r>
            <a:endParaRPr lang="en-GB" dirty="0"/>
          </a:p>
        </p:txBody>
      </p:sp>
      <p:sp>
        <p:nvSpPr>
          <p:cNvPr id="3" name="Content Placeholder 2"/>
          <p:cNvSpPr>
            <a:spLocks noGrp="1"/>
          </p:cNvSpPr>
          <p:nvPr>
            <p:ph idx="1"/>
          </p:nvPr>
        </p:nvSpPr>
        <p:spPr/>
        <p:txBody>
          <a:bodyPr/>
          <a:lstStyle/>
          <a:p>
            <a:r>
              <a:rPr lang="en-GB" dirty="0" smtClean="0"/>
              <a:t>Properly formed and managed - groups </a:t>
            </a:r>
            <a:r>
              <a:rPr lang="en-GB" dirty="0"/>
              <a:t>should be formed in a way that avoids establishing groups whose characteristics are likely to interfere with the development of group </a:t>
            </a:r>
            <a:r>
              <a:rPr lang="en-GB" dirty="0" smtClean="0"/>
              <a:t>cohesiveness.</a:t>
            </a:r>
            <a:endParaRPr lang="en-GB" dirty="0" smtClean="0"/>
          </a:p>
          <a:p>
            <a:r>
              <a:rPr lang="en-GB" dirty="0" smtClean="0"/>
              <a:t>Diversity of skills / </a:t>
            </a:r>
            <a:r>
              <a:rPr lang="en-GB" dirty="0" smtClean="0"/>
              <a:t>characteristics.</a:t>
            </a:r>
            <a:endParaRPr lang="en-GB" dirty="0"/>
          </a:p>
          <a:p>
            <a:endParaRPr lang="en-GB" dirty="0"/>
          </a:p>
        </p:txBody>
      </p:sp>
      <p:grpSp>
        <p:nvGrpSpPr>
          <p:cNvPr id="13" name="Group 12"/>
          <p:cNvGrpSpPr/>
          <p:nvPr/>
        </p:nvGrpSpPr>
        <p:grpSpPr>
          <a:xfrm>
            <a:off x="50800" y="4210050"/>
            <a:ext cx="2622728" cy="1661388"/>
            <a:chOff x="50800" y="4216400"/>
            <a:chExt cx="2622728" cy="1661388"/>
          </a:xfrm>
        </p:grpSpPr>
        <p:pic>
          <p:nvPicPr>
            <p:cNvPr id="4" name="Picture 3" descr="businessmen-152572_12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7612" y="4533900"/>
              <a:ext cx="1965916" cy="1343888"/>
            </a:xfrm>
            <a:prstGeom prst="rect">
              <a:avLst/>
            </a:prstGeom>
          </p:spPr>
        </p:pic>
        <p:sp>
          <p:nvSpPr>
            <p:cNvPr id="5" name="TextBox 4"/>
            <p:cNvSpPr txBox="1"/>
            <p:nvPr/>
          </p:nvSpPr>
          <p:spPr>
            <a:xfrm>
              <a:off x="50800" y="4216400"/>
              <a:ext cx="1358900" cy="369332"/>
            </a:xfrm>
            <a:prstGeom prst="rect">
              <a:avLst/>
            </a:prstGeom>
            <a:noFill/>
          </p:spPr>
          <p:txBody>
            <a:bodyPr wrap="square" rtlCol="0">
              <a:spAutoFit/>
            </a:bodyPr>
            <a:lstStyle/>
            <a:p>
              <a:r>
                <a:rPr lang="en-GB" b="1" dirty="0" smtClean="0">
                  <a:solidFill>
                    <a:srgbClr val="FF0000"/>
                  </a:solidFill>
                </a:rPr>
                <a:t>Pick me</a:t>
              </a:r>
              <a:r>
                <a:rPr lang="is-IS" b="1" dirty="0" smtClean="0">
                  <a:solidFill>
                    <a:srgbClr val="FF0000"/>
                  </a:solidFill>
                </a:rPr>
                <a:t>….</a:t>
              </a:r>
              <a:endParaRPr lang="en-GB" b="1" dirty="0">
                <a:solidFill>
                  <a:srgbClr val="FF0000"/>
                </a:solidFill>
              </a:endParaRPr>
            </a:p>
          </p:txBody>
        </p:sp>
        <p:sp>
          <p:nvSpPr>
            <p:cNvPr id="6" name="Down Arrow 5"/>
            <p:cNvSpPr/>
            <p:nvPr/>
          </p:nvSpPr>
          <p:spPr bwMode="auto">
            <a:xfrm>
              <a:off x="1143000" y="4280932"/>
              <a:ext cx="279400" cy="303768"/>
            </a:xfrm>
            <a:prstGeom prst="downArrow">
              <a:avLst/>
            </a:prstGeom>
            <a:solidFill>
              <a:srgbClr val="FF0000"/>
            </a:solidFill>
            <a:ln>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grpSp>
      <p:grpSp>
        <p:nvGrpSpPr>
          <p:cNvPr id="14" name="Group 13"/>
          <p:cNvGrpSpPr/>
          <p:nvPr/>
        </p:nvGrpSpPr>
        <p:grpSpPr>
          <a:xfrm>
            <a:off x="4019152" y="4132767"/>
            <a:ext cx="1772048" cy="1567219"/>
            <a:chOff x="4019152" y="4217432"/>
            <a:chExt cx="1772048" cy="1567219"/>
          </a:xfrm>
        </p:grpSpPr>
        <p:pic>
          <p:nvPicPr>
            <p:cNvPr id="7" name="Picture 6" descr="dice-25637_128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9152" y="4679890"/>
              <a:ext cx="1772048" cy="1104761"/>
            </a:xfrm>
            <a:prstGeom prst="rect">
              <a:avLst/>
            </a:prstGeom>
          </p:spPr>
        </p:pic>
        <p:sp>
          <p:nvSpPr>
            <p:cNvPr id="8" name="TextBox 7"/>
            <p:cNvSpPr txBox="1"/>
            <p:nvPr/>
          </p:nvSpPr>
          <p:spPr>
            <a:xfrm>
              <a:off x="4229100" y="4217432"/>
              <a:ext cx="1358900" cy="369332"/>
            </a:xfrm>
            <a:prstGeom prst="rect">
              <a:avLst/>
            </a:prstGeom>
            <a:noFill/>
          </p:spPr>
          <p:txBody>
            <a:bodyPr wrap="square" rtlCol="0">
              <a:spAutoFit/>
            </a:bodyPr>
            <a:lstStyle/>
            <a:p>
              <a:r>
                <a:rPr lang="en-GB" b="1" dirty="0" smtClean="0">
                  <a:solidFill>
                    <a:srgbClr val="FF0000"/>
                  </a:solidFill>
                </a:rPr>
                <a:t>Random</a:t>
              </a:r>
              <a:r>
                <a:rPr lang="is-IS" b="1" dirty="0" smtClean="0">
                  <a:solidFill>
                    <a:srgbClr val="FF0000"/>
                  </a:solidFill>
                </a:rPr>
                <a:t>…</a:t>
              </a:r>
              <a:endParaRPr lang="en-GB" b="1" dirty="0">
                <a:solidFill>
                  <a:srgbClr val="FF0000"/>
                </a:solidFill>
              </a:endParaRPr>
            </a:p>
          </p:txBody>
        </p:sp>
      </p:grpSp>
      <p:grpSp>
        <p:nvGrpSpPr>
          <p:cNvPr id="15" name="Group 14"/>
          <p:cNvGrpSpPr/>
          <p:nvPr/>
        </p:nvGrpSpPr>
        <p:grpSpPr>
          <a:xfrm>
            <a:off x="7061213" y="4130703"/>
            <a:ext cx="1690688" cy="1663693"/>
            <a:chOff x="7061213" y="4215368"/>
            <a:chExt cx="1690688" cy="1663693"/>
          </a:xfrm>
        </p:grpSpPr>
        <p:sp>
          <p:nvSpPr>
            <p:cNvPr id="11" name="TextBox 10"/>
            <p:cNvSpPr txBox="1"/>
            <p:nvPr/>
          </p:nvSpPr>
          <p:spPr>
            <a:xfrm>
              <a:off x="7061213" y="4215368"/>
              <a:ext cx="1690688" cy="369332"/>
            </a:xfrm>
            <a:prstGeom prst="rect">
              <a:avLst/>
            </a:prstGeom>
            <a:noFill/>
          </p:spPr>
          <p:txBody>
            <a:bodyPr wrap="square" rtlCol="0">
              <a:spAutoFit/>
            </a:bodyPr>
            <a:lstStyle/>
            <a:p>
              <a:r>
                <a:rPr lang="en-GB" b="1" dirty="0" smtClean="0">
                  <a:solidFill>
                    <a:srgbClr val="FF0000"/>
                  </a:solidFill>
                </a:rPr>
                <a:t>Allocation</a:t>
              </a:r>
              <a:r>
                <a:rPr lang="is-IS" b="1" dirty="0" smtClean="0">
                  <a:solidFill>
                    <a:srgbClr val="FF0000"/>
                  </a:solidFill>
                </a:rPr>
                <a:t>…</a:t>
              </a:r>
              <a:endParaRPr lang="en-GB" b="1" dirty="0">
                <a:solidFill>
                  <a:srgbClr val="FF0000"/>
                </a:solidFill>
              </a:endParaRPr>
            </a:p>
          </p:txBody>
        </p:sp>
        <p:pic>
          <p:nvPicPr>
            <p:cNvPr id="12" name="Picture 11" descr="Screen Shot 2016-06-06 at 11.28.49.png"/>
            <p:cNvPicPr>
              <a:picLocks noChangeAspect="1"/>
            </p:cNvPicPr>
            <p:nvPr/>
          </p:nvPicPr>
          <p:blipFill rotWithShape="1">
            <a:blip r:embed="rId7">
              <a:extLst>
                <a:ext uri="{28A0092B-C50C-407E-A947-70E740481C1C}">
                  <a14:useLocalDpi xmlns:a14="http://schemas.microsoft.com/office/drawing/2010/main" val="0"/>
                </a:ext>
              </a:extLst>
            </a:blip>
            <a:srcRect l="2053" t="49853" r="68757" b="4905"/>
            <a:stretch/>
          </p:blipFill>
          <p:spPr>
            <a:xfrm>
              <a:off x="7134500" y="4611132"/>
              <a:ext cx="1336400" cy="1267929"/>
            </a:xfrm>
            <a:prstGeom prst="rect">
              <a:avLst/>
            </a:prstGeom>
          </p:spPr>
        </p:pic>
      </p:grpSp>
    </p:spTree>
    <p:extLst>
      <p:ext uri="{BB962C8B-B14F-4D97-AF65-F5344CB8AC3E}">
        <p14:creationId xmlns:p14="http://schemas.microsoft.com/office/powerpoint/2010/main" val="252455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teams</a:t>
            </a:r>
            <a:endParaRPr lang="en-GB" dirty="0"/>
          </a:p>
        </p:txBody>
      </p:sp>
      <p:sp>
        <p:nvSpPr>
          <p:cNvPr id="6" name="TextBox 5"/>
          <p:cNvSpPr txBox="1"/>
          <p:nvPr/>
        </p:nvSpPr>
        <p:spPr>
          <a:xfrm>
            <a:off x="0" y="1431067"/>
            <a:ext cx="9144000" cy="369332"/>
          </a:xfrm>
          <a:prstGeom prst="rect">
            <a:avLst/>
          </a:prstGeom>
          <a:solidFill>
            <a:schemeClr val="bg1"/>
          </a:solidFill>
        </p:spPr>
        <p:txBody>
          <a:bodyPr wrap="square" rtlCol="0">
            <a:spAutoFit/>
          </a:bodyPr>
          <a:lstStyle/>
          <a:p>
            <a:endParaRPr lang="en-GB" dirty="0"/>
          </a:p>
        </p:txBody>
      </p:sp>
      <p:pic>
        <p:nvPicPr>
          <p:cNvPr id="5" name="Picture 4"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r="68581" b="48751"/>
          <a:stretch/>
        </p:blipFill>
        <p:spPr>
          <a:xfrm>
            <a:off x="234314" y="1502633"/>
            <a:ext cx="2754419" cy="2750242"/>
          </a:xfrm>
          <a:prstGeom prst="rect">
            <a:avLst/>
          </a:prstGeom>
        </p:spPr>
      </p:pic>
      <p:pic>
        <p:nvPicPr>
          <p:cNvPr id="7" name="Picture 6"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t="-1" r="108" b="-1838"/>
          <a:stretch/>
        </p:blipFill>
        <p:spPr>
          <a:xfrm>
            <a:off x="232794" y="1462592"/>
            <a:ext cx="8757286" cy="5465165"/>
          </a:xfrm>
          <a:prstGeom prst="rect">
            <a:avLst/>
          </a:prstGeom>
        </p:spPr>
      </p:pic>
      <p:sp>
        <p:nvSpPr>
          <p:cNvPr id="3" name="Rectangle 2"/>
          <p:cNvSpPr/>
          <p:nvPr/>
        </p:nvSpPr>
        <p:spPr bwMode="auto">
          <a:xfrm>
            <a:off x="0" y="4118168"/>
            <a:ext cx="8990080" cy="2739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982264" y="1502633"/>
            <a:ext cx="6006295" cy="53553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74157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Formation of teams</a:t>
            </a:r>
            <a:endParaRPr lang="en-GB" dirty="0"/>
          </a:p>
        </p:txBody>
      </p:sp>
      <p:sp>
        <p:nvSpPr>
          <p:cNvPr id="6" name="TextBox 5"/>
          <p:cNvSpPr txBox="1"/>
          <p:nvPr/>
        </p:nvSpPr>
        <p:spPr>
          <a:xfrm>
            <a:off x="0" y="1431067"/>
            <a:ext cx="9144000" cy="369332"/>
          </a:xfrm>
          <a:prstGeom prst="rect">
            <a:avLst/>
          </a:prstGeom>
          <a:solidFill>
            <a:schemeClr val="bg1"/>
          </a:solidFill>
        </p:spPr>
        <p:txBody>
          <a:bodyPr wrap="square" rtlCol="0">
            <a:spAutoFit/>
          </a:bodyPr>
          <a:lstStyle/>
          <a:p>
            <a:endParaRPr lang="en-GB" dirty="0"/>
          </a:p>
        </p:txBody>
      </p:sp>
      <p:pic>
        <p:nvPicPr>
          <p:cNvPr id="5" name="Picture 4"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r="68581" b="48751"/>
          <a:stretch/>
        </p:blipFill>
        <p:spPr>
          <a:xfrm>
            <a:off x="234314" y="1502633"/>
            <a:ext cx="2754419" cy="2750242"/>
          </a:xfrm>
          <a:prstGeom prst="rect">
            <a:avLst/>
          </a:prstGeom>
        </p:spPr>
      </p:pic>
      <p:pic>
        <p:nvPicPr>
          <p:cNvPr id="7" name="Picture 6" descr="Screen Shot 2016-06-06 at 11.28.49.png"/>
          <p:cNvPicPr>
            <a:picLocks noChangeAspect="1"/>
          </p:cNvPicPr>
          <p:nvPr/>
        </p:nvPicPr>
        <p:blipFill rotWithShape="1">
          <a:blip r:embed="rId3">
            <a:extLst>
              <a:ext uri="{28A0092B-C50C-407E-A947-70E740481C1C}">
                <a14:useLocalDpi xmlns:a14="http://schemas.microsoft.com/office/drawing/2010/main" val="0"/>
              </a:ext>
            </a:extLst>
          </a:blip>
          <a:srcRect t="-1" r="108" b="-1838"/>
          <a:stretch/>
        </p:blipFill>
        <p:spPr>
          <a:xfrm>
            <a:off x="232794" y="1462592"/>
            <a:ext cx="8757286" cy="5465165"/>
          </a:xfrm>
          <a:prstGeom prst="rect">
            <a:avLst/>
          </a:prstGeom>
        </p:spPr>
      </p:pic>
      <p:sp>
        <p:nvSpPr>
          <p:cNvPr id="3" name="Rectangle 2"/>
          <p:cNvSpPr/>
          <p:nvPr/>
        </p:nvSpPr>
        <p:spPr bwMode="auto">
          <a:xfrm>
            <a:off x="0" y="4118168"/>
            <a:ext cx="8990080" cy="273983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5868322" y="1502633"/>
            <a:ext cx="3120237" cy="53553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57230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oHPPTTemplateApril2016">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UoHPPTTemplatewithNov14">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5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6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7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UoHPPTTemplate2015">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_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8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0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7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8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9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0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1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2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3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4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3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6_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_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6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37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38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9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40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1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2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UoHPPTTemplateApril2016.thmx</Template>
  <TotalTime>877</TotalTime>
  <Words>1602</Words>
  <Application>Microsoft Macintosh PowerPoint</Application>
  <PresentationFormat>On-screen Show (4:3)</PresentationFormat>
  <Paragraphs>201</Paragraphs>
  <Slides>21</Slides>
  <Notes>13</Notes>
  <HiddenSlides>0</HiddenSlides>
  <MMClips>0</MMClips>
  <ScaleCrop>false</ScaleCrop>
  <HeadingPairs>
    <vt:vector size="4" baseType="variant">
      <vt:variant>
        <vt:lpstr>Theme</vt:lpstr>
      </vt:variant>
      <vt:variant>
        <vt:i4>59</vt:i4>
      </vt:variant>
      <vt:variant>
        <vt:lpstr>Slide Titles</vt:lpstr>
      </vt:variant>
      <vt:variant>
        <vt:i4>21</vt:i4>
      </vt:variant>
    </vt:vector>
  </HeadingPairs>
  <TitlesOfParts>
    <vt:vector size="80" baseType="lpstr">
      <vt:lpstr>UoHPPTTemplateApril2016</vt:lpstr>
      <vt:lpstr>Pink</vt:lpstr>
      <vt:lpstr>1_Pink</vt:lpstr>
      <vt:lpstr>Green</vt:lpstr>
      <vt:lpstr>White</vt:lpstr>
      <vt:lpstr>1_White</vt:lpstr>
      <vt:lpstr>2_White</vt:lpstr>
      <vt:lpstr>3_White</vt:lpstr>
      <vt:lpstr>4_White</vt:lpstr>
      <vt:lpstr>5_White</vt:lpstr>
      <vt:lpstr>6_White</vt:lpstr>
      <vt:lpstr>7_White</vt:lpstr>
      <vt:lpstr>8_White</vt:lpstr>
      <vt:lpstr>1_UoHPPTTemplatewithNov14</vt:lpstr>
      <vt:lpstr>2_Pink</vt:lpstr>
      <vt:lpstr>3_Pink</vt:lpstr>
      <vt:lpstr>1_Green</vt:lpstr>
      <vt:lpstr>9_White</vt:lpstr>
      <vt:lpstr>10_White</vt:lpstr>
      <vt:lpstr>11_White</vt:lpstr>
      <vt:lpstr>12_White</vt:lpstr>
      <vt:lpstr>13_White</vt:lpstr>
      <vt:lpstr>14_White</vt:lpstr>
      <vt:lpstr>15_White</vt:lpstr>
      <vt:lpstr>16_White</vt:lpstr>
      <vt:lpstr>17_White</vt:lpstr>
      <vt:lpstr>UoHPPTTemplate2015</vt:lpstr>
      <vt:lpstr>4_Pink</vt:lpstr>
      <vt:lpstr>5_Pink</vt:lpstr>
      <vt:lpstr>2_Green</vt:lpstr>
      <vt:lpstr>18_White</vt:lpstr>
      <vt:lpstr>19_White</vt:lpstr>
      <vt:lpstr>20_White</vt:lpstr>
      <vt:lpstr>21_White</vt:lpstr>
      <vt:lpstr>22_White</vt:lpstr>
      <vt:lpstr>23_White</vt:lpstr>
      <vt:lpstr>24_White</vt:lpstr>
      <vt:lpstr>25_White</vt:lpstr>
      <vt:lpstr>26_White</vt:lpstr>
      <vt:lpstr>27_White</vt:lpstr>
      <vt:lpstr>28_White</vt:lpstr>
      <vt:lpstr>29_White</vt:lpstr>
      <vt:lpstr>30_White</vt:lpstr>
      <vt:lpstr>31_White</vt:lpstr>
      <vt:lpstr>32_White</vt:lpstr>
      <vt:lpstr>33_White</vt:lpstr>
      <vt:lpstr>34_White</vt:lpstr>
      <vt:lpstr>35_White</vt:lpstr>
      <vt:lpstr>BM_University_of_Huddersfield (1)</vt:lpstr>
      <vt:lpstr>6_Pink</vt:lpstr>
      <vt:lpstr>7_Pink</vt:lpstr>
      <vt:lpstr>3_Green</vt:lpstr>
      <vt:lpstr>36_White</vt:lpstr>
      <vt:lpstr>37_White</vt:lpstr>
      <vt:lpstr>38_White</vt:lpstr>
      <vt:lpstr>39_White</vt:lpstr>
      <vt:lpstr>40_White</vt:lpstr>
      <vt:lpstr>41_White</vt:lpstr>
      <vt:lpstr>42_White</vt:lpstr>
      <vt:lpstr>There is power in the top management team: team based learning and immediate feedback assessment in strategic management.  Dr Deborah Allcock</vt:lpstr>
      <vt:lpstr>Experimental teaching</vt:lpstr>
      <vt:lpstr>There is power in the top management team: The rationale </vt:lpstr>
      <vt:lpstr>Team based learning</vt:lpstr>
      <vt:lpstr>Typical module planning with TBL (Michaelsen and Sweet, 2008)</vt:lpstr>
      <vt:lpstr>Teams v groups</vt:lpstr>
      <vt:lpstr>Formation of teams </vt:lpstr>
      <vt:lpstr>Formation of teams</vt:lpstr>
      <vt:lpstr>Formation of teams</vt:lpstr>
      <vt:lpstr>Formation of teams</vt:lpstr>
      <vt:lpstr>Formation of teams</vt:lpstr>
      <vt:lpstr>Formation of teams</vt:lpstr>
      <vt:lpstr>Formation of teams</vt:lpstr>
      <vt:lpstr>Issues considered</vt:lpstr>
      <vt:lpstr>Items for experimental session</vt:lpstr>
      <vt:lpstr>Instructions</vt:lpstr>
      <vt:lpstr>Partial credit for MCQs</vt:lpstr>
      <vt:lpstr>Discuss your answers as your team</vt:lpstr>
      <vt:lpstr>Reflections</vt:lpstr>
      <vt:lpstr>Reflections</vt:lpstr>
      <vt:lpstr>A brief look at results</vt:lpstr>
    </vt:vector>
  </TitlesOfParts>
  <Company>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Allcock</dc:creator>
  <cp:lastModifiedBy>Deborah Allcock</cp:lastModifiedBy>
  <cp:revision>86</cp:revision>
  <dcterms:created xsi:type="dcterms:W3CDTF">2016-06-01T10:21:52Z</dcterms:created>
  <dcterms:modified xsi:type="dcterms:W3CDTF">2016-06-09T13:47:20Z</dcterms:modified>
</cp:coreProperties>
</file>