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6"/>
  </p:notesMasterIdLst>
  <p:handoutMasterIdLst>
    <p:handoutMasterId r:id="rId27"/>
  </p:handoutMasterIdLst>
  <p:sldIdLst>
    <p:sldId id="257" r:id="rId5"/>
    <p:sldId id="408" r:id="rId6"/>
    <p:sldId id="418" r:id="rId7"/>
    <p:sldId id="431" r:id="rId8"/>
    <p:sldId id="417" r:id="rId9"/>
    <p:sldId id="409" r:id="rId10"/>
    <p:sldId id="438" r:id="rId11"/>
    <p:sldId id="419" r:id="rId12"/>
    <p:sldId id="432" r:id="rId13"/>
    <p:sldId id="433" r:id="rId14"/>
    <p:sldId id="439" r:id="rId15"/>
    <p:sldId id="440" r:id="rId16"/>
    <p:sldId id="434" r:id="rId17"/>
    <p:sldId id="444" r:id="rId18"/>
    <p:sldId id="441" r:id="rId19"/>
    <p:sldId id="436" r:id="rId20"/>
    <p:sldId id="437" r:id="rId21"/>
    <p:sldId id="429" r:id="rId22"/>
    <p:sldId id="442" r:id="rId23"/>
    <p:sldId id="443" r:id="rId24"/>
    <p:sldId id="445" r:id="rId25"/>
  </p:sldIdLst>
  <p:sldSz cx="9144000" cy="6858000" type="screen4x3"/>
  <p:notesSz cx="6797675" cy="9926638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81977" autoAdjust="0"/>
  </p:normalViewPr>
  <p:slideViewPr>
    <p:cSldViewPr>
      <p:cViewPr varScale="1">
        <p:scale>
          <a:sx n="84" d="100"/>
          <a:sy n="84" d="100"/>
        </p:scale>
        <p:origin x="66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1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291A8-F615-4512-9C3D-04CED21C164F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D63CB-9F18-4BBB-B046-D02792489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035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F066B-B484-4F21-AA01-4983A6FF8F8B}" type="datetimeFigureOut">
              <a:rPr lang="en-GB" smtClean="0"/>
              <a:t>13/05/2016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BAF8B-6F05-44A5-B26A-C4D0DC9894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4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 dirty="0" smtClean="0"/>
          </a:p>
          <a:p>
            <a:endParaRPr lang="en-GB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47B20-F6D1-4E70-A7D0-FD6231F4A1AB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72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AF8B-6F05-44A5-B26A-C4D0DC9894C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88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AF8B-6F05-44A5-B26A-C4D0DC9894C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459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AF8B-6F05-44A5-B26A-C4D0DC9894C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022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Tx/>
              <a:buNone/>
              <a:tabLst/>
              <a:defRPr/>
            </a:pPr>
            <a:endParaRPr lang="en-GB" sz="1800" dirty="0" smtClean="0"/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AF8B-6F05-44A5-B26A-C4D0DC9894CE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292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AF8B-6F05-44A5-B26A-C4D0DC9894CE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185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AF8B-6F05-44A5-B26A-C4D0DC9894CE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439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AF8B-6F05-44A5-B26A-C4D0DC9894CE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092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GB" sz="1800" dirty="0" smtClean="0"/>
              <a:t>The ‘why’ can</a:t>
            </a:r>
            <a:r>
              <a:rPr lang="en-GB" sz="1800" baseline="0" dirty="0" smtClean="0"/>
              <a:t> be</a:t>
            </a:r>
            <a:r>
              <a:rPr lang="en-GB" sz="1800" dirty="0" smtClean="0"/>
              <a:t> a powerful advocacy tool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GB" sz="1800" dirty="0" smtClean="0"/>
              <a:t>The ‘why’ can help unstick a conversation that has been</a:t>
            </a:r>
            <a:r>
              <a:rPr lang="en-GB" sz="1800" baseline="0" dirty="0" smtClean="0"/>
              <a:t> stalled by how’s and what’s and who’s</a:t>
            </a: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AF8B-6F05-44A5-B26A-C4D0DC9894CE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054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GB" sz="1800" dirty="0" smtClean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AF8B-6F05-44A5-B26A-C4D0DC9894CE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316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AF8B-6F05-44A5-B26A-C4D0DC9894CE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84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AF8B-6F05-44A5-B26A-C4D0DC9894C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706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AF8B-6F05-44A5-B26A-C4D0DC9894CE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120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AF8B-6F05-44A5-B26A-C4D0DC9894CE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60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AF8B-6F05-44A5-B26A-C4D0DC9894C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457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AF8B-6F05-44A5-B26A-C4D0DC9894C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09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AF8B-6F05-44A5-B26A-C4D0DC9894C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95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Tx/>
              <a:buNone/>
              <a:tabLst/>
              <a:defRPr/>
            </a:pPr>
            <a:endParaRPr lang="en-GB" sz="1400" dirty="0" smtClean="0"/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AF8B-6F05-44A5-B26A-C4D0DC9894C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439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Tx/>
              <a:buNone/>
              <a:tabLst/>
              <a:defRPr/>
            </a:pPr>
            <a:endParaRPr lang="en-GB" sz="18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Tx/>
              <a:buNone/>
              <a:tabLst/>
              <a:defRPr/>
            </a:pPr>
            <a:endParaRPr lang="en-GB" sz="18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Tx/>
              <a:buNone/>
              <a:tabLst/>
              <a:defRPr/>
            </a:pPr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AF8B-6F05-44A5-B26A-C4D0DC9894C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63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AF8B-6F05-44A5-B26A-C4D0DC9894C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627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AF8B-6F05-44A5-B26A-C4D0DC9894C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88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594E-9069-475A-828C-B33DC0AF2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62D1-64FC-4D39-AE99-6C59EA0CE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786454"/>
            <a:ext cx="9144000" cy="1071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286381" y="6072207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THINKING</a:t>
            </a:r>
            <a:b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REAL WORLD</a:t>
            </a:r>
            <a:endParaRPr lang="en-GB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uclanLOGO 07 2 line reverse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5907505"/>
            <a:ext cx="1143000" cy="72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8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594E-9069-475A-828C-B33DC0AF2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62D1-64FC-4D39-AE99-6C59EA0CE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26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594E-9069-475A-828C-B33DC0AF2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62D1-64FC-4D39-AE99-6C59EA0CE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786454"/>
            <a:ext cx="9144000" cy="1071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 descr="uclanLOGO 07 2 line reverse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5907505"/>
            <a:ext cx="1143000" cy="72189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286381" y="6072207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THINKING</a:t>
            </a:r>
            <a:b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REAL WORLD</a:t>
            </a:r>
            <a:endParaRPr lang="en-GB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5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4122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958"/>
            <a:ext cx="8229600" cy="4525963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594E-9069-475A-828C-B33DC0AF2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62D1-64FC-4D39-AE99-6C59EA0CE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786454"/>
            <a:ext cx="9144000" cy="1071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 descr="uclanLOGO 07 2 line reverse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5907505"/>
            <a:ext cx="1143000" cy="72189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286381" y="6072207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THINKING</a:t>
            </a:r>
            <a:b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REAL WORLD</a:t>
            </a:r>
            <a:endParaRPr lang="en-GB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74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594E-9069-475A-828C-B33DC0AF2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62D1-64FC-4D39-AE99-6C59EA0CE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786454"/>
            <a:ext cx="9144000" cy="1071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 descr="uclanLOGO 07 2 line reverse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5907505"/>
            <a:ext cx="1143000" cy="72189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286381" y="6072207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THINKING</a:t>
            </a:r>
            <a:b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REAL WORLD</a:t>
            </a:r>
            <a:endParaRPr lang="en-GB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2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594E-9069-475A-828C-B33DC0AF2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62D1-64FC-4D39-AE99-6C59EA0CE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786454"/>
            <a:ext cx="9144000" cy="1071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9" descr="uclanLOGO 07 2 line reverse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5907505"/>
            <a:ext cx="1143000" cy="72189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286381" y="6072207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THINKING</a:t>
            </a:r>
            <a:b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REAL WORLD</a:t>
            </a:r>
            <a:endParaRPr lang="en-GB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594E-9069-475A-828C-B33DC0AF2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62D1-64FC-4D39-AE99-6C59EA0CE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786454"/>
            <a:ext cx="9144000" cy="1071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11" descr="uclanLOGO 07 2 line reverse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5907505"/>
            <a:ext cx="1143000" cy="72189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286381" y="6072207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THINKING</a:t>
            </a:r>
            <a:b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REAL WORLD</a:t>
            </a:r>
            <a:endParaRPr lang="en-GB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9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594E-9069-475A-828C-B33DC0AF2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62D1-64FC-4D39-AE99-6C59EA0CE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6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594E-9069-475A-828C-B33DC0AF2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62D1-64FC-4D39-AE99-6C59EA0CE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2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594E-9069-475A-828C-B33DC0AF2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62D1-64FC-4D39-AE99-6C59EA0CE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6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594E-9069-475A-828C-B33DC0AF2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62D1-64FC-4D39-AE99-6C59EA0CE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5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C594E-9069-475A-828C-B33DC0AF21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62D1-64FC-4D39-AE99-6C59EA0CE6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786454"/>
            <a:ext cx="9144000" cy="1071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286381" y="6072207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THINKING</a:t>
            </a:r>
            <a:b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REAL WORLD</a:t>
            </a:r>
            <a:endParaRPr lang="en-GB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uclanLOGO 07 2 line reverse.eps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72400" y="5907505"/>
            <a:ext cx="1143000" cy="72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1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ls.uclan.ac.uk/Play/1253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westerbeek@uclan.ac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AX_DIRECTORS\3 - Joel Arber\Images\Logo on building.png"/>
          <p:cNvPicPr>
            <a:picLocks noChangeAspect="1" noChangeArrowheads="1"/>
          </p:cNvPicPr>
          <p:nvPr/>
        </p:nvPicPr>
        <p:blipFill>
          <a:blip r:embed="rId3" cstate="print"/>
          <a:srcRect l="481" t="299" r="498"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60648"/>
            <a:ext cx="8858312" cy="1143000"/>
          </a:xfrm>
        </p:spPr>
        <p:txBody>
          <a:bodyPr>
            <a:noAutofit/>
          </a:bodyPr>
          <a:lstStyle/>
          <a:p>
            <a:pPr algn="r"/>
            <a:r>
              <a:rPr lang="en-GB" sz="3800" dirty="0" smtClean="0">
                <a:solidFill>
                  <a:schemeClr val="bg1"/>
                </a:solidFill>
              </a:rPr>
              <a:t/>
            </a:r>
            <a:br>
              <a:rPr lang="en-GB" sz="3800" dirty="0" smtClean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8547" y="692696"/>
            <a:ext cx="8858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en-GB" sz="2800" dirty="0" smtClean="0">
              <a:solidFill>
                <a:prstClr val="white"/>
              </a:solidFill>
            </a:endParaRPr>
          </a:p>
          <a:p>
            <a:pPr algn="r">
              <a:spcBef>
                <a:spcPct val="0"/>
              </a:spcBef>
              <a:defRPr/>
            </a:pPr>
            <a:r>
              <a:rPr lang="en-GB" sz="2800" dirty="0" smtClean="0">
                <a:solidFill>
                  <a:prstClr val="white"/>
                </a:solidFill>
              </a:rPr>
              <a:t>Embedding Open Access: an advocacy perspective</a:t>
            </a:r>
          </a:p>
          <a:p>
            <a:pPr algn="r">
              <a:spcBef>
                <a:spcPct val="0"/>
              </a:spcBef>
              <a:defRPr/>
            </a:pPr>
            <a:r>
              <a:rPr lang="en-GB" sz="2800" dirty="0" smtClean="0">
                <a:solidFill>
                  <a:prstClr val="white"/>
                </a:solidFill>
              </a:rPr>
              <a:t>May 2016</a:t>
            </a:r>
          </a:p>
          <a:p>
            <a:pPr>
              <a:spcBef>
                <a:spcPct val="0"/>
              </a:spcBef>
              <a:defRPr/>
            </a:pPr>
            <a:r>
              <a:rPr lang="en-GB" sz="2800" dirty="0" smtClean="0">
                <a:solidFill>
                  <a:prstClr val="white"/>
                </a:solidFill>
              </a:rPr>
              <a:t>Rachel Westerbeek</a:t>
            </a:r>
          </a:p>
          <a:p>
            <a:pPr>
              <a:spcBef>
                <a:spcPct val="0"/>
              </a:spcBef>
              <a:defRPr/>
            </a:pPr>
            <a:r>
              <a:rPr lang="en-GB" sz="2800" dirty="0" smtClean="0">
                <a:solidFill>
                  <a:prstClr val="white"/>
                </a:solidFill>
              </a:rPr>
              <a:t>Open Access Support and Advocacy Officer</a:t>
            </a:r>
          </a:p>
          <a:p>
            <a:pPr>
              <a:spcBef>
                <a:spcPct val="0"/>
              </a:spcBef>
              <a:defRPr/>
            </a:pPr>
            <a:r>
              <a:rPr lang="en-GB" sz="2800" dirty="0" smtClean="0">
                <a:solidFill>
                  <a:prstClr val="white"/>
                </a:solidFill>
              </a:rPr>
              <a:t>   </a:t>
            </a:r>
          </a:p>
        </p:txBody>
      </p:sp>
      <p:pic>
        <p:nvPicPr>
          <p:cNvPr id="7" name="Picture 6" descr="uclanLOGO 07 2 line revers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517672"/>
            <a:ext cx="1440160" cy="9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5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8603"/>
            <a:ext cx="8712968" cy="1224136"/>
          </a:xfrm>
        </p:spPr>
        <p:txBody>
          <a:bodyPr>
            <a:normAutofit/>
          </a:bodyPr>
          <a:lstStyle/>
          <a:p>
            <a:r>
              <a:rPr lang="en-GB" dirty="0" smtClean="0"/>
              <a:t>No.2 Value of External Speakers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96753"/>
            <a:ext cx="8363272" cy="433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1319257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 prophet is not always recognised in her own country</a:t>
            </a:r>
          </a:p>
          <a:p>
            <a:endParaRPr lang="en-GB" sz="3600" dirty="0"/>
          </a:p>
          <a:p>
            <a:r>
              <a:rPr lang="en-GB" sz="3600"/>
              <a:t>E</a:t>
            </a:r>
            <a:r>
              <a:rPr lang="en-GB" sz="3600" smtClean="0"/>
              <a:t>xternal speakers </a:t>
            </a:r>
            <a:r>
              <a:rPr lang="en-GB" sz="3600" dirty="0" smtClean="0"/>
              <a:t>support your message</a:t>
            </a:r>
            <a:endParaRPr lang="en-GB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8" y="3495696"/>
            <a:ext cx="3058111" cy="2035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8" y="1287547"/>
            <a:ext cx="3028523" cy="199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8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8603"/>
            <a:ext cx="8712968" cy="1224136"/>
          </a:xfrm>
        </p:spPr>
        <p:txBody>
          <a:bodyPr>
            <a:normAutofit/>
          </a:bodyPr>
          <a:lstStyle/>
          <a:p>
            <a:r>
              <a:rPr lang="en-GB" dirty="0"/>
              <a:t>No.2 </a:t>
            </a:r>
            <a:r>
              <a:rPr lang="en-GB" smtClean="0"/>
              <a:t>Value of External </a:t>
            </a:r>
            <a:r>
              <a:rPr lang="en-GB" dirty="0" smtClean="0"/>
              <a:t>Speakers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96753"/>
            <a:ext cx="7643192" cy="433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7217" y="1332739"/>
            <a:ext cx="48245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Cameron </a:t>
            </a:r>
            <a:r>
              <a:rPr lang="en-GB" sz="3600" dirty="0" err="1" smtClean="0"/>
              <a:t>Neylon</a:t>
            </a:r>
            <a:endParaRPr lang="en-GB" sz="3600" dirty="0" smtClean="0"/>
          </a:p>
          <a:p>
            <a:endParaRPr lang="en-GB" sz="3600" dirty="0"/>
          </a:p>
          <a:p>
            <a:r>
              <a:rPr lang="en-GB" sz="3600" dirty="0" smtClean="0"/>
              <a:t>Why Open Access? Beyond the Who, What and How.</a:t>
            </a:r>
          </a:p>
          <a:p>
            <a:endParaRPr lang="en-GB" sz="3200" dirty="0"/>
          </a:p>
          <a:p>
            <a:r>
              <a:rPr lang="en-GB" sz="2400" u="sng" dirty="0">
                <a:hlinkClick r:id="rId3"/>
              </a:rPr>
              <a:t>https://</a:t>
            </a:r>
            <a:r>
              <a:rPr lang="en-GB" sz="2400" u="sng" dirty="0" smtClean="0">
                <a:hlinkClick r:id="rId3"/>
              </a:rPr>
              <a:t>vls.uclan.ac.uk/Play/12538</a:t>
            </a:r>
            <a:endParaRPr lang="en-GB" sz="2400" u="sng" dirty="0" smtClean="0"/>
          </a:p>
          <a:p>
            <a:r>
              <a:rPr lang="en-GB" sz="2400" dirty="0" smtClean="0"/>
              <a:t>      @</a:t>
            </a:r>
            <a:r>
              <a:rPr lang="en-GB" sz="2400" dirty="0" err="1" smtClean="0"/>
              <a:t>UCLanOpenAccess</a:t>
            </a: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60632"/>
            <a:ext cx="3058111" cy="2035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8" y="1287547"/>
            <a:ext cx="3028523" cy="1992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1223" y="5013176"/>
            <a:ext cx="375145" cy="30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8603"/>
            <a:ext cx="8712968" cy="12241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No.3 Discover Networks, Build Networks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96753"/>
            <a:ext cx="7643192" cy="433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14157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Cultivate interest </a:t>
            </a:r>
            <a:r>
              <a:rPr lang="en-GB" sz="3600" u="sng" dirty="0" smtClean="0"/>
              <a:t>anywhere</a:t>
            </a:r>
            <a:r>
              <a:rPr lang="en-GB" sz="3600" dirty="0" smtClean="0"/>
              <a:t> and </a:t>
            </a:r>
            <a:r>
              <a:rPr lang="en-GB" sz="3600" u="sng" dirty="0" smtClean="0"/>
              <a:t>everywhere</a:t>
            </a:r>
            <a:r>
              <a:rPr lang="en-GB" sz="3600" dirty="0" smtClean="0"/>
              <a:t> you find it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527028"/>
            <a:ext cx="6840760" cy="30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6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8603"/>
            <a:ext cx="8712968" cy="1224136"/>
          </a:xfrm>
        </p:spPr>
        <p:txBody>
          <a:bodyPr>
            <a:normAutofit fontScale="90000"/>
          </a:bodyPr>
          <a:lstStyle/>
          <a:p>
            <a:r>
              <a:rPr lang="en-GB" dirty="0"/>
              <a:t>No.3 Discover Networks, Build Networks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96753"/>
            <a:ext cx="7643192" cy="433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233" y="1111433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Champions, known networks, unknown networks</a:t>
            </a:r>
            <a:endParaRPr lang="en-GB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287808" y="2370222"/>
            <a:ext cx="1703569" cy="31878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Open Scholarship </a:t>
            </a:r>
            <a:r>
              <a:rPr lang="en-GB" sz="1400" b="1" dirty="0" smtClean="0"/>
              <a:t>Team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 smtClean="0"/>
              <a:t>Repository Manager</a:t>
            </a:r>
          </a:p>
          <a:p>
            <a:pPr algn="ctr"/>
            <a:endParaRPr lang="en-GB" sz="1400" dirty="0" smtClean="0"/>
          </a:p>
          <a:p>
            <a:pPr algn="ctr"/>
            <a:r>
              <a:rPr lang="en-GB" sz="1400" dirty="0" smtClean="0"/>
              <a:t>Repository </a:t>
            </a:r>
          </a:p>
          <a:p>
            <a:pPr algn="ctr"/>
            <a:r>
              <a:rPr lang="en-GB" sz="1400" dirty="0" smtClean="0"/>
              <a:t>Administrator</a:t>
            </a:r>
          </a:p>
          <a:p>
            <a:pPr algn="ctr"/>
            <a:endParaRPr lang="en-GB" sz="1400" dirty="0" smtClean="0"/>
          </a:p>
          <a:p>
            <a:pPr algn="ctr"/>
            <a:r>
              <a:rPr lang="en-GB" sz="1400" dirty="0" smtClean="0"/>
              <a:t>Research Data Manager</a:t>
            </a:r>
          </a:p>
          <a:p>
            <a:pPr algn="ctr"/>
            <a:endParaRPr lang="en-GB" sz="1400" dirty="0" smtClean="0"/>
          </a:p>
          <a:p>
            <a:pPr algn="ctr"/>
            <a:r>
              <a:rPr lang="en-GB" sz="1400" dirty="0" smtClean="0"/>
              <a:t>OA Advocates x3</a:t>
            </a:r>
          </a:p>
          <a:p>
            <a:pPr algn="ctr"/>
            <a:endParaRPr lang="en-GB" sz="1000" dirty="0" smtClean="0"/>
          </a:p>
          <a:p>
            <a:pPr algn="ctr"/>
            <a:endParaRPr lang="en-GB" sz="1000" dirty="0"/>
          </a:p>
        </p:txBody>
      </p:sp>
      <p:sp>
        <p:nvSpPr>
          <p:cNvPr id="11" name="Rounded Rectangle 10"/>
          <p:cNvSpPr/>
          <p:nvPr/>
        </p:nvSpPr>
        <p:spPr>
          <a:xfrm>
            <a:off x="2174938" y="2370223"/>
            <a:ext cx="1724134" cy="31937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Executive Director of Research</a:t>
            </a:r>
          </a:p>
          <a:p>
            <a:pPr algn="ctr"/>
            <a:endParaRPr lang="en-GB" sz="1400" b="1" dirty="0" smtClean="0"/>
          </a:p>
          <a:p>
            <a:pPr algn="ctr"/>
            <a:r>
              <a:rPr lang="en-GB" sz="1400" dirty="0" smtClean="0"/>
              <a:t>REF Project Manager</a:t>
            </a:r>
          </a:p>
          <a:p>
            <a:pPr algn="ctr"/>
            <a:endParaRPr lang="en-GB" sz="1400" dirty="0" smtClean="0"/>
          </a:p>
          <a:p>
            <a:pPr algn="ctr"/>
            <a:r>
              <a:rPr lang="en-GB" sz="1400" dirty="0" smtClean="0"/>
              <a:t>Impact Manager</a:t>
            </a:r>
          </a:p>
          <a:p>
            <a:pPr algn="ctr"/>
            <a:endParaRPr lang="en-GB" sz="1400" dirty="0" smtClean="0"/>
          </a:p>
          <a:p>
            <a:pPr algn="ctr"/>
            <a:r>
              <a:rPr lang="en-GB" sz="1400" dirty="0" smtClean="0"/>
              <a:t>Funding Development &amp; Support </a:t>
            </a:r>
            <a:r>
              <a:rPr lang="en-GB" sz="1400" dirty="0" smtClean="0"/>
              <a:t>Team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 smtClean="0"/>
              <a:t>Research Development </a:t>
            </a:r>
            <a:r>
              <a:rPr lang="en-GB" sz="1400" smtClean="0"/>
              <a:t>&amp; Support</a:t>
            </a:r>
            <a:endParaRPr lang="en-GB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4047843" y="2370223"/>
            <a:ext cx="1518578" cy="3187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College Directors of Research &amp; Innovation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 smtClean="0"/>
              <a:t>Heads of School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 smtClean="0"/>
              <a:t>Research Group Leads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 smtClean="0"/>
              <a:t>Research Staff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 smtClean="0"/>
              <a:t>PGR Students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06552" y="2370222"/>
            <a:ext cx="1518578" cy="317920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Library &amp; Information Systems Team</a:t>
            </a:r>
          </a:p>
          <a:p>
            <a:pPr algn="ctr"/>
            <a:endParaRPr lang="en-GB" sz="1400" dirty="0" smtClean="0"/>
          </a:p>
          <a:p>
            <a:pPr algn="ctr"/>
            <a:r>
              <a:rPr lang="en-GB" sz="1400" dirty="0" smtClean="0"/>
              <a:t>Information Governance Officer</a:t>
            </a:r>
          </a:p>
          <a:p>
            <a:pPr algn="ctr"/>
            <a:endParaRPr lang="en-GB" sz="1400" dirty="0" smtClean="0"/>
          </a:p>
          <a:p>
            <a:pPr algn="ctr"/>
            <a:r>
              <a:rPr lang="en-GB" sz="1400" dirty="0" smtClean="0"/>
              <a:t>Intellectual Property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School-based Research </a:t>
            </a:r>
            <a:r>
              <a:rPr lang="en-GB" sz="1400" dirty="0" smtClean="0"/>
              <a:t>Administrators</a:t>
            </a:r>
            <a:endParaRPr lang="en-GB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7373902" y="2370222"/>
            <a:ext cx="1590586" cy="31775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Northern Collaboration</a:t>
            </a:r>
          </a:p>
          <a:p>
            <a:pPr algn="ctr"/>
            <a:endParaRPr lang="en-GB" sz="1400" dirty="0" smtClean="0"/>
          </a:p>
          <a:p>
            <a:pPr algn="ctr"/>
            <a:r>
              <a:rPr lang="en-GB" sz="1400" dirty="0" err="1" smtClean="0"/>
              <a:t>NoWAL</a:t>
            </a:r>
            <a:endParaRPr lang="en-GB" sz="1400" dirty="0" smtClean="0"/>
          </a:p>
          <a:p>
            <a:pPr algn="ctr"/>
            <a:endParaRPr lang="en-GB" sz="1400" dirty="0" smtClean="0"/>
          </a:p>
          <a:p>
            <a:pPr algn="ctr"/>
            <a:r>
              <a:rPr lang="en-GB" sz="1400" dirty="0" smtClean="0"/>
              <a:t>JISC</a:t>
            </a:r>
          </a:p>
          <a:p>
            <a:pPr algn="ctr"/>
            <a:endParaRPr lang="en-GB" sz="1400" dirty="0" smtClean="0"/>
          </a:p>
          <a:p>
            <a:pPr algn="ctr"/>
            <a:r>
              <a:rPr lang="en-GB" sz="1400" dirty="0" smtClean="0"/>
              <a:t>UK-CORR</a:t>
            </a:r>
          </a:p>
          <a:p>
            <a:pPr algn="ctr"/>
            <a:endParaRPr lang="en-GB" sz="1400" dirty="0" smtClean="0"/>
          </a:p>
          <a:p>
            <a:pPr algn="ctr"/>
            <a:r>
              <a:rPr lang="en-GB" sz="1400" dirty="0" smtClean="0"/>
              <a:t>ARMA</a:t>
            </a:r>
          </a:p>
          <a:p>
            <a:pPr algn="ctr"/>
            <a:endParaRPr lang="en-GB" sz="1400" dirty="0" smtClean="0"/>
          </a:p>
          <a:p>
            <a:pPr algn="ctr"/>
            <a:r>
              <a:rPr lang="en-GB" sz="1400" dirty="0" err="1" smtClean="0"/>
              <a:t>EPrints</a:t>
            </a:r>
            <a:endParaRPr lang="en-GB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325233" y="1781528"/>
            <a:ext cx="3575543" cy="5033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Research Office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4047843" y="1781528"/>
            <a:ext cx="1454072" cy="503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Academic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5664013" y="1781527"/>
            <a:ext cx="1512788" cy="50337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Support Services</a:t>
            </a:r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7360525" y="1781527"/>
            <a:ext cx="1518578" cy="50337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External Networks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43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8603"/>
            <a:ext cx="8712968" cy="1224136"/>
          </a:xfrm>
        </p:spPr>
        <p:txBody>
          <a:bodyPr>
            <a:normAutofit/>
          </a:bodyPr>
          <a:lstStyle/>
          <a:p>
            <a:r>
              <a:rPr lang="en-GB" dirty="0"/>
              <a:t>No.4 Sell the Benefits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96753"/>
            <a:ext cx="7643192" cy="433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82" y="4814699"/>
            <a:ext cx="1655520" cy="577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71" y="4051558"/>
            <a:ext cx="1512168" cy="504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561" y="1028111"/>
            <a:ext cx="936105" cy="1131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29" y="3309219"/>
            <a:ext cx="1512168" cy="594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645" y="2372092"/>
            <a:ext cx="838021" cy="681961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301284" y="1933038"/>
            <a:ext cx="4727100" cy="2720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Sell the benefits, don’t </a:t>
            </a:r>
            <a:r>
              <a:rPr lang="en-GB" sz="4000" u="sng" dirty="0" smtClean="0"/>
              <a:t>just</a:t>
            </a:r>
            <a:r>
              <a:rPr lang="en-GB" sz="4000" dirty="0" smtClean="0"/>
              <a:t> focus on compliance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6955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8603"/>
            <a:ext cx="8712968" cy="1224136"/>
          </a:xfrm>
        </p:spPr>
        <p:txBody>
          <a:bodyPr>
            <a:normAutofit/>
          </a:bodyPr>
          <a:lstStyle/>
          <a:p>
            <a:r>
              <a:rPr lang="en-GB" dirty="0"/>
              <a:t>No.4 Sell the Benefits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96753"/>
            <a:ext cx="7643192" cy="433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82" y="4814699"/>
            <a:ext cx="1655520" cy="577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71" y="4051558"/>
            <a:ext cx="1512168" cy="504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561" y="1028111"/>
            <a:ext cx="936105" cy="1131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29" y="3309219"/>
            <a:ext cx="1512168" cy="594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645" y="2372092"/>
            <a:ext cx="838021" cy="681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1880" y="1375482"/>
            <a:ext cx="4325652" cy="423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7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8603"/>
            <a:ext cx="8712968" cy="1224136"/>
          </a:xfrm>
        </p:spPr>
        <p:txBody>
          <a:bodyPr>
            <a:normAutofit/>
          </a:bodyPr>
          <a:lstStyle/>
          <a:p>
            <a:r>
              <a:rPr lang="en-GB" dirty="0" smtClean="0"/>
              <a:t>No.5 Don’t Lose Sight of the ‘Why’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96753"/>
            <a:ext cx="7643192" cy="433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3716" y="1467513"/>
            <a:ext cx="4871595" cy="3805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0112" y="154372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Don’t lose sight of the ‘Why’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450912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Institution for the Diffusion of Useful Knowledge</a:t>
            </a:r>
            <a:endParaRPr lang="en-GB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8603"/>
            <a:ext cx="8712968" cy="1224136"/>
          </a:xfrm>
        </p:spPr>
        <p:txBody>
          <a:bodyPr>
            <a:normAutofit/>
          </a:bodyPr>
          <a:lstStyle/>
          <a:p>
            <a:r>
              <a:rPr lang="en-GB" dirty="0"/>
              <a:t>No.5 Don’t Lose Sight of the ‘Why’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96753"/>
            <a:ext cx="7643192" cy="433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480" y="1519281"/>
            <a:ext cx="4723829" cy="3689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0989" y="4439519"/>
            <a:ext cx="3613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Institution for the Diffusion of Useful Knowledge, </a:t>
            </a:r>
            <a:r>
              <a:rPr lang="en-GB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en-GB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reston</a:t>
            </a:r>
            <a:endParaRPr lang="en-GB" sz="2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1519281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‘Why’ is a powerful advocacy tool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1731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8603"/>
            <a:ext cx="8712968" cy="1224136"/>
          </a:xfrm>
        </p:spPr>
        <p:txBody>
          <a:bodyPr>
            <a:normAutofit/>
          </a:bodyPr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96753"/>
            <a:ext cx="7643192" cy="433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2775"/>
            <a:ext cx="2980232" cy="40324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9952" y="227687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Reassess the baseline, take the temperature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622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8603"/>
            <a:ext cx="8712968" cy="1224136"/>
          </a:xfrm>
        </p:spPr>
        <p:txBody>
          <a:bodyPr>
            <a:normAutofit/>
          </a:bodyPr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96753"/>
            <a:ext cx="7643192" cy="433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194460" cy="4248472"/>
          </a:xfrm>
        </p:spPr>
        <p:txBody>
          <a:bodyPr>
            <a:normAutofit/>
          </a:bodyPr>
          <a:lstStyle/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4766"/>
            <a:ext cx="5058676" cy="3752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7824" y="234888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Build networks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5412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60" y="172216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GB" dirty="0"/>
              <a:t>Embedding Open Access: an </a:t>
            </a:r>
            <a:r>
              <a:rPr lang="en-GB" dirty="0" smtClean="0"/>
              <a:t>advocacy </a:t>
            </a:r>
            <a:r>
              <a:rPr lang="en-GB" dirty="0"/>
              <a:t>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60" y="1988840"/>
            <a:ext cx="8229600" cy="2657129"/>
          </a:xfrm>
        </p:spPr>
        <p:txBody>
          <a:bodyPr/>
          <a:lstStyle/>
          <a:p>
            <a:r>
              <a:rPr lang="en-GB" sz="4400" dirty="0" smtClean="0"/>
              <a:t>Context: Open Access at UCLan</a:t>
            </a:r>
          </a:p>
          <a:p>
            <a:r>
              <a:rPr lang="en-GB" sz="4400" dirty="0" smtClean="0"/>
              <a:t>What has worked so far?</a:t>
            </a:r>
          </a:p>
          <a:p>
            <a:r>
              <a:rPr lang="en-GB" sz="4400" dirty="0" smtClean="0"/>
              <a:t>Next steps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52345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8603"/>
            <a:ext cx="8712968" cy="1224136"/>
          </a:xfrm>
        </p:spPr>
        <p:txBody>
          <a:bodyPr>
            <a:normAutofit/>
          </a:bodyPr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96753"/>
            <a:ext cx="7643192" cy="433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194460" cy="4248472"/>
          </a:xfrm>
        </p:spPr>
        <p:txBody>
          <a:bodyPr>
            <a:normAutofit/>
          </a:bodyPr>
          <a:lstStyle/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32739"/>
            <a:ext cx="3660858" cy="36724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1700808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Measure the impact of advocacy activities, and do more of what works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2970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8603"/>
            <a:ext cx="8712968" cy="1224136"/>
          </a:xfrm>
        </p:spPr>
        <p:txBody>
          <a:bodyPr>
            <a:normAutofit/>
          </a:bodyPr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96753"/>
            <a:ext cx="7643192" cy="433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56176" y="3537127"/>
            <a:ext cx="2376264" cy="1856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623735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Institution for the Diffusion of Useful Knowledge, </a:t>
            </a:r>
            <a:r>
              <a:rPr lang="en-GB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en-GB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reston</a:t>
            </a:r>
            <a:endParaRPr lang="en-GB" sz="2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777907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hlinkClick r:id="rId4"/>
              </a:rPr>
              <a:t>rwesterbeek@uclan.ac.uk</a:t>
            </a:r>
            <a:endParaRPr lang="en-GB" sz="3600" dirty="0" smtClean="0"/>
          </a:p>
          <a:p>
            <a:endParaRPr lang="en-GB" sz="3600" dirty="0"/>
          </a:p>
          <a:p>
            <a:r>
              <a:rPr lang="en-GB" sz="3600" dirty="0" smtClean="0"/>
              <a:t>@</a:t>
            </a:r>
            <a:r>
              <a:rPr lang="en-GB" sz="3600" dirty="0" err="1" smtClean="0"/>
              <a:t>UCLanOpenAccess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8400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763688" y="2073480"/>
            <a:ext cx="5688632" cy="324036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60" y="172216"/>
            <a:ext cx="8229600" cy="994122"/>
          </a:xfrm>
        </p:spPr>
        <p:txBody>
          <a:bodyPr/>
          <a:lstStyle/>
          <a:p>
            <a:r>
              <a:rPr lang="en-GB" dirty="0" smtClean="0"/>
              <a:t>Open Scholarship Team at UCLan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322004" y="2708920"/>
            <a:ext cx="4572000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Repository </a:t>
            </a:r>
            <a:r>
              <a:rPr lang="en-GB" sz="2400" b="1" dirty="0" smtClean="0">
                <a:solidFill>
                  <a:schemeClr val="bg1"/>
                </a:solidFill>
              </a:rPr>
              <a:t>Manager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Repository Administrator </a:t>
            </a:r>
            <a:r>
              <a:rPr lang="en-GB" sz="2400" b="1" dirty="0" smtClean="0">
                <a:solidFill>
                  <a:schemeClr val="bg1"/>
                </a:solidFill>
              </a:rPr>
              <a:t>(vacant)</a:t>
            </a:r>
            <a:endParaRPr lang="en-GB" sz="2400" b="1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Research Data Manager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Open Access Advocates x </a:t>
            </a:r>
            <a:r>
              <a:rPr lang="en-GB" sz="2400" b="1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= 6.0 FTE</a:t>
            </a:r>
            <a:endParaRPr lang="en-GB" sz="2400" b="1" dirty="0">
              <a:solidFill>
                <a:schemeClr val="bg1"/>
              </a:solidFill>
            </a:endParaRP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364578">
            <a:off x="1704956" y="1968010"/>
            <a:ext cx="3511397" cy="1941839"/>
          </a:xfrm>
          <a:prstGeom prst="blockArc">
            <a:avLst>
              <a:gd name="adj1" fmla="val 10607587"/>
              <a:gd name="adj2" fmla="val 20863471"/>
              <a:gd name="adj3" fmla="val 24567"/>
            </a:avLst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</a:rPr>
              <a:t>Open Scholarship Team</a:t>
            </a:r>
            <a:endParaRPr lang="en-GB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749577">
            <a:off x="682927" y="1738001"/>
            <a:ext cx="3511397" cy="1941839"/>
          </a:xfrm>
          <a:prstGeom prst="blockArc">
            <a:avLst>
              <a:gd name="adj1" fmla="val 10607587"/>
              <a:gd name="adj2" fmla="val 20863471"/>
              <a:gd name="adj3" fmla="val 24567"/>
            </a:avLst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</a:rPr>
              <a:t>Research Office</a:t>
            </a:r>
            <a:endParaRPr lang="en-GB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1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60" y="172216"/>
            <a:ext cx="8229600" cy="994122"/>
          </a:xfrm>
        </p:spPr>
        <p:txBody>
          <a:bodyPr>
            <a:normAutofit/>
          </a:bodyPr>
          <a:lstStyle/>
          <a:p>
            <a:r>
              <a:rPr lang="en-GB" dirty="0" smtClean="0"/>
              <a:t>What are we Advocating?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772816"/>
            <a:ext cx="6239900" cy="3115045"/>
          </a:xfrm>
        </p:spPr>
        <p:txBody>
          <a:bodyPr>
            <a:normAutofit fontScale="92500" lnSpcReduction="10000"/>
          </a:bodyPr>
          <a:lstStyle/>
          <a:p>
            <a:r>
              <a:rPr lang="en-GB" sz="3500" dirty="0" smtClean="0"/>
              <a:t>Green Open Access route</a:t>
            </a:r>
          </a:p>
          <a:p>
            <a:r>
              <a:rPr lang="en-GB" sz="3500" dirty="0" smtClean="0"/>
              <a:t>‘Semi-mediated’ deposit process</a:t>
            </a:r>
          </a:p>
          <a:p>
            <a:r>
              <a:rPr lang="en-GB" sz="3500" dirty="0" smtClean="0"/>
              <a:t>Researchers upload publications/ data to our institutional repositories with the majority of the metadata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0" y="1408154"/>
            <a:ext cx="987258" cy="1333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930598"/>
            <a:ext cx="1682642" cy="938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98" y="4047410"/>
            <a:ext cx="1453212" cy="14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0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60" y="172216"/>
            <a:ext cx="8229600" cy="994122"/>
          </a:xfrm>
        </p:spPr>
        <p:txBody>
          <a:bodyPr>
            <a:normAutofit/>
          </a:bodyPr>
          <a:lstStyle/>
          <a:p>
            <a:r>
              <a:rPr lang="en-GB" dirty="0" smtClean="0"/>
              <a:t>What are we Advocating?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166338"/>
            <a:ext cx="6239900" cy="437089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Dependent </a:t>
            </a:r>
            <a:r>
              <a:rPr lang="en-GB" dirty="0"/>
              <a:t>on </a:t>
            </a:r>
            <a:r>
              <a:rPr lang="en-GB" dirty="0" smtClean="0"/>
              <a:t>researcher engagement</a:t>
            </a:r>
          </a:p>
          <a:p>
            <a:r>
              <a:rPr lang="en-GB" dirty="0" smtClean="0"/>
              <a:t>Communication of what to do, how to do it, why, and what the benefits are</a:t>
            </a:r>
          </a:p>
          <a:p>
            <a:pPr lvl="1"/>
            <a:r>
              <a:rPr lang="en-GB" sz="3200" dirty="0" smtClean="0"/>
              <a:t>for researchers</a:t>
            </a:r>
          </a:p>
          <a:p>
            <a:pPr lvl="1"/>
            <a:r>
              <a:rPr lang="en-GB" sz="3200" dirty="0" smtClean="0"/>
              <a:t>for research communities</a:t>
            </a:r>
          </a:p>
          <a:p>
            <a:pPr lvl="1"/>
            <a:r>
              <a:rPr lang="en-GB" sz="3200" dirty="0" smtClean="0"/>
              <a:t>for the institution</a:t>
            </a:r>
            <a:endParaRPr lang="en-GB" sz="3200" dirty="0"/>
          </a:p>
          <a:p>
            <a:r>
              <a:rPr lang="en-GB" dirty="0" smtClean="0"/>
              <a:t>Requires large-scale changes in culture and practice</a:t>
            </a:r>
            <a:endParaRPr lang="en-GB" dirty="0"/>
          </a:p>
          <a:p>
            <a:endParaRPr lang="en-GB" sz="1800" dirty="0" smtClean="0"/>
          </a:p>
          <a:p>
            <a:endParaRPr lang="en-GB" sz="3600" dirty="0" smtClean="0"/>
          </a:p>
          <a:p>
            <a:endParaRPr lang="en-GB" sz="1800" dirty="0"/>
          </a:p>
          <a:p>
            <a:endParaRPr lang="en-GB" sz="3600" dirty="0" smtClean="0"/>
          </a:p>
          <a:p>
            <a:endParaRPr lang="en-GB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387691"/>
            <a:ext cx="987638" cy="1335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41" y="2944185"/>
            <a:ext cx="1682642" cy="938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27" y="4076634"/>
            <a:ext cx="1457070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5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8603"/>
            <a:ext cx="8712968" cy="12241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Embedding Open Scholarship Culture and Practice at UCLan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96753"/>
            <a:ext cx="7643192" cy="433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62" y="1442581"/>
            <a:ext cx="3853842" cy="3843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4966" y="2060848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Know your snakes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Identify your ladders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7112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8603"/>
            <a:ext cx="8712968" cy="12241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Embedding Open Scholarship Culture and Practice at UCLan – What’s Working?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96753"/>
            <a:ext cx="7643192" cy="433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594" y="3621532"/>
            <a:ext cx="3394152" cy="19099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059" y="1455393"/>
            <a:ext cx="2630521" cy="19767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48" y="1452025"/>
            <a:ext cx="2018446" cy="1345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148" y="2969845"/>
            <a:ext cx="1798326" cy="25616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7409" y="3573015"/>
            <a:ext cx="2633082" cy="18722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045" y="1628801"/>
            <a:ext cx="3211302" cy="18033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0426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8603"/>
            <a:ext cx="8712968" cy="1224136"/>
          </a:xfrm>
        </p:spPr>
        <p:txBody>
          <a:bodyPr>
            <a:normAutofit/>
          </a:bodyPr>
          <a:lstStyle/>
          <a:p>
            <a:r>
              <a:rPr lang="en-GB" dirty="0" smtClean="0"/>
              <a:t>No.1 Get Out There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96753"/>
            <a:ext cx="7643192" cy="433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8897" y="1298202"/>
            <a:ext cx="3012798" cy="41318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8" y="2204864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Don’t wait for your ship to come to you, row out and meet it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8418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8603"/>
            <a:ext cx="8712968" cy="1224136"/>
          </a:xfrm>
        </p:spPr>
        <p:txBody>
          <a:bodyPr>
            <a:normAutofit/>
          </a:bodyPr>
          <a:lstStyle/>
          <a:p>
            <a:r>
              <a:rPr lang="en-GB" dirty="0"/>
              <a:t>No.1 </a:t>
            </a:r>
            <a:r>
              <a:rPr lang="en-GB" dirty="0" smtClean="0"/>
              <a:t>Get </a:t>
            </a:r>
            <a:r>
              <a:rPr lang="en-GB" dirty="0"/>
              <a:t>Out There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96753"/>
            <a:ext cx="7643192" cy="433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None/>
            </a:pP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8897" y="1298202"/>
            <a:ext cx="3012798" cy="41318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7374" y="2304171"/>
            <a:ext cx="5275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Open Scholarship Roadshow:</a:t>
            </a:r>
          </a:p>
          <a:p>
            <a:endParaRPr lang="en-GB" sz="3200" dirty="0" smtClean="0"/>
          </a:p>
          <a:p>
            <a:r>
              <a:rPr lang="en-GB" sz="3200" dirty="0" smtClean="0"/>
              <a:t>Five days, six foyers, 200+ staff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993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39"/>
  <p:tag name="MMPROD_UIDATA" val="&lt;database version=&quot;10.0&quot;&gt;&lt;object type=&quot;1&quot; unique_id=&quot;10001&quot;&gt;&lt;object type=&quot;2&quot; unique_id=&quot;10097&quot;&gt;&lt;object type=&quot;3&quot; unique_id=&quot;10208&quot;&gt;&lt;property id=&quot;20148&quot; value=&quot;5&quot;/&gt;&lt;property id=&quot;20300&quot; value=&quot;Slide 1&quot;/&gt;&lt;property id=&quot;20307&quot; value=&quot;256&quot;/&gt;&lt;/object&gt;&lt;/object&gt;&lt;object type=&quot;8&quot; unique_id=&quot;1014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Date xmlns="d2adb15d-87f3-4371-9b1e-56fb7cb50d70">2015-01-15T00:00:00+00:00</Meeting_x0020_Date>
    <Year xmlns="9d7e5b6d-1f2d-437d-8624-614d38c1e000">2015</Year>
    <Document_x0020_Category xmlns="9d7e5b6d-1f2d-437d-8624-614d38c1e000">Presentation</Document_x0020_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84E26640152B4BBA3286B3D10F435D" ma:contentTypeVersion="4" ma:contentTypeDescription="Create a new document." ma:contentTypeScope="" ma:versionID="5627c9cb14ed24ee59d75101eb856694">
  <xsd:schema xmlns:xsd="http://www.w3.org/2001/XMLSchema" xmlns:xs="http://www.w3.org/2001/XMLSchema" xmlns:p="http://schemas.microsoft.com/office/2006/metadata/properties" xmlns:ns2="d2adb15d-87f3-4371-9b1e-56fb7cb50d70" xmlns:ns3="9d7e5b6d-1f2d-437d-8624-614d38c1e000" targetNamespace="http://schemas.microsoft.com/office/2006/metadata/properties" ma:root="true" ma:fieldsID="964c956067df574a58875b451ecdd947" ns2:_="" ns3:_="">
    <xsd:import namespace="d2adb15d-87f3-4371-9b1e-56fb7cb50d70"/>
    <xsd:import namespace="9d7e5b6d-1f2d-437d-8624-614d38c1e000"/>
    <xsd:element name="properties">
      <xsd:complexType>
        <xsd:sequence>
          <xsd:element name="documentManagement">
            <xsd:complexType>
              <xsd:all>
                <xsd:element ref="ns2:Meeting_x0020_Date" minOccurs="0"/>
                <xsd:element ref="ns3:Year"/>
                <xsd:element ref="ns3:Document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db15d-87f3-4371-9b1e-56fb7cb50d70" elementFormDefault="qualified">
    <xsd:import namespace="http://schemas.microsoft.com/office/2006/documentManagement/types"/>
    <xsd:import namespace="http://schemas.microsoft.com/office/infopath/2007/PartnerControls"/>
    <xsd:element name="Meeting_x0020_Date" ma:index="8" nillable="true" ma:displayName="Meeting Date" ma:format="DateOnly" ma:internalName="Meeting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e5b6d-1f2d-437d-8624-614d38c1e000" elementFormDefault="qualified">
    <xsd:import namespace="http://schemas.microsoft.com/office/2006/documentManagement/types"/>
    <xsd:import namespace="http://schemas.microsoft.com/office/infopath/2007/PartnerControls"/>
    <xsd:element name="Year" ma:index="9" ma:displayName="Year" ma:format="Dropdown" ma:internalName="Year">
      <xsd:simpleType>
        <xsd:restriction base="dms:Choice">
          <xsd:enumeration value="2014"/>
          <xsd:enumeration value="2015"/>
          <xsd:enumeration value="2016"/>
          <xsd:enumeration value="2017"/>
          <xsd:enumeration value="2018"/>
        </xsd:restriction>
      </xsd:simpleType>
    </xsd:element>
    <xsd:element name="Document_x0020_Category" ma:index="10" ma:displayName="Document Category" ma:format="Dropdown" ma:internalName="Document_x0020_Category">
      <xsd:simpleType>
        <xsd:restriction base="dms:Choice">
          <xsd:enumeration value="Agenda"/>
          <xsd:enumeration value="Minutes"/>
          <xsd:enumeration value="Paper"/>
          <xsd:enumeration value="Presentat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mail Subject Heading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39115B-ADE4-4047-8909-2E6EDF8B1B83}">
  <ds:schemaRefs>
    <ds:schemaRef ds:uri="d2adb15d-87f3-4371-9b1e-56fb7cb50d7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d7e5b6d-1f2d-437d-8624-614d38c1e00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F29F578-5B40-4D03-9355-FC9479CCAD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6A64D7-DCDC-4FAF-BF80-A1F6B1894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adb15d-87f3-4371-9b1e-56fb7cb50d70"/>
    <ds:schemaRef ds:uri="9d7e5b6d-1f2d-437d-8624-614d38c1e0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15702</TotalTime>
  <Words>506</Words>
  <Application>Microsoft Office PowerPoint</Application>
  <PresentationFormat>On-screen Show (4:3)</PresentationFormat>
  <Paragraphs>156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3_Office Theme</vt:lpstr>
      <vt:lpstr> </vt:lpstr>
      <vt:lpstr>Embedding Open Access: an advocacy perspective</vt:lpstr>
      <vt:lpstr>Open Scholarship Team at UCLan</vt:lpstr>
      <vt:lpstr>What are we Advocating?</vt:lpstr>
      <vt:lpstr>What are we Advocating?</vt:lpstr>
      <vt:lpstr>Embedding Open Scholarship Culture and Practice at UCLan</vt:lpstr>
      <vt:lpstr>Embedding Open Scholarship Culture and Practice at UCLan – What’s Working?</vt:lpstr>
      <vt:lpstr>No.1 Get Out There</vt:lpstr>
      <vt:lpstr>No.1 Get Out There</vt:lpstr>
      <vt:lpstr>No.2 Value of External Speakers</vt:lpstr>
      <vt:lpstr>No.2 Value of External Speakers</vt:lpstr>
      <vt:lpstr>No.3 Discover Networks, Build Networks</vt:lpstr>
      <vt:lpstr>No.3 Discover Networks, Build Networks </vt:lpstr>
      <vt:lpstr>No.4 Sell the Benefits </vt:lpstr>
      <vt:lpstr>No.4 Sell the Benefits </vt:lpstr>
      <vt:lpstr>No.5 Don’t Lose Sight of the ‘Why’</vt:lpstr>
      <vt:lpstr>No.5 Don’t Lose Sight of the ‘Why’</vt:lpstr>
      <vt:lpstr>Next Steps</vt:lpstr>
      <vt:lpstr>Next Steps</vt:lpstr>
      <vt:lpstr>Next Steps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</dc:title>
  <dc:creator>Elizabeth Lynne Duckworth</dc:creator>
  <cp:lastModifiedBy>Rachel Westerbeek</cp:lastModifiedBy>
  <cp:revision>1423</cp:revision>
  <cp:lastPrinted>2016-05-11T16:23:37Z</cp:lastPrinted>
  <dcterms:created xsi:type="dcterms:W3CDTF">2013-10-02T07:41:29Z</dcterms:created>
  <dcterms:modified xsi:type="dcterms:W3CDTF">2016-05-13T07:28:26Z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0x010100C884E26640152B4BBA3286B3D10F435D</vt:lpwstr>
  </property>
</Properties>
</file>