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68" r:id="rId15"/>
    <p:sldId id="271" r:id="rId1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DFB"/>
    <a:srgbClr val="E6EFF2"/>
    <a:srgbClr val="FDF4E7"/>
    <a:srgbClr val="FBE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1001" autoAdjust="0"/>
  </p:normalViewPr>
  <p:slideViewPr>
    <p:cSldViewPr snapToGrid="0">
      <p:cViewPr varScale="1">
        <p:scale>
          <a:sx n="82" d="100"/>
          <a:sy n="82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743B36-91F8-4481-94D4-AD2188A58CD0}" type="datetimeFigureOut">
              <a:rPr lang="en-GB" smtClean="0"/>
              <a:t>07/06/2016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73C91-EA7A-4297-90A4-C6F84A7F7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8009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817E6F-C9AB-4695-A6AA-F52D0DC41873}" type="datetimeFigureOut">
              <a:rPr lang="en-GB" smtClean="0"/>
              <a:t>07/06/2016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917A0C-A90A-4813-AF18-34CC085273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320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AC8816-73EE-4BF5-B74C-49C2CAC3A5F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50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AC8816-73EE-4BF5-B74C-49C2CAC3A5F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195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F4AEE3A-91B3-4611-8992-DB803A6EF457}" type="slidenum">
              <a:rPr lang="en-GB" altLang="en-US" sz="1200"/>
              <a:pPr eaLnBrk="1" hangingPunct="1"/>
              <a:t>11</a:t>
            </a:fld>
            <a:endParaRPr lang="en-GB" altLang="en-US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228600" indent="-228600">
              <a:buFont typeface="+mj-lt"/>
              <a:buNone/>
              <a:defRPr/>
            </a:pP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1779660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A6AD4686-E2C0-46F9-A8A5-9A86633988C6}" type="slidenum">
              <a:rPr lang="en-GB" altLang="en-US" sz="1200">
                <a:latin typeface="Times New Roman" panose="02020603050405020304" pitchFamily="18" charset="0"/>
              </a:rPr>
              <a:pPr eaLnBrk="1" hangingPunct="1"/>
              <a:t>14</a:t>
            </a:fld>
            <a:endParaRPr lang="en-GB" altLang="en-US" sz="1200">
              <a:latin typeface="Times New Roman" panose="02020603050405020304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endParaRPr lang="en-GB" alt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1096363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Managing the dynamics of shame in breastfeeding support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Dawn Leeming</a:t>
            </a:r>
          </a:p>
          <a:p>
            <a:r>
              <a:rPr lang="en-GB" dirty="0" smtClean="0"/>
              <a:t>University of Huddersfield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864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2185" y="624110"/>
            <a:ext cx="9258300" cy="817828"/>
          </a:xfrm>
        </p:spPr>
        <p:txBody>
          <a:bodyPr/>
          <a:lstStyle/>
          <a:p>
            <a:r>
              <a:rPr lang="en-GB" dirty="0" smtClean="0"/>
              <a:t>Responding to the threat of shame</a:t>
            </a:r>
            <a:endParaRPr lang="en-GB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9782" y="2372208"/>
            <a:ext cx="4562413" cy="3987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32185" y="1441938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/>
              <a:t>Nathanson’s</a:t>
            </a:r>
            <a:r>
              <a:rPr lang="en-GB" sz="2400" dirty="0" smtClean="0"/>
              <a:t> ‘Compass of Shame’: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76562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879599" y="624110"/>
            <a:ext cx="9956801" cy="651426"/>
          </a:xfrm>
        </p:spPr>
        <p:txBody>
          <a:bodyPr>
            <a:normAutofit/>
          </a:bodyPr>
          <a:lstStyle/>
          <a:p>
            <a:r>
              <a:rPr lang="en-GB" altLang="en-US" sz="3400" dirty="0" err="1" smtClean="0"/>
              <a:t>Scheff</a:t>
            </a:r>
            <a:r>
              <a:rPr lang="en-GB" altLang="en-US" sz="3400" dirty="0" smtClean="0"/>
              <a:t> &amp; </a:t>
            </a:r>
            <a:r>
              <a:rPr lang="en-GB" altLang="en-US" sz="3400" dirty="0" err="1" smtClean="0"/>
              <a:t>Retzinger</a:t>
            </a:r>
            <a:r>
              <a:rPr lang="en-GB" altLang="en-US" sz="3400" dirty="0" smtClean="0"/>
              <a:t>: Mutual shaming cycles</a:t>
            </a:r>
          </a:p>
        </p:txBody>
      </p:sp>
      <p:sp>
        <p:nvSpPr>
          <p:cNvPr id="31747" name="AutoShape 5"/>
          <p:cNvSpPr>
            <a:spLocks noChangeArrowheads="1"/>
          </p:cNvSpPr>
          <p:nvPr/>
        </p:nvSpPr>
        <p:spPr bwMode="auto">
          <a:xfrm>
            <a:off x="4267199" y="2438769"/>
            <a:ext cx="5181600" cy="733425"/>
          </a:xfrm>
          <a:prstGeom prst="curvedDownArrow">
            <a:avLst>
              <a:gd name="adj1" fmla="val 141299"/>
              <a:gd name="adj2" fmla="val 282597"/>
              <a:gd name="adj3" fmla="val 3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48" name="Text Box 6"/>
          <p:cNvSpPr txBox="1">
            <a:spLocks noChangeArrowheads="1"/>
          </p:cNvSpPr>
          <p:nvPr/>
        </p:nvSpPr>
        <p:spPr bwMode="auto">
          <a:xfrm>
            <a:off x="4166717" y="1653939"/>
            <a:ext cx="49592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dirty="0">
                <a:solidFill>
                  <a:schemeClr val="tx2"/>
                </a:solidFill>
              </a:rPr>
              <a:t>2</a:t>
            </a:r>
            <a:r>
              <a:rPr lang="en-GB" altLang="en-US" sz="2800" dirty="0" smtClean="0">
                <a:solidFill>
                  <a:schemeClr val="tx2"/>
                </a:solidFill>
              </a:rPr>
              <a:t>. Perceived disrespect / insult</a:t>
            </a:r>
            <a:endParaRPr lang="en-GB" altLang="en-US" sz="2800" dirty="0">
              <a:solidFill>
                <a:schemeClr val="tx2"/>
              </a:solidFill>
            </a:endParaRPr>
          </a:p>
        </p:txBody>
      </p:sp>
      <p:sp>
        <p:nvSpPr>
          <p:cNvPr id="31749" name="Text Box 9"/>
          <p:cNvSpPr txBox="1">
            <a:spLocks noChangeArrowheads="1"/>
          </p:cNvSpPr>
          <p:nvPr/>
        </p:nvSpPr>
        <p:spPr bwMode="auto">
          <a:xfrm>
            <a:off x="9377009" y="2789826"/>
            <a:ext cx="23283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dirty="0">
                <a:solidFill>
                  <a:schemeClr val="tx2"/>
                </a:solidFill>
              </a:rPr>
              <a:t>3</a:t>
            </a:r>
            <a:r>
              <a:rPr lang="en-GB" altLang="en-US" sz="2800" dirty="0" smtClean="0">
                <a:solidFill>
                  <a:schemeClr val="tx2"/>
                </a:solidFill>
              </a:rPr>
              <a:t>. </a:t>
            </a:r>
            <a:r>
              <a:rPr lang="en-GB" altLang="en-US" sz="2800" dirty="0">
                <a:solidFill>
                  <a:schemeClr val="tx2"/>
                </a:solidFill>
              </a:rPr>
              <a:t>Humiliation</a:t>
            </a:r>
          </a:p>
        </p:txBody>
      </p:sp>
      <p:sp>
        <p:nvSpPr>
          <p:cNvPr id="31750" name="AutoShape 12"/>
          <p:cNvSpPr>
            <a:spLocks noChangeArrowheads="1"/>
          </p:cNvSpPr>
          <p:nvPr/>
        </p:nvSpPr>
        <p:spPr bwMode="auto">
          <a:xfrm rot="10800000">
            <a:off x="3616850" y="5037213"/>
            <a:ext cx="5486400" cy="912813"/>
          </a:xfrm>
          <a:prstGeom prst="curvedDownArrow">
            <a:avLst>
              <a:gd name="adj1" fmla="val 120209"/>
              <a:gd name="adj2" fmla="val 240417"/>
              <a:gd name="adj3" fmla="val 3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1" name="Text Box 13"/>
          <p:cNvSpPr txBox="1">
            <a:spLocks noChangeArrowheads="1"/>
          </p:cNvSpPr>
          <p:nvPr/>
        </p:nvSpPr>
        <p:spPr bwMode="auto">
          <a:xfrm>
            <a:off x="9486097" y="4703743"/>
            <a:ext cx="22192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dirty="0">
                <a:solidFill>
                  <a:schemeClr val="tx2"/>
                </a:solidFill>
              </a:rPr>
              <a:t>4</a:t>
            </a:r>
            <a:r>
              <a:rPr lang="en-GB" altLang="en-US" sz="2800" dirty="0" smtClean="0">
                <a:solidFill>
                  <a:schemeClr val="tx2"/>
                </a:solidFill>
              </a:rPr>
              <a:t>. Rage/attack</a:t>
            </a:r>
            <a:endParaRPr lang="en-GB" altLang="en-US" sz="2800" dirty="0">
              <a:solidFill>
                <a:schemeClr val="tx2"/>
              </a:solidFill>
            </a:endParaRPr>
          </a:p>
        </p:txBody>
      </p:sp>
      <p:sp>
        <p:nvSpPr>
          <p:cNvPr id="31752" name="Text Box 14"/>
          <p:cNvSpPr txBox="1">
            <a:spLocks noChangeArrowheads="1"/>
          </p:cNvSpPr>
          <p:nvPr/>
        </p:nvSpPr>
        <p:spPr bwMode="auto">
          <a:xfrm>
            <a:off x="5482166" y="6086188"/>
            <a:ext cx="23283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dirty="0">
                <a:solidFill>
                  <a:schemeClr val="tx2"/>
                </a:solidFill>
              </a:rPr>
              <a:t>5</a:t>
            </a:r>
            <a:r>
              <a:rPr lang="en-GB" altLang="en-US" sz="2800" dirty="0" smtClean="0">
                <a:solidFill>
                  <a:schemeClr val="tx2"/>
                </a:solidFill>
              </a:rPr>
              <a:t>. </a:t>
            </a:r>
            <a:r>
              <a:rPr lang="en-GB" altLang="en-US" sz="2800" dirty="0">
                <a:solidFill>
                  <a:schemeClr val="tx2"/>
                </a:solidFill>
              </a:rPr>
              <a:t>Veiled insult</a:t>
            </a:r>
          </a:p>
        </p:txBody>
      </p:sp>
      <p:sp>
        <p:nvSpPr>
          <p:cNvPr id="31753" name="Text Box 15"/>
          <p:cNvSpPr txBox="1">
            <a:spLocks noChangeArrowheads="1"/>
          </p:cNvSpPr>
          <p:nvPr/>
        </p:nvSpPr>
        <p:spPr bwMode="auto">
          <a:xfrm>
            <a:off x="1990165" y="4702139"/>
            <a:ext cx="2475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dirty="0">
                <a:solidFill>
                  <a:schemeClr val="tx2"/>
                </a:solidFill>
              </a:rPr>
              <a:t>6</a:t>
            </a:r>
            <a:r>
              <a:rPr lang="en-GB" altLang="en-US" sz="2800" dirty="0" smtClean="0">
                <a:solidFill>
                  <a:schemeClr val="tx2"/>
                </a:solidFill>
              </a:rPr>
              <a:t>. Humiliation</a:t>
            </a:r>
            <a:endParaRPr lang="en-GB" altLang="en-US" sz="2800" dirty="0">
              <a:solidFill>
                <a:schemeClr val="tx2"/>
              </a:solidFill>
            </a:endParaRPr>
          </a:p>
        </p:txBody>
      </p:sp>
      <p:sp>
        <p:nvSpPr>
          <p:cNvPr id="31754" name="Text Box 16"/>
          <p:cNvSpPr txBox="1">
            <a:spLocks noChangeArrowheads="1"/>
          </p:cNvSpPr>
          <p:nvPr/>
        </p:nvSpPr>
        <p:spPr bwMode="auto">
          <a:xfrm>
            <a:off x="1990165" y="2805481"/>
            <a:ext cx="22770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dirty="0">
                <a:solidFill>
                  <a:schemeClr val="tx2"/>
                </a:solidFill>
              </a:rPr>
              <a:t>7</a:t>
            </a:r>
            <a:r>
              <a:rPr lang="en-GB" altLang="en-US" sz="2800" dirty="0" smtClean="0">
                <a:solidFill>
                  <a:schemeClr val="tx2"/>
                </a:solidFill>
              </a:rPr>
              <a:t>. Rage/attack</a:t>
            </a:r>
            <a:endParaRPr lang="en-GB" altLang="en-US" sz="2800" dirty="0">
              <a:solidFill>
                <a:schemeClr val="tx2"/>
              </a:solidFill>
            </a:endParaRPr>
          </a:p>
        </p:txBody>
      </p:sp>
      <p:pic>
        <p:nvPicPr>
          <p:cNvPr id="2056" name="Picture 8" descr="Image result for emoji ang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8790" y="3367681"/>
            <a:ext cx="1446218" cy="14018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Image result for emoji ang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2775" y="3352180"/>
            <a:ext cx="1462210" cy="141731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74376" y="1275536"/>
            <a:ext cx="4376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Exposed as ‘inadequate’</a:t>
            </a:r>
            <a:r>
              <a:rPr lang="en-GB" sz="2800" dirty="0" smtClean="0"/>
              <a:t>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89362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nimBg="1"/>
      <p:bldP spid="31748" grpId="0"/>
      <p:bldP spid="31749" grpId="0"/>
      <p:bldP spid="31750" grpId="0" animBg="1"/>
      <p:bldP spid="31751" grpId="0"/>
      <p:bldP spid="31752" grpId="0"/>
      <p:bldP spid="31753" grpId="0"/>
      <p:bldP spid="31754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5416" y="644371"/>
            <a:ext cx="9308592" cy="1280890"/>
          </a:xfrm>
        </p:spPr>
        <p:txBody>
          <a:bodyPr>
            <a:normAutofit/>
          </a:bodyPr>
          <a:lstStyle/>
          <a:p>
            <a:r>
              <a:rPr lang="en-GB" sz="3400" dirty="0" smtClean="0"/>
              <a:t>Resisting shame in breastfeeding promotion</a:t>
            </a:r>
            <a:endParaRPr lang="en-GB" sz="3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3558" y="3306262"/>
            <a:ext cx="4628942" cy="3355131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4" name="TextBox 3"/>
          <p:cNvSpPr txBox="1"/>
          <p:nvPr/>
        </p:nvSpPr>
        <p:spPr>
          <a:xfrm>
            <a:off x="7348903" y="2400318"/>
            <a:ext cx="36671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</a:rPr>
              <a:t>Increase emphasis on challenging constraints on women’s </a:t>
            </a:r>
            <a:r>
              <a:rPr lang="en-GB" sz="2400" i="1" u="sng" dirty="0" smtClean="0">
                <a:latin typeface="+mj-lt"/>
              </a:rPr>
              <a:t>right</a:t>
            </a:r>
            <a:r>
              <a:rPr lang="en-GB" sz="2400" dirty="0" smtClean="0">
                <a:latin typeface="+mj-lt"/>
              </a:rPr>
              <a:t> to breastfeed</a:t>
            </a:r>
            <a:endParaRPr lang="en-GB" sz="24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2924" y="1925261"/>
            <a:ext cx="38694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Lift focus on </a:t>
            </a:r>
            <a:r>
              <a:rPr lang="en-GB" sz="2400" i="1" u="sng" dirty="0" smtClean="0"/>
              <a:t>responsibility</a:t>
            </a:r>
            <a:r>
              <a:rPr lang="en-GB" sz="2400" dirty="0" smtClean="0"/>
              <a:t> of individual mothers to make healthy ‘choice’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11781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 normalise breastfeeding difficulties or not?</a:t>
            </a:r>
            <a:endParaRPr lang="en-GB" dirty="0"/>
          </a:p>
        </p:txBody>
      </p:sp>
      <p:pic>
        <p:nvPicPr>
          <p:cNvPr id="1026" name="Picture 2" descr="http://www.sociochick.com/assets/uploads/2015/05/sleep-training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5454" y="1993655"/>
            <a:ext cx="6997147" cy="5486400"/>
          </a:xfrm>
          <a:prstGeom prst="rect">
            <a:avLst/>
          </a:prstGeom>
          <a:noFill/>
          <a:ln>
            <a:gradFill>
              <a:gsLst>
                <a:gs pos="1000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>
            <a:softEdge rad="635000"/>
          </a:effectLst>
        </p:spPr>
      </p:pic>
      <p:sp>
        <p:nvSpPr>
          <p:cNvPr id="5" name="TextBox 4"/>
          <p:cNvSpPr txBox="1"/>
          <p:nvPr/>
        </p:nvSpPr>
        <p:spPr>
          <a:xfrm>
            <a:off x="8172450" y="6273546"/>
            <a:ext cx="304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 dirty="0">
                <a:latin typeface="Times New Roman" panose="02020603050405020304" pitchFamily="18" charset="0"/>
              </a:rPr>
              <a:t>Art work credit</a:t>
            </a:r>
            <a:r>
              <a:rPr lang="en-GB" altLang="en-US" sz="1200" dirty="0" smtClean="0">
                <a:latin typeface="Times New Roman" panose="02020603050405020304" pitchFamily="18" charset="0"/>
              </a:rPr>
              <a:t>: Lucy Scott/Running Press </a:t>
            </a:r>
            <a:endParaRPr lang="en-GB" altLang="en-US" sz="12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12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Shame resilience</a:t>
            </a:r>
            <a:endParaRPr lang="en-GB" dirty="0"/>
          </a:p>
        </p:txBody>
      </p:sp>
      <p:pic>
        <p:nvPicPr>
          <p:cNvPr id="12292" name="Picture 16" descr="http://th03.deviantart.net/fs6/200H/i/2005/097/3/1/figure_gesture_by_hero_in_sham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179" y="2595005"/>
            <a:ext cx="1589088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17"/>
          <p:cNvSpPr txBox="1">
            <a:spLocks noChangeArrowheads="1"/>
          </p:cNvSpPr>
          <p:nvPr/>
        </p:nvSpPr>
        <p:spPr bwMode="auto">
          <a:xfrm>
            <a:off x="3402280" y="1979467"/>
            <a:ext cx="2057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600" dirty="0">
                <a:latin typeface="Tempus Sans ITC" panose="04020404030D07020202" pitchFamily="82" charset="0"/>
              </a:rPr>
              <a:t>Connection</a:t>
            </a:r>
          </a:p>
        </p:txBody>
      </p:sp>
      <p:sp>
        <p:nvSpPr>
          <p:cNvPr id="12294" name="Text Box 19"/>
          <p:cNvSpPr txBox="1">
            <a:spLocks noChangeArrowheads="1"/>
          </p:cNvSpPr>
          <p:nvPr/>
        </p:nvSpPr>
        <p:spPr bwMode="auto">
          <a:xfrm>
            <a:off x="7580389" y="1751885"/>
            <a:ext cx="335280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600" dirty="0">
                <a:latin typeface="Tempus Sans ITC" panose="04020404030D07020202" pitchFamily="82" charset="0"/>
              </a:rPr>
              <a:t>Acceptance, validation, </a:t>
            </a:r>
            <a:r>
              <a:rPr lang="en-GB" altLang="en-US" sz="2600" dirty="0" smtClean="0">
                <a:latin typeface="Tempus Sans ITC" panose="04020404030D07020202" pitchFamily="82" charset="0"/>
              </a:rPr>
              <a:t>empathy</a:t>
            </a:r>
            <a:endParaRPr lang="en-GB" altLang="en-US" sz="2600" dirty="0">
              <a:latin typeface="Tempus Sans ITC" panose="04020404030D07020202" pitchFamily="82" charset="0"/>
            </a:endParaRPr>
          </a:p>
        </p:txBody>
      </p:sp>
      <p:sp>
        <p:nvSpPr>
          <p:cNvPr id="12295" name="Text Box 20"/>
          <p:cNvSpPr txBox="1">
            <a:spLocks noChangeArrowheads="1"/>
          </p:cNvSpPr>
          <p:nvPr/>
        </p:nvSpPr>
        <p:spPr bwMode="auto">
          <a:xfrm>
            <a:off x="8434803" y="3236594"/>
            <a:ext cx="2743200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600" dirty="0">
                <a:latin typeface="Tempus Sans ITC" panose="04020404030D07020202" pitchFamily="82" charset="0"/>
              </a:rPr>
              <a:t>Normalisation &amp; contextualisation of experiences</a:t>
            </a:r>
          </a:p>
        </p:txBody>
      </p:sp>
      <p:sp>
        <p:nvSpPr>
          <p:cNvPr id="12296" name="Text Box 21"/>
          <p:cNvSpPr txBox="1">
            <a:spLocks noChangeArrowheads="1"/>
          </p:cNvSpPr>
          <p:nvPr/>
        </p:nvSpPr>
        <p:spPr bwMode="auto">
          <a:xfrm>
            <a:off x="5521227" y="4928995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 dirty="0">
                <a:latin typeface="Times New Roman" panose="02020603050405020304" pitchFamily="18" charset="0"/>
              </a:rPr>
              <a:t>Art work credit: Hero-in-shame, Deviantart.com</a:t>
            </a:r>
          </a:p>
        </p:txBody>
      </p:sp>
      <p:sp>
        <p:nvSpPr>
          <p:cNvPr id="12297" name="Text Box 23"/>
          <p:cNvSpPr txBox="1">
            <a:spLocks noChangeArrowheads="1"/>
          </p:cNvSpPr>
          <p:nvPr/>
        </p:nvSpPr>
        <p:spPr bwMode="auto">
          <a:xfrm>
            <a:off x="2790714" y="5160422"/>
            <a:ext cx="266896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600" dirty="0" smtClean="0">
                <a:latin typeface="Tempus Sans ITC" panose="04020404030D07020202" pitchFamily="82" charset="0"/>
              </a:rPr>
              <a:t>Rebuilding self</a:t>
            </a:r>
            <a:endParaRPr lang="en-GB" altLang="en-US" sz="2600" dirty="0">
              <a:latin typeface="Tempus Sans ITC" panose="04020404030D07020202" pitchFamily="82" charset="0"/>
            </a:endParaRPr>
          </a:p>
        </p:txBody>
      </p:sp>
      <p:sp>
        <p:nvSpPr>
          <p:cNvPr id="12298" name="Text Box 24"/>
          <p:cNvSpPr txBox="1">
            <a:spLocks noChangeArrowheads="1"/>
          </p:cNvSpPr>
          <p:nvPr/>
        </p:nvSpPr>
        <p:spPr bwMode="auto">
          <a:xfrm>
            <a:off x="3587262" y="6139354"/>
            <a:ext cx="811586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chemeClr val="tx2"/>
                </a:solidFill>
                <a:latin typeface="Times New Roman" panose="02020603050405020304" pitchFamily="18" charset="0"/>
              </a:rPr>
              <a:t>(Brown, </a:t>
            </a:r>
            <a:r>
              <a:rPr lang="en-GB" altLang="en-US" sz="1600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2006, 2008; Dayal, Weaver &amp; Domene, 2015; Leeming </a:t>
            </a:r>
            <a:r>
              <a:rPr lang="en-GB" altLang="en-US" sz="1600" dirty="0">
                <a:solidFill>
                  <a:schemeClr val="tx2"/>
                </a:solidFill>
                <a:latin typeface="Times New Roman" panose="02020603050405020304" pitchFamily="18" charset="0"/>
              </a:rPr>
              <a:t>&amp; Boyle, </a:t>
            </a:r>
            <a:r>
              <a:rPr lang="en-GB" altLang="en-US" sz="1600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2013; </a:t>
            </a:r>
            <a:r>
              <a:rPr lang="en-GB" altLang="en-US" sz="1600" dirty="0">
                <a:solidFill>
                  <a:schemeClr val="tx2"/>
                </a:solidFill>
                <a:latin typeface="Times New Roman" panose="02020603050405020304" pitchFamily="18" charset="0"/>
              </a:rPr>
              <a:t>van Vliet, 2008)</a:t>
            </a:r>
            <a:r>
              <a:rPr lang="en-GB" altLang="en-US" sz="1600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2299" name="Text Box 26"/>
          <p:cNvSpPr txBox="1">
            <a:spLocks noChangeArrowheads="1"/>
          </p:cNvSpPr>
          <p:nvPr/>
        </p:nvSpPr>
        <p:spPr bwMode="auto">
          <a:xfrm>
            <a:off x="2514952" y="3221576"/>
            <a:ext cx="228600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lackadder ITC" panose="04020505051007020D02" pitchFamily="82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600" dirty="0">
                <a:latin typeface="Tempus Sans ITC" panose="04020404030D07020202" pitchFamily="82" charset="0"/>
              </a:rPr>
              <a:t>Articulating &amp; acknowledging shame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024375" y="5118179"/>
            <a:ext cx="246482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2600" dirty="0" smtClean="0">
                <a:solidFill>
                  <a:prstClr val="black"/>
                </a:solidFill>
                <a:latin typeface="Tempus Sans ITC" panose="04020404030D07020202" pitchFamily="82" charset="0"/>
              </a:rPr>
              <a:t>Empowerment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665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32122"/>
          </a:xfrm>
        </p:spPr>
        <p:txBody>
          <a:bodyPr/>
          <a:lstStyle/>
          <a:p>
            <a:r>
              <a:rPr lang="en-GB" dirty="0" smtClean="0"/>
              <a:t>Shame resilience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400050" lvl="1" indent="0">
              <a:buNone/>
            </a:pPr>
            <a:r>
              <a:rPr lang="en-GB" sz="3400" i="1" dirty="0" smtClean="0">
                <a:solidFill>
                  <a:schemeClr val="tx2"/>
                </a:solidFill>
              </a:rPr>
              <a:t>“Shame needs three things to grow exponentially in our lives: secrecy, silence and judgement”</a:t>
            </a:r>
            <a:r>
              <a:rPr lang="en-GB" sz="3600" i="1" dirty="0" smtClean="0">
                <a:solidFill>
                  <a:schemeClr val="tx2"/>
                </a:solidFill>
              </a:rPr>
              <a:t> </a:t>
            </a:r>
          </a:p>
          <a:p>
            <a:pPr marL="400050" lvl="1" indent="0" algn="r">
              <a:buNone/>
            </a:pPr>
            <a:r>
              <a:rPr lang="en-GB" sz="2600" i="1" dirty="0" err="1" smtClean="0"/>
              <a:t>Brene</a:t>
            </a:r>
            <a:r>
              <a:rPr lang="en-GB" sz="2600" i="1" dirty="0" smtClean="0"/>
              <a:t> Brown, 2013</a:t>
            </a:r>
            <a:endParaRPr lang="en-GB" sz="2600" i="1" dirty="0"/>
          </a:p>
        </p:txBody>
      </p:sp>
    </p:spTree>
    <p:extLst>
      <p:ext uri="{BB962C8B-B14F-4D97-AF65-F5344CB8AC3E}">
        <p14:creationId xmlns:p14="http://schemas.microsoft.com/office/powerpoint/2010/main" val="112875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Question: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800" i="1" dirty="0" smtClean="0"/>
          </a:p>
          <a:p>
            <a:pPr marL="0" indent="0">
              <a:buNone/>
            </a:pPr>
            <a:r>
              <a:rPr lang="en-GB" sz="2800" i="1" dirty="0" smtClean="0">
                <a:solidFill>
                  <a:schemeClr val="tx2"/>
                </a:solidFill>
              </a:rPr>
              <a:t>What can we </a:t>
            </a:r>
            <a:r>
              <a:rPr lang="en-GB" sz="2800" i="1" dirty="0">
                <a:solidFill>
                  <a:schemeClr val="tx2"/>
                </a:solidFill>
              </a:rPr>
              <a:t>learn about supporting breastfeeding women </a:t>
            </a:r>
            <a:r>
              <a:rPr lang="en-GB" sz="2800" i="1" dirty="0" smtClean="0">
                <a:solidFill>
                  <a:schemeClr val="tx2"/>
                </a:solidFill>
              </a:rPr>
              <a:t>from the literature on shame and shame management?</a:t>
            </a:r>
            <a:endParaRPr lang="en-GB" sz="28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12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Shame - the invisible dynamic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8616" y="3105162"/>
            <a:ext cx="4290152" cy="23983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dirty="0" smtClean="0">
                <a:solidFill>
                  <a:schemeClr val="tx2"/>
                </a:solidFill>
              </a:rPr>
              <a:t>Shame is a taboo in Western countries    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chemeClr val="tx2"/>
                </a:solidFill>
              </a:rPr>
              <a:t>(</a:t>
            </a:r>
            <a:r>
              <a:rPr lang="en-GB" sz="2800" dirty="0" err="1" smtClean="0">
                <a:solidFill>
                  <a:schemeClr val="tx2"/>
                </a:solidFill>
              </a:rPr>
              <a:t>Scheff</a:t>
            </a:r>
            <a:r>
              <a:rPr lang="en-GB" sz="2800" dirty="0" smtClean="0">
                <a:solidFill>
                  <a:schemeClr val="tx2"/>
                </a:solidFill>
              </a:rPr>
              <a:t>, 1995)</a:t>
            </a:r>
            <a:endParaRPr lang="en-GB" sz="2800" dirty="0">
              <a:solidFill>
                <a:schemeClr val="tx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5416" y="2027236"/>
            <a:ext cx="2875534" cy="4153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75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6929" y="2241933"/>
            <a:ext cx="3884787" cy="3298411"/>
          </a:xfrm>
        </p:spPr>
        <p:txBody>
          <a:bodyPr>
            <a:normAutofit/>
          </a:bodyPr>
          <a:lstStyle/>
          <a:p>
            <a:r>
              <a:rPr lang="en-GB" i="1" dirty="0" smtClean="0">
                <a:solidFill>
                  <a:schemeClr val="tx2"/>
                </a:solidFill>
              </a:rPr>
              <a:t>‘Shame if you do, Shame if you don’t’</a:t>
            </a:r>
            <a:br>
              <a:rPr lang="en-GB" i="1" dirty="0" smtClean="0">
                <a:solidFill>
                  <a:schemeClr val="tx2"/>
                </a:solidFill>
              </a:rPr>
            </a:br>
            <a:r>
              <a:rPr lang="en-GB" sz="2800" dirty="0" smtClean="0">
                <a:solidFill>
                  <a:schemeClr val="tx2"/>
                </a:solidFill>
              </a:rPr>
              <a:t>(Thomson et al, 2015) </a:t>
            </a:r>
            <a:endParaRPr lang="en-GB" sz="2800" dirty="0">
              <a:solidFill>
                <a:schemeClr val="tx2"/>
              </a:solidFill>
            </a:endParaRPr>
          </a:p>
        </p:txBody>
      </p:sp>
      <p:pic>
        <p:nvPicPr>
          <p:cNvPr id="5" name="Picture 2" descr="C:\Users\abi\Pictures\nursing-mother-of-the-pink-camellia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342" y="1710745"/>
            <a:ext cx="2724138" cy="3598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4400" dirty="0" smtClean="0"/>
              <a:t>Breastfeeding: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5005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 smtClean="0"/>
              <a:t>When struggling is seen to represent failure or inadequacy…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01671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GB" sz="4400" i="1" dirty="0">
                <a:solidFill>
                  <a:schemeClr val="tx2"/>
                </a:solidFill>
              </a:rPr>
              <a:t>I just cried and cried and cried ‘cos  it was just such a big disappointment </a:t>
            </a:r>
            <a:r>
              <a:rPr lang="en-GB" sz="4400" b="1" i="1" dirty="0">
                <a:solidFill>
                  <a:schemeClr val="tx2"/>
                </a:solidFill>
              </a:rPr>
              <a:t>I felt like I had failed really, almost as a woman really</a:t>
            </a:r>
            <a:r>
              <a:rPr lang="en-GB" sz="4400" i="1" dirty="0">
                <a:solidFill>
                  <a:schemeClr val="tx2"/>
                </a:solidFill>
              </a:rPr>
              <a:t>, you feel like this is a natural thing, why can I not do this?… my baby would die if he was in a country where they didn’t have </a:t>
            </a:r>
            <a:r>
              <a:rPr lang="en-GB" sz="4400" i="1" dirty="0" smtClean="0">
                <a:solidFill>
                  <a:schemeClr val="tx2"/>
                </a:solidFill>
              </a:rPr>
              <a:t>bottles</a:t>
            </a:r>
          </a:p>
          <a:p>
            <a:pPr marL="0" indent="0">
              <a:buNone/>
            </a:pPr>
            <a:endParaRPr lang="en-GB" sz="2200" i="1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GB" sz="4400" i="1" dirty="0" smtClean="0">
                <a:solidFill>
                  <a:schemeClr val="tx2"/>
                </a:solidFill>
              </a:rPr>
              <a:t>It </a:t>
            </a:r>
            <a:r>
              <a:rPr lang="en-GB" sz="4400" i="1" dirty="0">
                <a:solidFill>
                  <a:schemeClr val="tx2"/>
                </a:solidFill>
              </a:rPr>
              <a:t>[‘topping up’ with a bottle of formula milk] also made me feel very, um, just like </a:t>
            </a:r>
            <a:r>
              <a:rPr lang="en-GB" sz="4400" b="1" i="1" dirty="0">
                <a:solidFill>
                  <a:schemeClr val="tx2"/>
                </a:solidFill>
              </a:rPr>
              <a:t>a really crap mother</a:t>
            </a:r>
            <a:r>
              <a:rPr lang="en-GB" sz="4400" i="1" dirty="0">
                <a:solidFill>
                  <a:schemeClr val="tx2"/>
                </a:solidFill>
              </a:rPr>
              <a:t>, to be honest . . .I just felt that I couldn’t um, produce what she was needing . . . </a:t>
            </a:r>
            <a:r>
              <a:rPr lang="en-GB" sz="4400" b="1" i="1" dirty="0">
                <a:solidFill>
                  <a:schemeClr val="tx2"/>
                </a:solidFill>
              </a:rPr>
              <a:t>It just made me feel very inadequate</a:t>
            </a:r>
            <a:r>
              <a:rPr lang="en-GB" sz="4400" b="1" i="1" dirty="0" smtClean="0">
                <a:solidFill>
                  <a:schemeClr val="tx2"/>
                </a:solidFill>
              </a:rPr>
              <a:t>.</a:t>
            </a:r>
            <a:endParaRPr lang="en-GB" sz="200" b="1" i="1" dirty="0" smtClean="0">
              <a:solidFill>
                <a:schemeClr val="tx2"/>
              </a:solidFill>
            </a:endParaRPr>
          </a:p>
          <a:p>
            <a:pPr marL="0" indent="0" algn="r">
              <a:buNone/>
            </a:pPr>
            <a:r>
              <a:rPr lang="en-GB" sz="3400" dirty="0"/>
              <a:t>Williamson et al (2012</a:t>
            </a:r>
            <a:r>
              <a:rPr lang="en-GB" sz="3400" dirty="0" smtClean="0"/>
              <a:t>)</a:t>
            </a:r>
          </a:p>
          <a:p>
            <a:pPr marL="0" indent="0" algn="r">
              <a:buNone/>
            </a:pPr>
            <a:endParaRPr lang="en-GB" sz="2500" b="1" i="1" dirty="0"/>
          </a:p>
          <a:p>
            <a:pPr marL="0" indent="0">
              <a:buNone/>
            </a:pPr>
            <a:r>
              <a:rPr lang="en-GB" sz="3400" dirty="0" smtClean="0"/>
              <a:t>(See also e.g</a:t>
            </a:r>
            <a:r>
              <a:rPr lang="en-GB" sz="3400" dirty="0"/>
              <a:t>. </a:t>
            </a:r>
            <a:r>
              <a:rPr lang="en-GB" sz="3400" dirty="0" smtClean="0"/>
              <a:t>Burns et al., 2010; </a:t>
            </a:r>
            <a:r>
              <a:rPr lang="en-GB" sz="3400" dirty="0" err="1" smtClean="0"/>
              <a:t>Guyer</a:t>
            </a:r>
            <a:r>
              <a:rPr lang="en-GB" sz="3400" dirty="0" smtClean="0"/>
              <a:t> </a:t>
            </a:r>
            <a:r>
              <a:rPr lang="en-GB" sz="3400" dirty="0"/>
              <a:t>et al., 2012; </a:t>
            </a:r>
            <a:r>
              <a:rPr lang="en-GB" sz="3400" dirty="0" err="1"/>
              <a:t>Mozingo</a:t>
            </a:r>
            <a:r>
              <a:rPr lang="en-GB" sz="3400" dirty="0"/>
              <a:t> et al., 2000; </a:t>
            </a:r>
            <a:r>
              <a:rPr lang="en-GB" sz="3400" dirty="0" smtClean="0"/>
              <a:t>Shakespeare et al., 2004; Thomson </a:t>
            </a:r>
            <a:r>
              <a:rPr lang="en-GB" sz="3400" dirty="0"/>
              <a:t>et al., </a:t>
            </a:r>
            <a:r>
              <a:rPr lang="en-GB" sz="3400" dirty="0" smtClean="0"/>
              <a:t>2014)</a:t>
            </a:r>
            <a:r>
              <a:rPr lang="en-GB" sz="2800" dirty="0" smtClean="0"/>
              <a:t>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1343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4559" y="624110"/>
            <a:ext cx="8911687" cy="1280890"/>
          </a:xfrm>
        </p:spPr>
        <p:txBody>
          <a:bodyPr>
            <a:normAutofit/>
          </a:bodyPr>
          <a:lstStyle/>
          <a:p>
            <a:r>
              <a:rPr lang="en-GB" sz="4400" dirty="0" smtClean="0"/>
              <a:t>Shame </a:t>
            </a:r>
            <a:r>
              <a:rPr lang="en-GB" dirty="0" smtClean="0"/>
              <a:t>vs</a:t>
            </a:r>
            <a:r>
              <a:rPr lang="en-GB" sz="4400" dirty="0" smtClean="0"/>
              <a:t> guilt</a:t>
            </a:r>
            <a:r>
              <a:rPr lang="en-GB" dirty="0" smtClean="0"/>
              <a:t>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4559" y="1753038"/>
            <a:ext cx="8911687" cy="2036447"/>
          </a:xfrm>
          <a:solidFill>
            <a:srgbClr val="E6EFF2"/>
          </a:solidFill>
          <a:ln>
            <a:solidFill>
              <a:schemeClr val="tx2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endParaRPr lang="en-GB" sz="2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GB" sz="3400" dirty="0" smtClean="0">
                <a:solidFill>
                  <a:schemeClr val="tx1"/>
                </a:solidFill>
              </a:rPr>
              <a:t>Negative judgement of self vs negative judgement of behaviour: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3500" i="1" dirty="0" smtClean="0">
                <a:solidFill>
                  <a:schemeClr val="tx2"/>
                </a:solidFill>
              </a:rPr>
              <a:t>‘I’m a bad mother &amp; a failure as a woman’ </a:t>
            </a:r>
            <a:r>
              <a:rPr lang="en-GB" sz="3500" dirty="0" smtClean="0">
                <a:solidFill>
                  <a:schemeClr val="accent2">
                    <a:lumMod val="75000"/>
                  </a:schemeClr>
                </a:solidFill>
              </a:rPr>
              <a:t>(shame)</a:t>
            </a:r>
            <a:endParaRPr lang="en-GB" sz="35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200" i="1" dirty="0" smtClean="0">
                <a:solidFill>
                  <a:schemeClr val="tx2"/>
                </a:solidFill>
              </a:rPr>
              <a:t>vs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3500" i="1" dirty="0" smtClean="0">
                <a:solidFill>
                  <a:schemeClr val="tx2"/>
                </a:solidFill>
              </a:rPr>
              <a:t>‘I’m not trying hard enough at breastfeeding’ </a:t>
            </a:r>
            <a:r>
              <a:rPr lang="en-GB" sz="3500" dirty="0" smtClean="0">
                <a:solidFill>
                  <a:schemeClr val="accent2">
                    <a:lumMod val="75000"/>
                  </a:schemeClr>
                </a:solidFill>
              </a:rPr>
              <a:t>(guilt)</a:t>
            </a:r>
            <a:endParaRPr lang="en-GB" sz="35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2529555" y="4251121"/>
            <a:ext cx="8906691" cy="1836400"/>
          </a:xfrm>
          <a:prstGeom prst="rect">
            <a:avLst/>
          </a:prstGeom>
          <a:solidFill>
            <a:srgbClr val="FFFDFB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1000"/>
              </a:spcBef>
            </a:pPr>
            <a:endParaRPr lang="en-GB" sz="100" dirty="0" smtClean="0"/>
          </a:p>
          <a:p>
            <a:pPr>
              <a:spcBef>
                <a:spcPts val="1000"/>
              </a:spcBef>
            </a:pPr>
            <a:r>
              <a:rPr lang="en-GB" sz="2100" dirty="0" smtClean="0"/>
              <a:t>Flaws </a:t>
            </a:r>
            <a:r>
              <a:rPr lang="en-GB" sz="2100" dirty="0"/>
              <a:t>exposed before the other vs breaching own moral standards:</a:t>
            </a:r>
          </a:p>
          <a:p>
            <a:pPr>
              <a:spcBef>
                <a:spcPts val="600"/>
              </a:spcBef>
            </a:pPr>
            <a:r>
              <a:rPr lang="en-GB" sz="2200" i="1" dirty="0">
                <a:solidFill>
                  <a:schemeClr val="tx2"/>
                </a:solidFill>
              </a:rPr>
              <a:t>‘Everyone can see I’m a bad </a:t>
            </a:r>
            <a:r>
              <a:rPr lang="en-GB" sz="2200" i="1" dirty="0" smtClean="0">
                <a:solidFill>
                  <a:schemeClr val="tx2"/>
                </a:solidFill>
              </a:rPr>
              <a:t>mother &amp; a failure’ </a:t>
            </a:r>
            <a:r>
              <a:rPr lang="en-GB" sz="2200" dirty="0">
                <a:solidFill>
                  <a:schemeClr val="accent2">
                    <a:lumMod val="75000"/>
                  </a:schemeClr>
                </a:solidFill>
              </a:rPr>
              <a:t>(shame)</a:t>
            </a:r>
            <a:endParaRPr lang="en-GB" sz="2200" i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en-GB" sz="1400" i="1" dirty="0">
                <a:solidFill>
                  <a:schemeClr val="tx2"/>
                </a:solidFill>
              </a:rPr>
              <a:t>vs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200" i="1" dirty="0">
                <a:solidFill>
                  <a:schemeClr val="tx2"/>
                </a:solidFill>
              </a:rPr>
              <a:t>‘I’m doing something </a:t>
            </a:r>
            <a:r>
              <a:rPr lang="en-GB" sz="2200" i="1" dirty="0" smtClean="0">
                <a:solidFill>
                  <a:schemeClr val="tx2"/>
                </a:solidFill>
              </a:rPr>
              <a:t>morally wrong </a:t>
            </a:r>
            <a:r>
              <a:rPr lang="en-GB" sz="2200" i="1" dirty="0">
                <a:solidFill>
                  <a:schemeClr val="tx2"/>
                </a:solidFill>
              </a:rPr>
              <a:t>by formula-feeding’ </a:t>
            </a:r>
            <a:r>
              <a:rPr lang="en-GB" sz="2200" dirty="0">
                <a:solidFill>
                  <a:schemeClr val="accent2">
                    <a:lumMod val="75000"/>
                  </a:schemeClr>
                </a:solidFill>
              </a:rPr>
              <a:t>(guilt</a:t>
            </a:r>
            <a:r>
              <a:rPr lang="en-GB" sz="2200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1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09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63780" y="585198"/>
            <a:ext cx="8911687" cy="1280890"/>
          </a:xfrm>
        </p:spPr>
        <p:txBody>
          <a:bodyPr>
            <a:normAutofit/>
          </a:bodyPr>
          <a:lstStyle/>
          <a:p>
            <a:r>
              <a:rPr lang="en-GB" sz="4400" dirty="0" smtClean="0"/>
              <a:t>Guilt</a:t>
            </a:r>
            <a:endParaRPr lang="en-GB" sz="4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463781" y="1768594"/>
            <a:ext cx="4209582" cy="3273803"/>
          </a:xfrm>
          <a:solidFill>
            <a:srgbClr val="FFFDFB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0" indent="0">
              <a:buClr>
                <a:srgbClr val="353535"/>
              </a:buClr>
              <a:buNone/>
            </a:pPr>
            <a:r>
              <a:rPr lang="en-GB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Self (able)</a:t>
            </a:r>
          </a:p>
          <a:p>
            <a:r>
              <a:rPr lang="en-GB" sz="2600" dirty="0" smtClean="0">
                <a:solidFill>
                  <a:schemeClr val="tx2"/>
                </a:solidFill>
              </a:rPr>
              <a:t>Source of hurt</a:t>
            </a:r>
          </a:p>
          <a:p>
            <a:r>
              <a:rPr lang="en-GB" sz="2600" dirty="0" smtClean="0">
                <a:solidFill>
                  <a:schemeClr val="tx2"/>
                </a:solidFill>
              </a:rPr>
              <a:t>Intact and capable</a:t>
            </a:r>
          </a:p>
          <a:p>
            <a:r>
              <a:rPr lang="en-GB" sz="2600" dirty="0" smtClean="0">
                <a:solidFill>
                  <a:schemeClr val="tx2"/>
                </a:solidFill>
              </a:rPr>
              <a:t>Focus on own actions </a:t>
            </a:r>
            <a:endParaRPr lang="en-GB" sz="2600" dirty="0">
              <a:solidFill>
                <a:schemeClr val="tx2"/>
              </a:solidFill>
            </a:endParaRPr>
          </a:p>
          <a:p>
            <a:pPr lvl="1"/>
            <a:r>
              <a:rPr lang="en-GB" sz="2400" dirty="0" smtClean="0">
                <a:solidFill>
                  <a:schemeClr val="tx2"/>
                </a:solidFill>
              </a:rPr>
              <a:t>Wrong doing</a:t>
            </a:r>
          </a:p>
          <a:p>
            <a:pPr lvl="1"/>
            <a:r>
              <a:rPr lang="en-GB" sz="2400" dirty="0" smtClean="0">
                <a:solidFill>
                  <a:schemeClr val="tx2"/>
                </a:solidFill>
              </a:rPr>
              <a:t>Putting it right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7159689" y="1789815"/>
            <a:ext cx="4396339" cy="2087593"/>
          </a:xfrm>
          <a:solidFill>
            <a:srgbClr val="FFFDFB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lvl="0" indent="0">
              <a:buClr>
                <a:srgbClr val="353535"/>
              </a:buClr>
              <a:buNone/>
            </a:pPr>
            <a:r>
              <a:rPr lang="en-GB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Other (unable</a:t>
            </a:r>
            <a:r>
              <a:rPr lang="en-GB" sz="3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)</a:t>
            </a:r>
          </a:p>
          <a:p>
            <a:r>
              <a:rPr lang="en-GB" sz="2600" dirty="0" smtClean="0">
                <a:solidFill>
                  <a:schemeClr val="tx2"/>
                </a:solidFill>
              </a:rPr>
              <a:t>Needful, hurt</a:t>
            </a:r>
          </a:p>
          <a:p>
            <a:r>
              <a:rPr lang="en-GB" sz="2600" dirty="0" smtClean="0">
                <a:solidFill>
                  <a:schemeClr val="tx2"/>
                </a:solidFill>
              </a:rPr>
              <a:t>Incapable</a:t>
            </a: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1103312" y="5457470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3679225" y="5551738"/>
            <a:ext cx="731238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Aft>
                <a:spcPts val="0"/>
              </a:spcAft>
            </a:pPr>
            <a:r>
              <a:rPr lang="en-GB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(Gilbert </a:t>
            </a:r>
            <a:r>
              <a:rPr lang="en-GB" sz="2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et.al,1994; Gilbert, 2003 - </a:t>
            </a:r>
            <a:r>
              <a:rPr lang="en-GB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adapted from Lewis,1986)</a:t>
            </a:r>
            <a:endParaRPr lang="en-GB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626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62834" y="606721"/>
            <a:ext cx="9404723" cy="992283"/>
          </a:xfrm>
        </p:spPr>
        <p:txBody>
          <a:bodyPr>
            <a:normAutofit/>
          </a:bodyPr>
          <a:lstStyle/>
          <a:p>
            <a:r>
              <a:rPr lang="en-GB" sz="4400" dirty="0" smtClean="0"/>
              <a:t>Shame</a:t>
            </a:r>
            <a:endParaRPr lang="en-GB" sz="4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488224" y="1599005"/>
            <a:ext cx="4404946" cy="4072034"/>
          </a:xfrm>
          <a:solidFill>
            <a:srgbClr val="FFFDFB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Self (unable)</a:t>
            </a:r>
            <a:endParaRPr lang="en-GB" sz="2200" dirty="0" smtClean="0"/>
          </a:p>
          <a:p>
            <a:r>
              <a:rPr lang="en-GB" sz="2200" dirty="0" smtClean="0">
                <a:solidFill>
                  <a:schemeClr val="tx2"/>
                </a:solidFill>
              </a:rPr>
              <a:t>‘Bad’ self in focal awareness</a:t>
            </a:r>
          </a:p>
          <a:p>
            <a:r>
              <a:rPr lang="en-GB" sz="2200" dirty="0" smtClean="0">
                <a:solidFill>
                  <a:schemeClr val="tx2"/>
                </a:solidFill>
              </a:rPr>
              <a:t>Object of scorn, ridicule</a:t>
            </a:r>
          </a:p>
          <a:p>
            <a:r>
              <a:rPr lang="en-GB" sz="2200" dirty="0" smtClean="0">
                <a:solidFill>
                  <a:schemeClr val="tx2"/>
                </a:solidFill>
              </a:rPr>
              <a:t>Inferior</a:t>
            </a:r>
            <a:r>
              <a:rPr lang="en-GB" sz="2200" dirty="0">
                <a:solidFill>
                  <a:schemeClr val="tx2"/>
                </a:solidFill>
              </a:rPr>
              <a:t>, smaller, </a:t>
            </a:r>
            <a:r>
              <a:rPr lang="en-GB" sz="2200" dirty="0" smtClean="0">
                <a:solidFill>
                  <a:schemeClr val="tx2"/>
                </a:solidFill>
              </a:rPr>
              <a:t>weaker</a:t>
            </a:r>
          </a:p>
          <a:p>
            <a:r>
              <a:rPr lang="en-GB" sz="2200" dirty="0" smtClean="0">
                <a:solidFill>
                  <a:schemeClr val="tx2"/>
                </a:solidFill>
              </a:rPr>
              <a:t>Involuntary body response (rage, blush..)</a:t>
            </a:r>
          </a:p>
          <a:p>
            <a:r>
              <a:rPr lang="en-GB" sz="2200" dirty="0" smtClean="0">
                <a:solidFill>
                  <a:schemeClr val="tx2"/>
                </a:solidFill>
              </a:rPr>
              <a:t>Functioning poorly (mind blank, desire to hide, paralysed, helpless..)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7168991" y="1599004"/>
            <a:ext cx="4123205" cy="3033337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lvl="0" indent="0">
              <a:buClr>
                <a:srgbClr val="353535"/>
              </a:buClr>
              <a:buNone/>
            </a:pPr>
            <a:r>
              <a:rPr lang="en-GB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Other (able)</a:t>
            </a:r>
          </a:p>
          <a:p>
            <a:r>
              <a:rPr lang="en-GB" sz="2200" dirty="0" smtClean="0">
                <a:solidFill>
                  <a:schemeClr val="tx2"/>
                </a:solidFill>
              </a:rPr>
              <a:t>Source of scorn, ridicule</a:t>
            </a:r>
          </a:p>
          <a:p>
            <a:r>
              <a:rPr lang="en-GB" sz="2200" dirty="0">
                <a:solidFill>
                  <a:schemeClr val="tx2"/>
                </a:solidFill>
              </a:rPr>
              <a:t>Laughing, </a:t>
            </a:r>
            <a:r>
              <a:rPr lang="en-GB" sz="2200" dirty="0" smtClean="0">
                <a:solidFill>
                  <a:schemeClr val="tx2"/>
                </a:solidFill>
              </a:rPr>
              <a:t>rejecting</a:t>
            </a:r>
          </a:p>
          <a:p>
            <a:r>
              <a:rPr lang="en-GB" sz="2200" dirty="0">
                <a:solidFill>
                  <a:schemeClr val="tx2"/>
                </a:solidFill>
              </a:rPr>
              <a:t>Superior, bigger, </a:t>
            </a:r>
            <a:r>
              <a:rPr lang="en-GB" sz="2200" dirty="0" smtClean="0">
                <a:solidFill>
                  <a:schemeClr val="tx2"/>
                </a:solidFill>
              </a:rPr>
              <a:t>stronger</a:t>
            </a:r>
          </a:p>
          <a:p>
            <a:r>
              <a:rPr lang="en-GB" sz="2200" dirty="0" smtClean="0">
                <a:solidFill>
                  <a:schemeClr val="tx2"/>
                </a:solidFill>
              </a:rPr>
              <a:t>Adult &amp; in control</a:t>
            </a:r>
          </a:p>
          <a:p>
            <a:pPr marL="0" indent="0">
              <a:spcBef>
                <a:spcPts val="0"/>
              </a:spcBef>
              <a:buNone/>
            </a:pPr>
            <a:endParaRPr lang="en-GB" sz="22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4206955" y="6065281"/>
            <a:ext cx="724185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Aft>
                <a:spcPts val="0"/>
              </a:spcAft>
            </a:pPr>
            <a:r>
              <a:rPr lang="en-GB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(Gilbert </a:t>
            </a:r>
            <a:r>
              <a:rPr lang="en-GB" sz="2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et.al,1994; Gilbert, 2003 </a:t>
            </a:r>
            <a:r>
              <a:rPr lang="en-GB" sz="2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adapted from Lewis,1986)</a:t>
            </a:r>
            <a:endParaRPr lang="en-GB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379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Shame and the expert gaze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589212" y="2133600"/>
            <a:ext cx="4084150" cy="37776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altLang="en-US" sz="2400" i="1" dirty="0">
                <a:solidFill>
                  <a:schemeClr val="tx2"/>
                </a:solidFill>
                <a:latin typeface="Times New Roman" panose="02020603050405020304" pitchFamily="18" charset="0"/>
              </a:rPr>
              <a:t>“</a:t>
            </a:r>
            <a:r>
              <a:rPr lang="en-GB" altLang="en-US" sz="2400" i="1" dirty="0">
                <a:solidFill>
                  <a:schemeClr val="tx2"/>
                </a:solidFill>
              </a:rPr>
              <a:t>I didn</a:t>
            </a:r>
            <a:r>
              <a:rPr lang="en-GB" altLang="en-US" sz="2400" i="1" dirty="0">
                <a:solidFill>
                  <a:schemeClr val="tx2"/>
                </a:solidFill>
                <a:latin typeface="Times New Roman" panose="02020603050405020304" pitchFamily="18" charset="0"/>
              </a:rPr>
              <a:t>’</a:t>
            </a:r>
            <a:r>
              <a:rPr lang="en-GB" altLang="en-US" sz="2400" i="1" dirty="0">
                <a:solidFill>
                  <a:schemeClr val="tx2"/>
                </a:solidFill>
              </a:rPr>
              <a:t>t well I didn</a:t>
            </a:r>
            <a:r>
              <a:rPr lang="en-GB" altLang="en-US" sz="2400" i="1" dirty="0">
                <a:solidFill>
                  <a:schemeClr val="tx2"/>
                </a:solidFill>
                <a:latin typeface="Times New Roman" panose="02020603050405020304" pitchFamily="18" charset="0"/>
              </a:rPr>
              <a:t>’</a:t>
            </a:r>
            <a:r>
              <a:rPr lang="en-GB" altLang="en-US" sz="2400" i="1" dirty="0">
                <a:solidFill>
                  <a:schemeClr val="tx2"/>
                </a:solidFill>
              </a:rPr>
              <a:t>t want my baby screaming if nobody else</a:t>
            </a:r>
            <a:r>
              <a:rPr lang="en-GB" altLang="en-US" sz="2400" i="1" dirty="0">
                <a:solidFill>
                  <a:schemeClr val="tx2"/>
                </a:solidFill>
                <a:latin typeface="Times New Roman" panose="02020603050405020304" pitchFamily="18" charset="0"/>
              </a:rPr>
              <a:t>’</a:t>
            </a:r>
            <a:r>
              <a:rPr lang="en-GB" altLang="en-US" sz="2400" i="1" dirty="0">
                <a:solidFill>
                  <a:schemeClr val="tx2"/>
                </a:solidFill>
              </a:rPr>
              <a:t>s baby was screaming I …didn</a:t>
            </a:r>
            <a:r>
              <a:rPr lang="en-GB" altLang="en-US" sz="2400" i="1" dirty="0">
                <a:solidFill>
                  <a:schemeClr val="tx2"/>
                </a:solidFill>
                <a:latin typeface="Times New Roman" panose="02020603050405020304" pitchFamily="18" charset="0"/>
              </a:rPr>
              <a:t>’</a:t>
            </a:r>
            <a:r>
              <a:rPr lang="en-GB" altLang="en-US" sz="2400" i="1" dirty="0">
                <a:solidFill>
                  <a:schemeClr val="tx2"/>
                </a:solidFill>
              </a:rPr>
              <a:t>t want the nurses coming in all the time or the midwives thinking </a:t>
            </a:r>
            <a:r>
              <a:rPr lang="en-GB" altLang="en-US" sz="2400" b="1" i="1" dirty="0">
                <a:solidFill>
                  <a:schemeClr val="tx2"/>
                </a:solidFill>
              </a:rPr>
              <a:t>what</a:t>
            </a:r>
            <a:r>
              <a:rPr lang="en-GB" altLang="en-US" sz="24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’</a:t>
            </a:r>
            <a:r>
              <a:rPr lang="en-GB" altLang="en-US" sz="2400" b="1" i="1" dirty="0">
                <a:solidFill>
                  <a:schemeClr val="tx2"/>
                </a:solidFill>
              </a:rPr>
              <a:t>s wrong with her (.) she</a:t>
            </a:r>
            <a:r>
              <a:rPr lang="en-GB" altLang="en-US" sz="24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’</a:t>
            </a:r>
            <a:r>
              <a:rPr lang="en-GB" altLang="en-US" sz="2400" b="1" i="1" dirty="0">
                <a:solidFill>
                  <a:schemeClr val="tx2"/>
                </a:solidFill>
              </a:rPr>
              <a:t>s not managing very well</a:t>
            </a:r>
            <a:r>
              <a:rPr lang="en-GB" altLang="en-US" sz="2400" b="1" i="1" dirty="0" smtClean="0">
                <a:solidFill>
                  <a:schemeClr val="tx2"/>
                </a:solidFill>
              </a:rPr>
              <a:t>.</a:t>
            </a:r>
            <a:r>
              <a:rPr lang="en-GB" altLang="en-US" sz="2400" i="1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”</a:t>
            </a:r>
          </a:p>
          <a:p>
            <a:pPr marL="0" indent="0" algn="r">
              <a:buNone/>
            </a:pPr>
            <a:r>
              <a:rPr lang="en-GB" altLang="en-US" sz="2000" dirty="0" smtClean="0">
                <a:solidFill>
                  <a:schemeClr val="tx1"/>
                </a:solidFill>
              </a:rPr>
              <a:t>Leeming et al., 2013 </a:t>
            </a:r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5471" y="1757048"/>
            <a:ext cx="3009212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3186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3151</TotalTime>
  <Words>654</Words>
  <Application>Microsoft Office PowerPoint</Application>
  <PresentationFormat>Widescreen</PresentationFormat>
  <Paragraphs>88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Century Gothic</vt:lpstr>
      <vt:lpstr>Tempus Sans ITC</vt:lpstr>
      <vt:lpstr>Times New Roman</vt:lpstr>
      <vt:lpstr>Wingdings 3</vt:lpstr>
      <vt:lpstr>Wisp</vt:lpstr>
      <vt:lpstr>Managing the dynamics of shame in breastfeeding support</vt:lpstr>
      <vt:lpstr>Question:</vt:lpstr>
      <vt:lpstr>Shame - the invisible dynamic</vt:lpstr>
      <vt:lpstr>‘Shame if you do, Shame if you don’t’ (Thomson et al, 2015) </vt:lpstr>
      <vt:lpstr>When struggling is seen to represent failure or inadequacy…</vt:lpstr>
      <vt:lpstr>Shame vs guilt:</vt:lpstr>
      <vt:lpstr>Guilt</vt:lpstr>
      <vt:lpstr>Shame</vt:lpstr>
      <vt:lpstr>Shame and the expert gaze</vt:lpstr>
      <vt:lpstr>Responding to the threat of shame</vt:lpstr>
      <vt:lpstr>Scheff &amp; Retzinger: Mutual shaming cycles</vt:lpstr>
      <vt:lpstr>Resisting shame in breastfeeding promotion</vt:lpstr>
      <vt:lpstr>To normalise breastfeeding difficulties or not?</vt:lpstr>
      <vt:lpstr>Shame resilience</vt:lpstr>
      <vt:lpstr>Shame resilience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the dynamics of shame in breastfeeding support</dc:title>
  <dc:creator>Dawn Leeming</dc:creator>
  <cp:lastModifiedBy>Dawn Leeming</cp:lastModifiedBy>
  <cp:revision>93</cp:revision>
  <cp:lastPrinted>2016-02-29T20:34:11Z</cp:lastPrinted>
  <dcterms:created xsi:type="dcterms:W3CDTF">2016-02-18T09:13:56Z</dcterms:created>
  <dcterms:modified xsi:type="dcterms:W3CDTF">2016-06-07T16:51:59Z</dcterms:modified>
</cp:coreProperties>
</file>