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42"/>
  </p:notesMasterIdLst>
  <p:handoutMasterIdLst>
    <p:handoutMasterId r:id="rId43"/>
  </p:handoutMasterIdLst>
  <p:sldIdLst>
    <p:sldId id="256" r:id="rId14"/>
    <p:sldId id="298" r:id="rId15"/>
    <p:sldId id="330" r:id="rId16"/>
    <p:sldId id="285" r:id="rId17"/>
    <p:sldId id="329" r:id="rId18"/>
    <p:sldId id="306" r:id="rId19"/>
    <p:sldId id="307" r:id="rId20"/>
    <p:sldId id="313" r:id="rId21"/>
    <p:sldId id="308" r:id="rId22"/>
    <p:sldId id="309" r:id="rId23"/>
    <p:sldId id="314" r:id="rId24"/>
    <p:sldId id="312" r:id="rId25"/>
    <p:sldId id="315" r:id="rId26"/>
    <p:sldId id="316" r:id="rId27"/>
    <p:sldId id="317" r:id="rId28"/>
    <p:sldId id="319" r:id="rId29"/>
    <p:sldId id="318" r:id="rId30"/>
    <p:sldId id="322" r:id="rId31"/>
    <p:sldId id="320" r:id="rId32"/>
    <p:sldId id="321" r:id="rId33"/>
    <p:sldId id="323" r:id="rId34"/>
    <p:sldId id="325" r:id="rId35"/>
    <p:sldId id="324" r:id="rId36"/>
    <p:sldId id="311" r:id="rId37"/>
    <p:sldId id="326" r:id="rId38"/>
    <p:sldId id="327" r:id="rId39"/>
    <p:sldId id="328" r:id="rId40"/>
    <p:sldId id="295" r:id="rId41"/>
  </p:sldIdLst>
  <p:sldSz cx="9144000" cy="6858000" type="screen4x3"/>
  <p:notesSz cx="6797675"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0" autoAdjust="0"/>
    <p:restoredTop sz="94650" autoAdjust="0"/>
  </p:normalViewPr>
  <p:slideViewPr>
    <p:cSldViewPr>
      <p:cViewPr varScale="1">
        <p:scale>
          <a:sx n="110" d="100"/>
          <a:sy n="110" d="100"/>
        </p:scale>
        <p:origin x="19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brajs2\AppData\Local\Microsoft\Windows\Temporary%20Internet%20Files\Content.Outlook\QJBWKI27\MyReading%20by%20month.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6.9712737147800061E-2"/>
          <c:y val="9.7451469032848279E-2"/>
          <c:w val="0.90475781258343091"/>
          <c:h val="0.85392237603964238"/>
        </c:manualLayout>
      </c:layout>
      <c:lineChart>
        <c:grouping val="standard"/>
        <c:varyColors val="0"/>
        <c:ser>
          <c:idx val="0"/>
          <c:order val="0"/>
          <c:tx>
            <c:v>2012</c:v>
          </c:tx>
          <c:spPr>
            <a:ln>
              <a:solidFill>
                <a:schemeClr val="tx2">
                  <a:lumMod val="40000"/>
                  <a:lumOff val="60000"/>
                </a:schemeClr>
              </a:solidFill>
            </a:ln>
          </c:spPr>
          <c:marker>
            <c:symbol val="none"/>
          </c:marker>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12406</c:v>
                </c:pt>
                <c:pt idx="1">
                  <c:v>10514</c:v>
                </c:pt>
                <c:pt idx="2">
                  <c:v>10441</c:v>
                </c:pt>
                <c:pt idx="3">
                  <c:v>11011</c:v>
                </c:pt>
                <c:pt idx="4">
                  <c:v>7679</c:v>
                </c:pt>
                <c:pt idx="5">
                  <c:v>4357</c:v>
                </c:pt>
                <c:pt idx="6">
                  <c:v>6097</c:v>
                </c:pt>
                <c:pt idx="7">
                  <c:v>8910</c:v>
                </c:pt>
                <c:pt idx="8">
                  <c:v>29993</c:v>
                </c:pt>
                <c:pt idx="9">
                  <c:v>40814</c:v>
                </c:pt>
                <c:pt idx="10">
                  <c:v>34287</c:v>
                </c:pt>
                <c:pt idx="11">
                  <c:v>19993</c:v>
                </c:pt>
              </c:numCache>
            </c:numRef>
          </c:val>
          <c:smooth val="0"/>
        </c:ser>
        <c:ser>
          <c:idx val="1"/>
          <c:order val="1"/>
          <c:tx>
            <c:v>2013</c:v>
          </c:tx>
          <c:spPr>
            <a:ln>
              <a:solidFill>
                <a:schemeClr val="tx2">
                  <a:lumMod val="75000"/>
                </a:schemeClr>
              </a:solidFill>
            </a:ln>
          </c:spPr>
          <c:marker>
            <c:symbol val="none"/>
          </c:marker>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Sheet1!$H$2:$H$13</c:f>
              <c:numCache>
                <c:formatCode>General</c:formatCode>
                <c:ptCount val="12"/>
                <c:pt idx="0">
                  <c:v>29192</c:v>
                </c:pt>
                <c:pt idx="1">
                  <c:v>30885</c:v>
                </c:pt>
                <c:pt idx="2">
                  <c:v>20063</c:v>
                </c:pt>
                <c:pt idx="3">
                  <c:v>21479</c:v>
                </c:pt>
                <c:pt idx="4">
                  <c:v>21928</c:v>
                </c:pt>
                <c:pt idx="5">
                  <c:v>8845</c:v>
                </c:pt>
                <c:pt idx="6">
                  <c:v>8596</c:v>
                </c:pt>
                <c:pt idx="7">
                  <c:v>9544</c:v>
                </c:pt>
                <c:pt idx="8">
                  <c:v>83480</c:v>
                </c:pt>
                <c:pt idx="9">
                  <c:v>120732</c:v>
                </c:pt>
                <c:pt idx="10">
                  <c:v>69813</c:v>
                </c:pt>
                <c:pt idx="11">
                  <c:v>44568</c:v>
                </c:pt>
              </c:numCache>
            </c:numRef>
          </c:val>
          <c:smooth val="0"/>
        </c:ser>
        <c:ser>
          <c:idx val="2"/>
          <c:order val="2"/>
          <c:tx>
            <c:v>2014</c:v>
          </c:tx>
          <c:spPr>
            <a:ln>
              <a:solidFill>
                <a:schemeClr val="accent2">
                  <a:lumMod val="60000"/>
                  <a:lumOff val="40000"/>
                </a:schemeClr>
              </a:solidFill>
            </a:ln>
          </c:spPr>
          <c:marker>
            <c:symbol val="none"/>
          </c:marker>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Sheet1!$I$2:$I$13</c:f>
              <c:numCache>
                <c:formatCode>General</c:formatCode>
                <c:ptCount val="12"/>
                <c:pt idx="0">
                  <c:v>41598</c:v>
                </c:pt>
                <c:pt idx="1">
                  <c:v>41399</c:v>
                </c:pt>
                <c:pt idx="2">
                  <c:v>30504</c:v>
                </c:pt>
                <c:pt idx="3">
                  <c:v>32490</c:v>
                </c:pt>
                <c:pt idx="4">
                  <c:v>29607</c:v>
                </c:pt>
                <c:pt idx="5">
                  <c:v>13202</c:v>
                </c:pt>
                <c:pt idx="6">
                  <c:v>14693</c:v>
                </c:pt>
                <c:pt idx="7">
                  <c:v>18454</c:v>
                </c:pt>
                <c:pt idx="8">
                  <c:v>113473</c:v>
                </c:pt>
                <c:pt idx="9">
                  <c:v>161546</c:v>
                </c:pt>
                <c:pt idx="10">
                  <c:v>104100</c:v>
                </c:pt>
                <c:pt idx="11">
                  <c:v>64561</c:v>
                </c:pt>
              </c:numCache>
            </c:numRef>
          </c:val>
          <c:smooth val="0"/>
        </c:ser>
        <c:ser>
          <c:idx val="3"/>
          <c:order val="3"/>
          <c:tx>
            <c:v>2015</c:v>
          </c:tx>
          <c:spPr>
            <a:ln>
              <a:solidFill>
                <a:schemeClr val="accent2">
                  <a:lumMod val="50000"/>
                </a:schemeClr>
              </a:solidFill>
            </a:ln>
          </c:spPr>
          <c:marker>
            <c:symbol val="none"/>
          </c:marker>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Sheet1!$J$2:$J$13</c:f>
              <c:numCache>
                <c:formatCode>General</c:formatCode>
                <c:ptCount val="12"/>
                <c:pt idx="0">
                  <c:v>70790</c:v>
                </c:pt>
                <c:pt idx="1">
                  <c:v>72284</c:v>
                </c:pt>
                <c:pt idx="2">
                  <c:v>50567</c:v>
                </c:pt>
                <c:pt idx="3">
                  <c:v>53969</c:v>
                </c:pt>
              </c:numCache>
            </c:numRef>
          </c:val>
          <c:smooth val="0"/>
        </c:ser>
        <c:dLbls>
          <c:showLegendKey val="0"/>
          <c:showVal val="0"/>
          <c:showCatName val="0"/>
          <c:showSerName val="0"/>
          <c:showPercent val="0"/>
          <c:showBubbleSize val="0"/>
        </c:dLbls>
        <c:smooth val="0"/>
        <c:axId val="644861248"/>
        <c:axId val="648601992"/>
      </c:lineChart>
      <c:catAx>
        <c:axId val="644861248"/>
        <c:scaling>
          <c:orientation val="minMax"/>
        </c:scaling>
        <c:delete val="0"/>
        <c:axPos val="b"/>
        <c:numFmt formatCode="General" sourceLinked="0"/>
        <c:majorTickMark val="out"/>
        <c:minorTickMark val="none"/>
        <c:tickLblPos val="nextTo"/>
        <c:crossAx val="648601992"/>
        <c:crosses val="autoZero"/>
        <c:auto val="1"/>
        <c:lblAlgn val="ctr"/>
        <c:lblOffset val="100"/>
        <c:noMultiLvlLbl val="0"/>
      </c:catAx>
      <c:valAx>
        <c:axId val="648601992"/>
        <c:scaling>
          <c:orientation val="minMax"/>
        </c:scaling>
        <c:delete val="0"/>
        <c:axPos val="l"/>
        <c:majorGridlines/>
        <c:numFmt formatCode="#,##0" sourceLinked="0"/>
        <c:majorTickMark val="out"/>
        <c:minorTickMark val="none"/>
        <c:tickLblPos val="nextTo"/>
        <c:crossAx val="64486124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Questionnaire respondents </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cat>
            <c:strRef>
              <c:f>Sheet2!$A$1:$C$1</c:f>
              <c:strCache>
                <c:ptCount val="3"/>
                <c:pt idx="0">
                  <c:v>1st yr</c:v>
                </c:pt>
                <c:pt idx="1">
                  <c:v>2nd yr</c:v>
                </c:pt>
                <c:pt idx="2">
                  <c:v>3rd yr</c:v>
                </c:pt>
              </c:strCache>
            </c:strRef>
          </c:cat>
          <c:val>
            <c:numRef>
              <c:f>Sheet2!$A$2:$C$2</c:f>
              <c:numCache>
                <c:formatCode>0.00%</c:formatCode>
                <c:ptCount val="3"/>
                <c:pt idx="0">
                  <c:v>0.378</c:v>
                </c:pt>
                <c:pt idx="1">
                  <c:v>0.29899999999999999</c:v>
                </c:pt>
                <c:pt idx="2">
                  <c:v>0.32300000000000001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GB" dirty="0"/>
              <a:t>How often do you use your Reading Lists?</a:t>
            </a:r>
          </a:p>
        </c:rich>
      </c:tx>
      <c:layout>
        <c:manualLayout>
          <c:xMode val="edge"/>
          <c:yMode val="edge"/>
          <c:x val="0.21527388937493924"/>
          <c:y val="2.1173359800959302E-2"/>
        </c:manualLayout>
      </c:layout>
      <c:overlay val="0"/>
    </c:title>
    <c:autoTitleDeleted val="0"/>
    <c:plotArea>
      <c:layout/>
      <c:barChart>
        <c:barDir val="col"/>
        <c:grouping val="clustered"/>
        <c:varyColors val="0"/>
        <c:ser>
          <c:idx val="0"/>
          <c:order val="0"/>
          <c:spPr>
            <a:solidFill>
              <a:schemeClr val="accent2"/>
            </a:solidFill>
            <a:ln>
              <a:solidFill>
                <a:schemeClr val="accent2"/>
              </a:solidFill>
            </a:ln>
          </c:spPr>
          <c:invertIfNegative val="0"/>
          <c:dLbls>
            <c:dLbl>
              <c:idx val="0"/>
              <c:layout/>
              <c:tx>
                <c:rich>
                  <a:bodyPr/>
                  <a:lstStyle/>
                  <a:p>
                    <a:r>
                      <a:rPr lang="en-US" smtClean="0"/>
                      <a:t>32.8%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151787985519167E-17"/>
                  <c:y val="-1.7271157167530225E-2"/>
                </c:manualLayout>
              </c:layout>
              <c:tx>
                <c:rich>
                  <a:bodyPr/>
                  <a:lstStyle/>
                  <a:p>
                    <a:r>
                      <a:rPr lang="en-US" dirty="0" smtClean="0"/>
                      <a:t>43.8%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9.2%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2446689113355782E-3"/>
                  <c:y val="1.7271157167530225E-2"/>
                </c:manualLayout>
              </c:layout>
              <c:tx>
                <c:rich>
                  <a:bodyPr/>
                  <a:lstStyle/>
                  <a:p>
                    <a:r>
                      <a:rPr lang="en-US" dirty="0" smtClean="0"/>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3816925734024179E-2"/>
                </c:manualLayout>
              </c:layout>
              <c:tx>
                <c:rich>
                  <a:bodyPr/>
                  <a:lstStyle/>
                  <a:p>
                    <a:r>
                      <a:rPr lang="en-US" dirty="0" smtClean="0"/>
                      <a:t>4.2%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Sheet1!$A$27:$A$31</c:f>
              <c:strCache>
                <c:ptCount val="5"/>
                <c:pt idx="0">
                  <c:v>I use them a lot</c:v>
                </c:pt>
                <c:pt idx="1">
                  <c:v>I use them sometimes</c:v>
                </c:pt>
                <c:pt idx="2">
                  <c:v>I know they are there</c:v>
                </c:pt>
                <c:pt idx="3">
                  <c:v>I don't use them very often</c:v>
                </c:pt>
                <c:pt idx="4">
                  <c:v>I never use them</c:v>
                </c:pt>
              </c:strCache>
            </c:strRef>
          </c:cat>
          <c:val>
            <c:numRef>
              <c:f>Sheet1!$B$27:$B$31</c:f>
              <c:numCache>
                <c:formatCode>General</c:formatCode>
                <c:ptCount val="5"/>
                <c:pt idx="0">
                  <c:v>251</c:v>
                </c:pt>
                <c:pt idx="1">
                  <c:v>334</c:v>
                </c:pt>
                <c:pt idx="2">
                  <c:v>70</c:v>
                </c:pt>
                <c:pt idx="3">
                  <c:v>76</c:v>
                </c:pt>
                <c:pt idx="4">
                  <c:v>32</c:v>
                </c:pt>
              </c:numCache>
            </c:numRef>
          </c:val>
        </c:ser>
        <c:dLbls>
          <c:dLblPos val="outEnd"/>
          <c:showLegendKey val="0"/>
          <c:showVal val="1"/>
          <c:showCatName val="0"/>
          <c:showSerName val="0"/>
          <c:showPercent val="0"/>
          <c:showBubbleSize val="0"/>
        </c:dLbls>
        <c:gapWidth val="150"/>
        <c:axId val="466744328"/>
        <c:axId val="911078024"/>
      </c:barChart>
      <c:catAx>
        <c:axId val="466744328"/>
        <c:scaling>
          <c:orientation val="minMax"/>
        </c:scaling>
        <c:delete val="0"/>
        <c:axPos val="b"/>
        <c:numFmt formatCode="General" sourceLinked="0"/>
        <c:majorTickMark val="out"/>
        <c:minorTickMark val="none"/>
        <c:tickLblPos val="nextTo"/>
        <c:crossAx val="911078024"/>
        <c:crosses val="autoZero"/>
        <c:auto val="1"/>
        <c:lblAlgn val="ctr"/>
        <c:lblOffset val="100"/>
        <c:noMultiLvlLbl val="0"/>
      </c:catAx>
      <c:valAx>
        <c:axId val="911078024"/>
        <c:scaling>
          <c:orientation val="minMax"/>
        </c:scaling>
        <c:delete val="0"/>
        <c:axPos val="l"/>
        <c:majorGridlines/>
        <c:numFmt formatCode="General" sourceLinked="1"/>
        <c:majorTickMark val="out"/>
        <c:minorTickMark val="none"/>
        <c:tickLblPos val="nextTo"/>
        <c:crossAx val="46674432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GB" sz="1600"/>
              <a:t>Do you find your Reading Lists useful?</a:t>
            </a:r>
          </a:p>
        </c:rich>
      </c:tx>
      <c:layout/>
      <c:overlay val="0"/>
    </c:title>
    <c:autoTitleDeleted val="0"/>
    <c:plotArea>
      <c:layout/>
      <c:pieChart>
        <c:varyColors val="1"/>
        <c:ser>
          <c:idx val="0"/>
          <c:order val="0"/>
          <c:dPt>
            <c:idx val="0"/>
            <c:bubble3D val="0"/>
            <c:spPr>
              <a:solidFill>
                <a:schemeClr val="accent1">
                  <a:lumMod val="50000"/>
                </a:schemeClr>
              </a:solidFill>
            </c:spPr>
          </c:dPt>
          <c:dPt>
            <c:idx val="2"/>
            <c:bubble3D val="0"/>
            <c:spPr>
              <a:solidFill>
                <a:srgbClr val="FFFF00"/>
              </a:solidFill>
            </c:spPr>
          </c:dPt>
          <c:dLbls>
            <c:dLbl>
              <c:idx val="0"/>
              <c:layout>
                <c:manualLayout>
                  <c:x val="6.3069332828241828E-2"/>
                  <c:y val="-8.327265543419976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971967421598071E-2"/>
                  <c:y val="-1.5325261761634634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33033886228139E-2"/>
                  <c:y val="-1.8000733779245336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Sheet1!$A$34:$A$36</c:f>
              <c:strCache>
                <c:ptCount val="3"/>
                <c:pt idx="0">
                  <c:v>Yes</c:v>
                </c:pt>
                <c:pt idx="1">
                  <c:v>No </c:v>
                </c:pt>
                <c:pt idx="2">
                  <c:v>Not applicable</c:v>
                </c:pt>
              </c:strCache>
            </c:strRef>
          </c:cat>
          <c:val>
            <c:numRef>
              <c:f>Sheet1!$B$34:$B$36</c:f>
              <c:numCache>
                <c:formatCode>General</c:formatCode>
                <c:ptCount val="3"/>
                <c:pt idx="0">
                  <c:v>671</c:v>
                </c:pt>
                <c:pt idx="1">
                  <c:v>59</c:v>
                </c:pt>
                <c:pt idx="2">
                  <c:v>38</c:v>
                </c:pt>
              </c:numCache>
            </c:numRef>
          </c:val>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7941088266744436"/>
          <c:y val="0.45802423099301948"/>
          <c:w val="0.19663191406629726"/>
          <c:h val="0.26180748247640506"/>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17/11/2015</a:t>
            </a:fld>
            <a:endParaRPr lang="en-GB"/>
          </a:p>
        </p:txBody>
      </p:sp>
      <p:sp>
        <p:nvSpPr>
          <p:cNvPr id="4" name="Footer Placeholder 3"/>
          <p:cNvSpPr>
            <a:spLocks noGrp="1"/>
          </p:cNvSpPr>
          <p:nvPr>
            <p:ph type="ftr" sz="quarter" idx="2"/>
          </p:nvPr>
        </p:nvSpPr>
        <p:spPr>
          <a:xfrm>
            <a:off x="0" y="9428164"/>
            <a:ext cx="2944958"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8164"/>
            <a:ext cx="2944958"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51098" y="0"/>
            <a:ext cx="2944958"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9157" name="Rectangle 5"/>
          <p:cNvSpPr>
            <a:spLocks noGrp="1" noChangeArrowheads="1"/>
          </p:cNvSpPr>
          <p:nvPr>
            <p:ph type="body" sz="quarter" idx="3"/>
          </p:nvPr>
        </p:nvSpPr>
        <p:spPr bwMode="auto">
          <a:xfrm>
            <a:off x="679606" y="4714876"/>
            <a:ext cx="5438464"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4"/>
            <a:ext cx="2944958"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51098" y="9428164"/>
            <a:ext cx="2944958"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fifth theme</a:t>
            </a:r>
            <a:r>
              <a:rPr lang="en-GB" baseline="0" dirty="0" smtClean="0"/>
              <a:t> covered different categories available in the software and this is a feature that the students found very useful.  Comments were subdivided into two sections: 1.  the division of some reading lists into weekly reading.  2.  Some students appreciated the essential, recommended, background sections.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16</a:t>
            </a:fld>
            <a:endParaRPr lang="en-GB"/>
          </a:p>
        </p:txBody>
      </p:sp>
    </p:spTree>
    <p:extLst>
      <p:ext uri="{BB962C8B-B14F-4D97-AF65-F5344CB8AC3E}">
        <p14:creationId xmlns:p14="http://schemas.microsoft.com/office/powerpoint/2010/main" val="39894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there were no comments</a:t>
            </a:r>
            <a:r>
              <a:rPr lang="en-GB" baseline="0" dirty="0" smtClean="0"/>
              <a:t> regarding wider reading outs of that recommended in the reading lists themselves.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17</a:t>
            </a:fld>
            <a:endParaRPr lang="en-GB"/>
          </a:p>
        </p:txBody>
      </p:sp>
    </p:spTree>
    <p:extLst>
      <p:ext uri="{BB962C8B-B14F-4D97-AF65-F5344CB8AC3E}">
        <p14:creationId xmlns:p14="http://schemas.microsoft.com/office/powerpoint/2010/main" val="2529746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Picked out the main themes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19</a:t>
            </a:fld>
            <a:endParaRPr lang="en-GB"/>
          </a:p>
        </p:txBody>
      </p:sp>
    </p:spTree>
    <p:extLst>
      <p:ext uri="{BB962C8B-B14F-4D97-AF65-F5344CB8AC3E}">
        <p14:creationId xmlns:p14="http://schemas.microsoft.com/office/powerpoint/2010/main" val="1819663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Colour scheme to highlight essential, recommended and background</a:t>
            </a:r>
            <a:r>
              <a:rPr lang="en-GB" baseline="0" dirty="0" smtClean="0"/>
              <a:t> reading items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23</a:t>
            </a:fld>
            <a:endParaRPr lang="en-GB"/>
          </a:p>
        </p:txBody>
      </p:sp>
    </p:spTree>
    <p:extLst>
      <p:ext uri="{BB962C8B-B14F-4D97-AF65-F5344CB8AC3E}">
        <p14:creationId xmlns:p14="http://schemas.microsoft.com/office/powerpoint/2010/main" val="297023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Produced a leaflet for staff.  Highlighted the winning reading lists for each School complete with a URL for staff to get inspiration for the design of their lists./</a:t>
            </a:r>
          </a:p>
          <a:p>
            <a:endParaRPr lang="en-GB" dirty="0"/>
          </a:p>
          <a:p>
            <a:r>
              <a:rPr lang="en-GB" dirty="0" smtClean="0"/>
              <a:t>You’ll notice too that we have used the same graphics.  </a:t>
            </a:r>
            <a:endParaRPr lang="en-GB" dirty="0"/>
          </a:p>
        </p:txBody>
      </p:sp>
      <p:sp>
        <p:nvSpPr>
          <p:cNvPr id="4" name="Slide Number Placeholder 3"/>
          <p:cNvSpPr>
            <a:spLocks noGrp="1"/>
          </p:cNvSpPr>
          <p:nvPr>
            <p:ph type="sldNum" sz="quarter" idx="10"/>
          </p:nvPr>
        </p:nvSpPr>
        <p:spPr/>
        <p:txBody>
          <a:bodyPr/>
          <a:lstStyle/>
          <a:p>
            <a:fld id="{845A8CAD-A377-4FA1-9606-3FBD2AED902C}" type="slidenum">
              <a:rPr lang="en-GB" smtClean="0"/>
              <a:t>25</a:t>
            </a:fld>
            <a:endParaRPr lang="en-GB"/>
          </a:p>
        </p:txBody>
      </p:sp>
    </p:spTree>
    <p:extLst>
      <p:ext uri="{BB962C8B-B14F-4D97-AF65-F5344CB8AC3E}">
        <p14:creationId xmlns:p14="http://schemas.microsoft.com/office/powerpoint/2010/main" val="416508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2</a:t>
            </a:fld>
            <a:endParaRPr lang="en-GB"/>
          </a:p>
        </p:txBody>
      </p:sp>
    </p:spTree>
    <p:extLst>
      <p:ext uri="{BB962C8B-B14F-4D97-AF65-F5344CB8AC3E}">
        <p14:creationId xmlns:p14="http://schemas.microsoft.com/office/powerpoint/2010/main" val="216549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were able to gather statistics on MyReading usage; we define usage as the number of times a list is accessed and how many times items in the lists are clicked on. </a:t>
            </a:r>
            <a:endParaRPr lang="en-GB" dirty="0" smtClean="0"/>
          </a:p>
        </p:txBody>
      </p:sp>
      <p:sp>
        <p:nvSpPr>
          <p:cNvPr id="4" name="Slide Number Placeholder 3"/>
          <p:cNvSpPr>
            <a:spLocks noGrp="1"/>
          </p:cNvSpPr>
          <p:nvPr>
            <p:ph type="sldNum" sz="quarter" idx="10"/>
          </p:nvPr>
        </p:nvSpPr>
        <p:spPr/>
        <p:txBody>
          <a:bodyPr/>
          <a:lstStyle/>
          <a:p>
            <a:fld id="{845A8CAD-A377-4FA1-9606-3FBD2AED902C}" type="slidenum">
              <a:rPr lang="en-GB" smtClean="0"/>
              <a:t>4</a:t>
            </a:fld>
            <a:endParaRPr lang="en-GB"/>
          </a:p>
        </p:txBody>
      </p:sp>
    </p:spTree>
    <p:extLst>
      <p:ext uri="{BB962C8B-B14F-4D97-AF65-F5344CB8AC3E}">
        <p14:creationId xmlns:p14="http://schemas.microsoft.com/office/powerpoint/2010/main" val="102003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5A8CAD-A377-4FA1-9606-3FBD2AED902C}" type="slidenum">
              <a:rPr lang="en-GB" smtClean="0"/>
              <a:t>6</a:t>
            </a:fld>
            <a:endParaRPr lang="en-GB"/>
          </a:p>
        </p:txBody>
      </p:sp>
    </p:spTree>
    <p:extLst>
      <p:ext uri="{BB962C8B-B14F-4D97-AF65-F5344CB8AC3E}">
        <p14:creationId xmlns:p14="http://schemas.microsoft.com/office/powerpoint/2010/main" val="210053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Couple of headline facts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a:p>
        </p:txBody>
      </p:sp>
    </p:spTree>
    <p:extLst>
      <p:ext uri="{BB962C8B-B14F-4D97-AF65-F5344CB8AC3E}">
        <p14:creationId xmlns:p14="http://schemas.microsoft.com/office/powerpoint/2010/main" val="106625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 main themes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11</a:t>
            </a:fld>
            <a:endParaRPr lang="en-GB"/>
          </a:p>
        </p:txBody>
      </p:sp>
    </p:spTree>
    <p:extLst>
      <p:ext uri="{BB962C8B-B14F-4D97-AF65-F5344CB8AC3E}">
        <p14:creationId xmlns:p14="http://schemas.microsoft.com/office/powerpoint/2010/main" val="3951758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Help them understand lectures and put the subject into context</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12</a:t>
            </a:fld>
            <a:endParaRPr lang="en-GB"/>
          </a:p>
        </p:txBody>
      </p:sp>
    </p:spTree>
    <p:extLst>
      <p:ext uri="{BB962C8B-B14F-4D97-AF65-F5344CB8AC3E}">
        <p14:creationId xmlns:p14="http://schemas.microsoft.com/office/powerpoint/2010/main" val="4257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13</a:t>
            </a:fld>
            <a:endParaRPr lang="en-GB"/>
          </a:p>
        </p:txBody>
      </p:sp>
    </p:spTree>
    <p:extLst>
      <p:ext uri="{BB962C8B-B14F-4D97-AF65-F5344CB8AC3E}">
        <p14:creationId xmlns:p14="http://schemas.microsoft.com/office/powerpoint/2010/main" val="78929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also valued the reading lists because the items were picked by their tutor</a:t>
            </a:r>
            <a:r>
              <a:rPr lang="en-GB" baseline="0" dirty="0" smtClean="0"/>
              <a:t> which effectively gave the reading lists a seal of quality.</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15</a:t>
            </a:fld>
            <a:endParaRPr lang="en-GB"/>
          </a:p>
        </p:txBody>
      </p:sp>
    </p:spTree>
    <p:extLst>
      <p:ext uri="{BB962C8B-B14F-4D97-AF65-F5344CB8AC3E}">
        <p14:creationId xmlns:p14="http://schemas.microsoft.com/office/powerpoint/2010/main" val="766487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7.png"/><Relationship Id="rId18" Type="http://schemas.openxmlformats.org/officeDocument/2006/relationships/image" Target="../media/image1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10.jpeg"/><Relationship Id="rId2" Type="http://schemas.openxmlformats.org/officeDocument/2006/relationships/slideLayout" Target="../slideLayouts/slideLayout101.xml"/><Relationship Id="rId16" Type="http://schemas.openxmlformats.org/officeDocument/2006/relationships/image" Target="../media/image8.jpe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19" Type="http://schemas.openxmlformats.org/officeDocument/2006/relationships/image" Target="../media/image12.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8.png"/><Relationship Id="rId18" Type="http://schemas.openxmlformats.org/officeDocument/2006/relationships/image" Target="../media/image1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10.jpeg"/><Relationship Id="rId2" Type="http://schemas.openxmlformats.org/officeDocument/2006/relationships/slideLayout" Target="../slideLayouts/slideLayout112.xml"/><Relationship Id="rId16" Type="http://schemas.openxmlformats.org/officeDocument/2006/relationships/image" Target="../media/image8.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19" Type="http://schemas.openxmlformats.org/officeDocument/2006/relationships/image" Target="../media/image12.pn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9.png"/><Relationship Id="rId18" Type="http://schemas.openxmlformats.org/officeDocument/2006/relationships/image" Target="../media/image1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10.jpeg"/><Relationship Id="rId2" Type="http://schemas.openxmlformats.org/officeDocument/2006/relationships/slideLayout" Target="../slideLayouts/slideLayout123.xml"/><Relationship Id="rId16" Type="http://schemas.openxmlformats.org/officeDocument/2006/relationships/image" Target="../media/image8.jpe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19" Type="http://schemas.openxmlformats.org/officeDocument/2006/relationships/image" Target="../media/image12.pn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0.png"/><Relationship Id="rId18" Type="http://schemas.openxmlformats.org/officeDocument/2006/relationships/image" Target="../media/image1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10.jpeg"/><Relationship Id="rId2" Type="http://schemas.openxmlformats.org/officeDocument/2006/relationships/slideLayout" Target="../slideLayouts/slideLayout134.xml"/><Relationship Id="rId16" Type="http://schemas.openxmlformats.org/officeDocument/2006/relationships/image" Target="../media/image8.jpe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19" Type="http://schemas.openxmlformats.org/officeDocument/2006/relationships/image" Target="../media/image12.pn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1.png"/><Relationship Id="rId2" Type="http://schemas.openxmlformats.org/officeDocument/2006/relationships/slideLayout" Target="../slideLayouts/slideLayout46.xml"/><Relationship Id="rId16" Type="http://schemas.openxmlformats.org/officeDocument/2006/relationships/image" Target="../media/image10.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18" Type="http://schemas.openxmlformats.org/officeDocument/2006/relationships/image" Target="../media/image1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10.jpeg"/><Relationship Id="rId2" Type="http://schemas.openxmlformats.org/officeDocument/2006/relationships/slideLayout" Target="../slideLayouts/slideLayout57.xml"/><Relationship Id="rId16" Type="http://schemas.openxmlformats.org/officeDocument/2006/relationships/image" Target="../media/image8.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19" Type="http://schemas.openxmlformats.org/officeDocument/2006/relationships/image" Target="../media/image1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18" Type="http://schemas.openxmlformats.org/officeDocument/2006/relationships/image" Target="../media/image1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10.jpeg"/><Relationship Id="rId2" Type="http://schemas.openxmlformats.org/officeDocument/2006/relationships/slideLayout" Target="../slideLayouts/slideLayout68.xml"/><Relationship Id="rId16" Type="http://schemas.openxmlformats.org/officeDocument/2006/relationships/image" Target="../media/image8.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19" Type="http://schemas.openxmlformats.org/officeDocument/2006/relationships/image" Target="../media/image12.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18" Type="http://schemas.openxmlformats.org/officeDocument/2006/relationships/image" Target="../media/image1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0.jpeg"/><Relationship Id="rId2" Type="http://schemas.openxmlformats.org/officeDocument/2006/relationships/slideLayout" Target="../slideLayouts/slideLayout79.xml"/><Relationship Id="rId16" Type="http://schemas.openxmlformats.org/officeDocument/2006/relationships/image" Target="../media/image8.jpe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19" Type="http://schemas.openxmlformats.org/officeDocument/2006/relationships/image" Target="../media/image12.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png"/><Relationship Id="rId18" Type="http://schemas.openxmlformats.org/officeDocument/2006/relationships/image" Target="../media/image1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0.xml"/><Relationship Id="rId16" Type="http://schemas.openxmlformats.org/officeDocument/2006/relationships/image" Target="../media/image8.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19" Type="http://schemas.openxmlformats.org/officeDocument/2006/relationships/image" Target="../media/image12.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descr="QS_Stars_4Star_2014.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8" name="Picture 17" descr="Uni of the year.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6" name="Picture 15"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9.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9.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xfrm>
            <a:off x="539552" y="1916832"/>
            <a:ext cx="7772400" cy="1470025"/>
          </a:xfrm>
          <a:noFill/>
          <a:ln/>
        </p:spPr>
        <p:txBody>
          <a:bodyPr/>
          <a:lstStyle/>
          <a:p>
            <a:pPr algn="ctr"/>
            <a:r>
              <a:rPr lang="en-GB" dirty="0">
                <a:solidFill>
                  <a:schemeClr val="accent2"/>
                </a:solidFill>
              </a:rPr>
              <a:t>What students really think of their reading lists: reading list software at the University of Huddersfield</a:t>
            </a:r>
          </a:p>
        </p:txBody>
      </p:sp>
      <p:sp>
        <p:nvSpPr>
          <p:cNvPr id="4" name="Subtitle 3"/>
          <p:cNvSpPr>
            <a:spLocks noGrp="1"/>
          </p:cNvSpPr>
          <p:nvPr>
            <p:ph type="subTitle" idx="1"/>
          </p:nvPr>
        </p:nvSpPr>
        <p:spPr/>
        <p:txBody>
          <a:bodyPr/>
          <a:lstStyle/>
          <a:p>
            <a:r>
              <a:rPr lang="en-GB" dirty="0" smtClean="0">
                <a:solidFill>
                  <a:schemeClr val="accent2"/>
                </a:solidFill>
              </a:rPr>
              <a:t>Alison Sharman </a:t>
            </a:r>
          </a:p>
          <a:p>
            <a:r>
              <a:rPr lang="en-GB" dirty="0" smtClean="0">
                <a:solidFill>
                  <a:schemeClr val="accent2"/>
                </a:solidFill>
              </a:rPr>
              <a:t>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Usefulness of lists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7008720"/>
              </p:ext>
            </p:extLst>
          </p:nvPr>
        </p:nvGraphicFramePr>
        <p:xfrm>
          <a:off x="412750" y="2205038"/>
          <a:ext cx="8229600" cy="3598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9178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95536" y="2204864"/>
            <a:ext cx="7772400" cy="1500187"/>
          </a:xfrm>
        </p:spPr>
        <p:txBody>
          <a:bodyPr/>
          <a:lstStyle/>
          <a:p>
            <a:r>
              <a:rPr lang="en-GB" sz="3600" dirty="0" smtClean="0"/>
              <a:t>Students asked to qualify their answer and say how MyReading could be improved</a:t>
            </a:r>
            <a:endParaRPr lang="en-GB"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2636912"/>
            <a:ext cx="3997478" cy="3145679"/>
          </a:xfrm>
          <a:prstGeom prst="rect">
            <a:avLst/>
          </a:prstGeom>
        </p:spPr>
      </p:pic>
    </p:spTree>
    <p:extLst>
      <p:ext uri="{BB962C8B-B14F-4D97-AF65-F5344CB8AC3E}">
        <p14:creationId xmlns:p14="http://schemas.microsoft.com/office/powerpoint/2010/main" val="2828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60824"/>
            <a:ext cx="8229600" cy="900112"/>
          </a:xfrm>
        </p:spPr>
        <p:txBody>
          <a:bodyPr/>
          <a:lstStyle/>
          <a:p>
            <a:r>
              <a:rPr lang="en-GB" sz="3200" dirty="0" smtClean="0"/>
              <a:t>1.  </a:t>
            </a:r>
            <a:r>
              <a:rPr lang="en-GB" sz="3600" dirty="0" smtClean="0"/>
              <a:t>Students </a:t>
            </a:r>
            <a:r>
              <a:rPr lang="en-GB" sz="3600" dirty="0"/>
              <a:t>found the lists helpful</a:t>
            </a:r>
            <a:r>
              <a:rPr lang="en-GB" dirty="0"/>
              <a:t/>
            </a:r>
            <a:br>
              <a:rPr lang="en-GB" dirty="0"/>
            </a:b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916832"/>
            <a:ext cx="1848133" cy="400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3907607"/>
            <a:ext cx="5283836" cy="1743660"/>
          </a:xfrm>
          <a:prstGeom prst="rect">
            <a:avLst/>
          </a:prstGeom>
        </p:spPr>
      </p:pic>
      <p:sp>
        <p:nvSpPr>
          <p:cNvPr id="9" name="TextBox 8"/>
          <p:cNvSpPr txBox="1"/>
          <p:nvPr/>
        </p:nvSpPr>
        <p:spPr>
          <a:xfrm>
            <a:off x="2267744" y="4221088"/>
            <a:ext cx="4392488" cy="1323439"/>
          </a:xfrm>
          <a:prstGeom prst="rect">
            <a:avLst/>
          </a:prstGeom>
          <a:noFill/>
        </p:spPr>
        <p:txBody>
          <a:bodyPr wrap="square" rtlCol="0">
            <a:spAutoFit/>
          </a:bodyPr>
          <a:lstStyle/>
          <a:p>
            <a:r>
              <a:rPr lang="en-GB" sz="2000" dirty="0" smtClean="0">
                <a:solidFill>
                  <a:schemeClr val="accent2"/>
                </a:solidFill>
              </a:rPr>
              <a:t>I find that some lectures provide the bones of a particular subject, the reading list provides the context for subject areas</a:t>
            </a:r>
            <a:endParaRPr lang="en-GB" sz="2000" dirty="0">
              <a:solidFill>
                <a:schemeClr val="accent2"/>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1772816"/>
            <a:ext cx="2078158" cy="445244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7805" y="2132856"/>
            <a:ext cx="5808997" cy="1813783"/>
          </a:xfrm>
          <a:prstGeom prst="rect">
            <a:avLst/>
          </a:prstGeom>
        </p:spPr>
      </p:pic>
      <p:sp>
        <p:nvSpPr>
          <p:cNvPr id="6" name="TextBox 5"/>
          <p:cNvSpPr txBox="1"/>
          <p:nvPr/>
        </p:nvSpPr>
        <p:spPr>
          <a:xfrm>
            <a:off x="2087724" y="2224139"/>
            <a:ext cx="4752528" cy="1631216"/>
          </a:xfrm>
          <a:prstGeom prst="rect">
            <a:avLst/>
          </a:prstGeom>
          <a:noFill/>
        </p:spPr>
        <p:txBody>
          <a:bodyPr wrap="square" rtlCol="0">
            <a:spAutoFit/>
          </a:bodyPr>
          <a:lstStyle/>
          <a:p>
            <a:r>
              <a:rPr lang="en-GB" sz="2000" dirty="0">
                <a:solidFill>
                  <a:schemeClr val="accent2"/>
                </a:solidFill>
              </a:rPr>
              <a:t>I find the reading lists useful because they help me identify and narrow down the specific areas I need to study to better grasp information and complete my assignments</a:t>
            </a:r>
          </a:p>
        </p:txBody>
      </p:sp>
    </p:spTree>
    <p:extLst>
      <p:ext uri="{BB962C8B-B14F-4D97-AF65-F5344CB8AC3E}">
        <p14:creationId xmlns:p14="http://schemas.microsoft.com/office/powerpoint/2010/main" val="64908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332656"/>
            <a:ext cx="8208912" cy="864096"/>
          </a:xfrm>
        </p:spPr>
        <p:txBody>
          <a:bodyPr/>
          <a:lstStyle/>
          <a:p>
            <a:pPr marL="514350" indent="-514350">
              <a:buFont typeface="+mj-lt"/>
              <a:buAutoNum type="arabicPeriod" startAt="2"/>
            </a:pPr>
            <a:r>
              <a:rPr lang="en-GB" dirty="0" smtClean="0"/>
              <a:t>Students like to use lists as a </a:t>
            </a:r>
            <a:br>
              <a:rPr lang="en-GB" dirty="0" smtClean="0"/>
            </a:br>
            <a:r>
              <a:rPr lang="en-GB" dirty="0" smtClean="0"/>
              <a:t>starting point for research</a:t>
            </a:r>
            <a:endParaRPr lang="en-GB"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1659108"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204864"/>
            <a:ext cx="6840760" cy="1540413"/>
          </a:xfrm>
          <a:prstGeom prst="rect">
            <a:avLst/>
          </a:prstGeom>
        </p:spPr>
      </p:pic>
      <p:sp>
        <p:nvSpPr>
          <p:cNvPr id="7" name="TextBox 6"/>
          <p:cNvSpPr txBox="1"/>
          <p:nvPr/>
        </p:nvSpPr>
        <p:spPr>
          <a:xfrm>
            <a:off x="2499530" y="2374905"/>
            <a:ext cx="5544616" cy="1200329"/>
          </a:xfrm>
          <a:prstGeom prst="rect">
            <a:avLst/>
          </a:prstGeom>
          <a:noFill/>
        </p:spPr>
        <p:txBody>
          <a:bodyPr wrap="square" rtlCol="0">
            <a:spAutoFit/>
          </a:bodyPr>
          <a:lstStyle/>
          <a:p>
            <a:r>
              <a:rPr lang="en-GB" sz="2400" dirty="0" smtClean="0">
                <a:solidFill>
                  <a:schemeClr val="accent2"/>
                </a:solidFill>
              </a:rPr>
              <a:t>Fabulous starting point by people who have done wide ranging preliminary research</a:t>
            </a:r>
            <a:endParaRPr lang="en-GB" sz="2400" dirty="0">
              <a:solidFill>
                <a:schemeClr val="accent2"/>
              </a:solidFill>
            </a:endParaRPr>
          </a:p>
        </p:txBody>
      </p:sp>
    </p:spTree>
    <p:extLst>
      <p:ext uri="{BB962C8B-B14F-4D97-AF65-F5344CB8AC3E}">
        <p14:creationId xmlns:p14="http://schemas.microsoft.com/office/powerpoint/2010/main" val="19155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3.  Ease of use/saves time</a:t>
            </a:r>
            <a:endParaRPr lang="en-GB"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88" y="1844824"/>
            <a:ext cx="1866332" cy="3998604"/>
          </a:xfrm>
          <a:prstGeom prst="rect">
            <a:avLst/>
          </a:prstGeom>
        </p:spPr>
      </p:pic>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6350" y="1899349"/>
            <a:ext cx="7867650" cy="1991662"/>
          </a:xfrm>
        </p:spPr>
      </p:pic>
      <p:sp>
        <p:nvSpPr>
          <p:cNvPr id="8" name="Rectangle 7"/>
          <p:cNvSpPr/>
          <p:nvPr/>
        </p:nvSpPr>
        <p:spPr>
          <a:xfrm>
            <a:off x="2040406" y="2025885"/>
            <a:ext cx="6624735" cy="1865126"/>
          </a:xfrm>
          <a:prstGeom prst="rect">
            <a:avLst/>
          </a:prstGeom>
        </p:spPr>
        <p:txBody>
          <a:bodyPr wrap="square">
            <a:spAutoFit/>
          </a:bodyPr>
          <a:lstStyle/>
          <a:p>
            <a:pPr lvl="0"/>
            <a:r>
              <a:rPr lang="en-GB" sz="2400" dirty="0">
                <a:solidFill>
                  <a:schemeClr val="accent2"/>
                </a:solidFill>
              </a:rPr>
              <a:t>It allows me to easily find all relevant books in one place that are specific to my course and recommended by my tutor. It saves time and ensures I'm not reading irrelevant material.</a:t>
            </a:r>
          </a:p>
          <a:p>
            <a:endParaRPr lang="en-GB" dirty="0"/>
          </a:p>
        </p:txBody>
      </p:sp>
    </p:spTree>
    <p:extLst>
      <p:ext uri="{BB962C8B-B14F-4D97-AF65-F5344CB8AC3E}">
        <p14:creationId xmlns:p14="http://schemas.microsoft.com/office/powerpoint/2010/main" val="3647140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4.  Quality of the lists</a:t>
            </a:r>
            <a:endParaRPr lang="en-GB" sz="4000" b="1"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988840"/>
            <a:ext cx="1659108"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2061716"/>
            <a:ext cx="7667390" cy="1726555"/>
          </a:xfrm>
          <a:prstGeom prst="rect">
            <a:avLst/>
          </a:prstGeom>
        </p:spPr>
      </p:pic>
      <p:sp>
        <p:nvSpPr>
          <p:cNvPr id="6" name="TextBox 5"/>
          <p:cNvSpPr txBox="1"/>
          <p:nvPr/>
        </p:nvSpPr>
        <p:spPr>
          <a:xfrm>
            <a:off x="2051720" y="2348880"/>
            <a:ext cx="6573168" cy="954107"/>
          </a:xfrm>
          <a:prstGeom prst="rect">
            <a:avLst/>
          </a:prstGeom>
          <a:noFill/>
        </p:spPr>
        <p:txBody>
          <a:bodyPr wrap="square" rtlCol="0">
            <a:spAutoFit/>
          </a:bodyPr>
          <a:lstStyle/>
          <a:p>
            <a:r>
              <a:rPr lang="en-GB" sz="2800" dirty="0" smtClean="0">
                <a:solidFill>
                  <a:schemeClr val="accent2"/>
                </a:solidFill>
              </a:rPr>
              <a:t>I am getting expert advice from my lecturers about relevant reading material</a:t>
            </a:r>
            <a:endParaRPr lang="en-GB" sz="2800" dirty="0">
              <a:solidFill>
                <a:schemeClr val="accent2"/>
              </a:solidFill>
            </a:endParaRPr>
          </a:p>
        </p:txBody>
      </p:sp>
    </p:spTree>
    <p:extLst>
      <p:ext uri="{BB962C8B-B14F-4D97-AF65-F5344CB8AC3E}">
        <p14:creationId xmlns:p14="http://schemas.microsoft.com/office/powerpoint/2010/main" val="21502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Font typeface="+mj-lt"/>
              <a:buAutoNum type="arabicPeriod" startAt="5"/>
            </a:pPr>
            <a:r>
              <a:rPr lang="en-GB" dirty="0" smtClean="0"/>
              <a:t>Different categories provided by the software</a:t>
            </a:r>
            <a:endParaRPr lang="en-GB"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288" y="2060848"/>
            <a:ext cx="1659108"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943" y="2113643"/>
            <a:ext cx="5925353" cy="1532999"/>
          </a:xfrm>
          <a:prstGeom prst="rect">
            <a:avLst/>
          </a:prstGeom>
        </p:spPr>
      </p:pic>
      <p:sp>
        <p:nvSpPr>
          <p:cNvPr id="7" name="TextBox 6"/>
          <p:cNvSpPr txBox="1"/>
          <p:nvPr/>
        </p:nvSpPr>
        <p:spPr>
          <a:xfrm>
            <a:off x="2195736" y="2420888"/>
            <a:ext cx="5112568" cy="1015663"/>
          </a:xfrm>
          <a:prstGeom prst="rect">
            <a:avLst/>
          </a:prstGeom>
          <a:noFill/>
        </p:spPr>
        <p:txBody>
          <a:bodyPr wrap="square" rtlCol="0">
            <a:spAutoFit/>
          </a:bodyPr>
          <a:lstStyle/>
          <a:p>
            <a:r>
              <a:rPr lang="en-GB" sz="2000" dirty="0">
                <a:solidFill>
                  <a:schemeClr val="accent2"/>
                </a:solidFill>
              </a:rPr>
              <a:t>I like the fact they are split into essential reading and recommended so I can target essential texts first.</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2245" y="3551035"/>
            <a:ext cx="5488548" cy="1929979"/>
          </a:xfrm>
          <a:prstGeom prst="rect">
            <a:avLst/>
          </a:prstGeom>
        </p:spPr>
      </p:pic>
      <p:sp>
        <p:nvSpPr>
          <p:cNvPr id="9" name="TextBox 8"/>
          <p:cNvSpPr txBox="1"/>
          <p:nvPr/>
        </p:nvSpPr>
        <p:spPr>
          <a:xfrm>
            <a:off x="2342934" y="3856733"/>
            <a:ext cx="4965369" cy="1323439"/>
          </a:xfrm>
          <a:prstGeom prst="rect">
            <a:avLst/>
          </a:prstGeom>
          <a:noFill/>
        </p:spPr>
        <p:txBody>
          <a:bodyPr wrap="square" rtlCol="0">
            <a:spAutoFit/>
          </a:bodyPr>
          <a:lstStyle/>
          <a:p>
            <a:r>
              <a:rPr lang="en-GB" sz="2000" dirty="0">
                <a:solidFill>
                  <a:schemeClr val="accent2"/>
                </a:solidFill>
              </a:rPr>
              <a:t>Make them all like the Extraordinary Gentlemen reading list (as seen above) - organising the list by week makes everything 100 times easier! </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4145" y="2028258"/>
            <a:ext cx="1656184" cy="3548363"/>
          </a:xfrm>
          <a:prstGeom prst="rect">
            <a:avLst/>
          </a:prstGeom>
        </p:spPr>
      </p:pic>
    </p:spTree>
    <p:extLst>
      <p:ext uri="{BB962C8B-B14F-4D97-AF65-F5344CB8AC3E}">
        <p14:creationId xmlns:p14="http://schemas.microsoft.com/office/powerpoint/2010/main" val="253834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Font typeface="+mj-lt"/>
              <a:buAutoNum type="arabicPeriod" startAt="6"/>
            </a:pPr>
            <a:r>
              <a:rPr lang="en-GB" b="1" dirty="0" smtClean="0"/>
              <a:t>Students used the lists as a basis for further reading</a:t>
            </a:r>
            <a:endParaRPr lang="en-GB"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060848"/>
            <a:ext cx="1659108"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75656" y="2095054"/>
            <a:ext cx="7453683" cy="1771650"/>
          </a:xfrm>
          <a:prstGeom prst="rect">
            <a:avLst/>
          </a:prstGeom>
        </p:spPr>
      </p:pic>
      <p:sp>
        <p:nvSpPr>
          <p:cNvPr id="10" name="Rectangle 9"/>
          <p:cNvSpPr/>
          <p:nvPr/>
        </p:nvSpPr>
        <p:spPr>
          <a:xfrm>
            <a:off x="2188962" y="2196049"/>
            <a:ext cx="6605810" cy="1569660"/>
          </a:xfrm>
          <a:prstGeom prst="rect">
            <a:avLst/>
          </a:prstGeom>
        </p:spPr>
        <p:txBody>
          <a:bodyPr wrap="square">
            <a:spAutoFit/>
          </a:bodyPr>
          <a:lstStyle/>
          <a:p>
            <a:r>
              <a:rPr lang="en-GB" sz="2400" dirty="0">
                <a:solidFill>
                  <a:schemeClr val="accent2"/>
                </a:solidFill>
              </a:rPr>
              <a:t>They allow you to read further into the subjects you have covered in lectures and seminars.  They also help in my academic research for </a:t>
            </a:r>
            <a:r>
              <a:rPr lang="en-GB" sz="2400" dirty="0" smtClean="0">
                <a:solidFill>
                  <a:schemeClr val="accent2"/>
                </a:solidFill>
              </a:rPr>
              <a:t>essays.</a:t>
            </a:r>
            <a:endParaRPr lang="en-GB" sz="2400" dirty="0">
              <a:solidFill>
                <a:schemeClr val="accent2"/>
              </a:solidFill>
            </a:endParaRPr>
          </a:p>
        </p:txBody>
      </p:sp>
    </p:spTree>
    <p:extLst>
      <p:ext uri="{BB962C8B-B14F-4D97-AF65-F5344CB8AC3E}">
        <p14:creationId xmlns:p14="http://schemas.microsoft.com/office/powerpoint/2010/main" val="907797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Text Placeholder 4"/>
          <p:cNvSpPr>
            <a:spLocks noGrp="1"/>
          </p:cNvSpPr>
          <p:nvPr>
            <p:ph type="body" idx="1"/>
          </p:nvPr>
        </p:nvSpPr>
        <p:spPr>
          <a:xfrm>
            <a:off x="722313" y="2060848"/>
            <a:ext cx="7772400" cy="2778100"/>
          </a:xfrm>
        </p:spPr>
        <p:txBody>
          <a:bodyPr/>
          <a:lstStyle/>
          <a:p>
            <a:r>
              <a:rPr lang="en-GB" sz="6000" dirty="0" smtClean="0"/>
              <a:t>What students would really like to see their lecturers do</a:t>
            </a:r>
            <a:endParaRPr lang="en-GB" sz="6000" dirty="0"/>
          </a:p>
        </p:txBody>
      </p:sp>
    </p:spTree>
    <p:extLst>
      <p:ext uri="{BB962C8B-B14F-4D97-AF65-F5344CB8AC3E}">
        <p14:creationId xmlns:p14="http://schemas.microsoft.com/office/powerpoint/2010/main" val="2642277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900112"/>
          </a:xfrm>
        </p:spPr>
        <p:txBody>
          <a:bodyPr/>
          <a:lstStyle/>
          <a:p>
            <a:r>
              <a:rPr lang="en-GB" sz="4000" b="1" dirty="0" smtClean="0"/>
              <a:t>Reduce the length of lists!</a:t>
            </a:r>
            <a:endParaRPr lang="en-GB" sz="40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060848"/>
            <a:ext cx="1659108"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2088628"/>
            <a:ext cx="7077472" cy="2492500"/>
          </a:xfrm>
          <a:prstGeom prst="rect">
            <a:avLst/>
          </a:prstGeom>
        </p:spPr>
      </p:pic>
      <p:sp>
        <p:nvSpPr>
          <p:cNvPr id="9" name="TextBox 8"/>
          <p:cNvSpPr txBox="1"/>
          <p:nvPr/>
        </p:nvSpPr>
        <p:spPr>
          <a:xfrm>
            <a:off x="2483768" y="2149357"/>
            <a:ext cx="6120680" cy="2308324"/>
          </a:xfrm>
          <a:prstGeom prst="rect">
            <a:avLst/>
          </a:prstGeom>
          <a:noFill/>
        </p:spPr>
        <p:txBody>
          <a:bodyPr wrap="square" rtlCol="0">
            <a:spAutoFit/>
          </a:bodyPr>
          <a:lstStyle/>
          <a:p>
            <a:pPr lvl="0"/>
            <a:r>
              <a:rPr lang="en-GB" sz="2400" dirty="0">
                <a:solidFill>
                  <a:schemeClr val="accent2"/>
                </a:solidFill>
              </a:rPr>
              <a:t>I sometimes feel like they are revisited to be added to, but are rarely pruned back.  As a result there are an overwhelming amount of suggested texts, some of which might have been suggested years ago for a really particular reason.</a:t>
            </a:r>
          </a:p>
        </p:txBody>
      </p:sp>
    </p:spTree>
    <p:extLst>
      <p:ext uri="{BB962C8B-B14F-4D97-AF65-F5344CB8AC3E}">
        <p14:creationId xmlns:p14="http://schemas.microsoft.com/office/powerpoint/2010/main" val="16668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MyReading The background</a:t>
            </a:r>
            <a:endParaRPr lang="en-GB" b="1" dirty="0"/>
          </a:p>
        </p:txBody>
      </p:sp>
      <p:sp>
        <p:nvSpPr>
          <p:cNvPr id="3" name="Content Placeholder 2"/>
          <p:cNvSpPr>
            <a:spLocks noGrp="1"/>
          </p:cNvSpPr>
          <p:nvPr>
            <p:ph idx="1"/>
          </p:nvPr>
        </p:nvSpPr>
        <p:spPr>
          <a:xfrm>
            <a:off x="412750" y="2205038"/>
            <a:ext cx="5743426" cy="3598862"/>
          </a:xfrm>
        </p:spPr>
        <p:txBody>
          <a:bodyPr/>
          <a:lstStyle/>
          <a:p>
            <a:pPr lvl="0" eaLnBrk="0" hangingPunct="0">
              <a:lnSpc>
                <a:spcPct val="90000"/>
              </a:lnSpc>
              <a:defRPr/>
            </a:pPr>
            <a:r>
              <a:rPr lang="en-GB" dirty="0" smtClean="0"/>
              <a:t>2008: </a:t>
            </a:r>
            <a:r>
              <a:rPr lang="en-GB" dirty="0"/>
              <a:t>Library received reading lists for only 40% of modules</a:t>
            </a:r>
          </a:p>
          <a:p>
            <a:pPr lvl="0" eaLnBrk="0" hangingPunct="0">
              <a:lnSpc>
                <a:spcPct val="90000"/>
              </a:lnSpc>
              <a:defRPr/>
            </a:pPr>
            <a:r>
              <a:rPr lang="en-GB" dirty="0"/>
              <a:t>Many lists contained out of date or inaccurate information</a:t>
            </a:r>
          </a:p>
          <a:p>
            <a:pPr lvl="0" eaLnBrk="0" hangingPunct="0">
              <a:lnSpc>
                <a:spcPct val="90000"/>
              </a:lnSpc>
              <a:defRPr/>
            </a:pPr>
            <a:r>
              <a:rPr lang="en-GB" dirty="0"/>
              <a:t>Manual processes for reading list management were laborious and </a:t>
            </a:r>
            <a:r>
              <a:rPr lang="en-GB" dirty="0" smtClean="0"/>
              <a:t>outdated</a:t>
            </a:r>
          </a:p>
          <a:p>
            <a:pPr eaLnBrk="0" hangingPunct="0">
              <a:lnSpc>
                <a:spcPct val="90000"/>
              </a:lnSpc>
              <a:defRPr/>
            </a:pPr>
            <a:r>
              <a:rPr lang="en-GB" dirty="0"/>
              <a:t>A systematic, automated approach was required</a:t>
            </a:r>
            <a:endParaRPr lang="en-GB" i="1" dirty="0"/>
          </a:p>
          <a:p>
            <a:pPr marL="0" lvl="0" indent="0" eaLnBrk="0" hangingPunct="0">
              <a:lnSpc>
                <a:spcPct val="90000"/>
              </a:lnSpc>
              <a:buNone/>
              <a:defRPr/>
            </a:pPr>
            <a:endParaRPr lang="en-GB" dirty="0"/>
          </a:p>
          <a:p>
            <a:pPr marL="0" indent="0">
              <a:buNone/>
            </a:pPr>
            <a:endParaRPr lang="en-GB"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204864"/>
            <a:ext cx="2513362" cy="35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773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8" y="289022"/>
            <a:ext cx="8517384" cy="1298029"/>
          </a:xfrm>
        </p:spPr>
        <p:txBody>
          <a:bodyPr/>
          <a:lstStyle/>
          <a:p>
            <a:r>
              <a:rPr lang="en-GB" sz="4000" b="1" dirty="0" smtClean="0"/>
              <a:t>Make them well-structured </a:t>
            </a:r>
            <a:r>
              <a:rPr lang="en-GB" sz="4000" b="1" dirty="0"/>
              <a:t>and </a:t>
            </a:r>
            <a:r>
              <a:rPr lang="en-GB" sz="4000" b="1" dirty="0" smtClean="0"/>
              <a:t/>
            </a:r>
            <a:br>
              <a:rPr lang="en-GB" sz="4000" b="1" dirty="0" smtClean="0"/>
            </a:br>
            <a:r>
              <a:rPr lang="en-GB" sz="4000" b="1" dirty="0" smtClean="0"/>
              <a:t>annotated</a:t>
            </a:r>
            <a:r>
              <a:rPr lang="en-GB" dirty="0"/>
              <a:t/>
            </a:r>
            <a:br>
              <a:rPr lang="en-GB" dirty="0"/>
            </a:b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1659108"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088628"/>
            <a:ext cx="7524328" cy="2276475"/>
          </a:xfrm>
          <a:prstGeom prst="rect">
            <a:avLst/>
          </a:prstGeom>
        </p:spPr>
      </p:pic>
      <p:sp>
        <p:nvSpPr>
          <p:cNvPr id="6" name="TextBox 5"/>
          <p:cNvSpPr txBox="1"/>
          <p:nvPr/>
        </p:nvSpPr>
        <p:spPr>
          <a:xfrm>
            <a:off x="2267744" y="2276872"/>
            <a:ext cx="6552728" cy="1938992"/>
          </a:xfrm>
          <a:prstGeom prst="rect">
            <a:avLst/>
          </a:prstGeom>
          <a:noFill/>
        </p:spPr>
        <p:txBody>
          <a:bodyPr wrap="square" rtlCol="0">
            <a:spAutoFit/>
          </a:bodyPr>
          <a:lstStyle/>
          <a:p>
            <a:pPr lvl="0"/>
            <a:r>
              <a:rPr lang="en-GB" sz="2400" dirty="0">
                <a:solidFill>
                  <a:schemeClr val="accent2"/>
                </a:solidFill>
              </a:rPr>
              <a:t>Probably using more headings and adding a little description about the book on the page. Having tutors write a small summary of what we will be using a particular item for would be really useful for organisation.</a:t>
            </a:r>
          </a:p>
        </p:txBody>
      </p:sp>
    </p:spTree>
    <p:extLst>
      <p:ext uri="{BB962C8B-B14F-4D97-AF65-F5344CB8AC3E}">
        <p14:creationId xmlns:p14="http://schemas.microsoft.com/office/powerpoint/2010/main" val="2660192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16185"/>
            <a:ext cx="8229600" cy="900112"/>
          </a:xfrm>
        </p:spPr>
        <p:txBody>
          <a:bodyPr/>
          <a:lstStyle/>
          <a:p>
            <a:r>
              <a:rPr lang="en-GB" sz="4000" b="1" dirty="0" smtClean="0"/>
              <a:t>Maintain and update the lists</a:t>
            </a:r>
            <a:endParaRPr lang="en-GB" sz="40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1659108"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088628"/>
            <a:ext cx="7524328" cy="2276475"/>
          </a:xfrm>
          <a:prstGeom prst="rect">
            <a:avLst/>
          </a:prstGeom>
        </p:spPr>
      </p:pic>
      <p:sp>
        <p:nvSpPr>
          <p:cNvPr id="6" name="TextBox 5"/>
          <p:cNvSpPr txBox="1"/>
          <p:nvPr/>
        </p:nvSpPr>
        <p:spPr>
          <a:xfrm>
            <a:off x="2434734" y="2348880"/>
            <a:ext cx="6545200" cy="1938992"/>
          </a:xfrm>
          <a:prstGeom prst="rect">
            <a:avLst/>
          </a:prstGeom>
          <a:noFill/>
        </p:spPr>
        <p:txBody>
          <a:bodyPr wrap="square" rtlCol="0">
            <a:spAutoFit/>
          </a:bodyPr>
          <a:lstStyle/>
          <a:p>
            <a:pPr lvl="0"/>
            <a:r>
              <a:rPr lang="en-GB" sz="2400" dirty="0">
                <a:solidFill>
                  <a:schemeClr val="accent2"/>
                </a:solidFill>
              </a:rPr>
              <a:t>Some of the books on the reading list seem to be either a bit dated, or standard texts. There is nothing specific and directed for certain lectures or areas of interest. They should be regularly maintained.</a:t>
            </a:r>
          </a:p>
        </p:txBody>
      </p:sp>
    </p:spTree>
    <p:extLst>
      <p:ext uri="{BB962C8B-B14F-4D97-AF65-F5344CB8AC3E}">
        <p14:creationId xmlns:p14="http://schemas.microsoft.com/office/powerpoint/2010/main" val="1530979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6652"/>
            <a:ext cx="8229600" cy="900112"/>
          </a:xfrm>
        </p:spPr>
        <p:txBody>
          <a:bodyPr/>
          <a:lstStyle/>
          <a:p>
            <a:r>
              <a:rPr lang="en-GB" sz="4400" b="1" dirty="0" smtClean="0"/>
              <a:t>Include more than books…</a:t>
            </a:r>
            <a:endParaRPr lang="en-GB" sz="44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668" y="2060848"/>
            <a:ext cx="1659108"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116878"/>
            <a:ext cx="7524328" cy="3400354"/>
          </a:xfrm>
          <a:prstGeom prst="rect">
            <a:avLst/>
          </a:prstGeom>
        </p:spPr>
      </p:pic>
      <p:sp>
        <p:nvSpPr>
          <p:cNvPr id="6" name="TextBox 5"/>
          <p:cNvSpPr txBox="1"/>
          <p:nvPr/>
        </p:nvSpPr>
        <p:spPr>
          <a:xfrm>
            <a:off x="2483768" y="2297626"/>
            <a:ext cx="6388272" cy="3046988"/>
          </a:xfrm>
          <a:prstGeom prst="rect">
            <a:avLst/>
          </a:prstGeom>
          <a:noFill/>
        </p:spPr>
        <p:txBody>
          <a:bodyPr wrap="square" rtlCol="0">
            <a:spAutoFit/>
          </a:bodyPr>
          <a:lstStyle/>
          <a:p>
            <a:pPr lvl="0"/>
            <a:r>
              <a:rPr lang="en-GB" sz="2400" dirty="0">
                <a:solidFill>
                  <a:schemeClr val="accent2"/>
                </a:solidFill>
              </a:rPr>
              <a:t>Reading lists made up entirely or even mostly of basic textbooks are very </a:t>
            </a:r>
            <a:r>
              <a:rPr lang="en-GB" sz="2400" dirty="0" smtClean="0">
                <a:solidFill>
                  <a:schemeClr val="accent2"/>
                </a:solidFill>
              </a:rPr>
              <a:t>unhelpful… Even </a:t>
            </a:r>
            <a:r>
              <a:rPr lang="en-GB" sz="2400" dirty="0">
                <a:solidFill>
                  <a:schemeClr val="accent2"/>
                </a:solidFill>
              </a:rPr>
              <a:t>though there can be value in reading the same thing explained or described in different ways from different perspectives that doesn't change that the opportunity cost is too large compared to just a few textbooks and a good list of focused research papers.</a:t>
            </a:r>
          </a:p>
        </p:txBody>
      </p:sp>
    </p:spTree>
    <p:extLst>
      <p:ext uri="{BB962C8B-B14F-4D97-AF65-F5344CB8AC3E}">
        <p14:creationId xmlns:p14="http://schemas.microsoft.com/office/powerpoint/2010/main" val="862805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Improve and enhance the software</a:t>
            </a:r>
            <a:endParaRPr lang="en-GB" b="1" dirty="0"/>
          </a:p>
        </p:txBody>
      </p:sp>
      <p:sp>
        <p:nvSpPr>
          <p:cNvPr id="3" name="Content Placeholder 2"/>
          <p:cNvSpPr>
            <a:spLocks noGrp="1"/>
          </p:cNvSpPr>
          <p:nvPr>
            <p:ph idx="1"/>
          </p:nvPr>
        </p:nvSpPr>
        <p:spPr/>
        <p:txBody>
          <a:bodyPr/>
          <a:lstStyle/>
          <a:p>
            <a:pPr marL="0" indent="0">
              <a:buNone/>
            </a:pPr>
            <a:r>
              <a:rPr lang="en-GB" dirty="0" smtClean="0"/>
              <a:t>27% of respondents thought improvements could be made</a:t>
            </a:r>
          </a:p>
          <a:p>
            <a:pPr marL="0" indent="0">
              <a:buNone/>
            </a:pPr>
            <a:endParaRPr lang="en-GB" dirty="0"/>
          </a:p>
          <a:p>
            <a:pPr marL="457200" indent="-457200">
              <a:buFont typeface="+mj-lt"/>
              <a:buAutoNum type="arabicPeriod"/>
            </a:pPr>
            <a:r>
              <a:rPr lang="en-GB" dirty="0" smtClean="0"/>
              <a:t>Design and structure of the software: needs updating; colour coding; use of book covers; topic tags</a:t>
            </a:r>
          </a:p>
          <a:p>
            <a:pPr marL="457200" indent="-457200">
              <a:buFont typeface="+mj-lt"/>
              <a:buAutoNum type="arabicPeriod"/>
            </a:pPr>
            <a:r>
              <a:rPr lang="en-GB" dirty="0" smtClean="0"/>
              <a:t>Better functionality: e.g. access through an app that you could download to a phone; email alerts</a:t>
            </a:r>
          </a:p>
          <a:p>
            <a:pPr marL="457200" indent="-457200">
              <a:buFont typeface="+mj-lt"/>
              <a:buAutoNum type="arabicPeriod"/>
            </a:pPr>
            <a:r>
              <a:rPr lang="en-GB" dirty="0" smtClean="0"/>
              <a:t>Location: Link from the student portal; University App</a:t>
            </a:r>
            <a:endParaRPr lang="en-GB" dirty="0"/>
          </a:p>
        </p:txBody>
      </p:sp>
    </p:spTree>
    <p:extLst>
      <p:ext uri="{BB962C8B-B14F-4D97-AF65-F5344CB8AC3E}">
        <p14:creationId xmlns:p14="http://schemas.microsoft.com/office/powerpoint/2010/main" val="2142648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have we done since?</a:t>
            </a:r>
            <a:endParaRPr lang="en-GB" b="1" dirty="0"/>
          </a:p>
        </p:txBody>
      </p:sp>
      <p:sp>
        <p:nvSpPr>
          <p:cNvPr id="3" name="Content Placeholder 2"/>
          <p:cNvSpPr>
            <a:spLocks noGrp="1"/>
          </p:cNvSpPr>
          <p:nvPr>
            <p:ph idx="1"/>
          </p:nvPr>
        </p:nvSpPr>
        <p:spPr/>
        <p:txBody>
          <a:bodyPr/>
          <a:lstStyle/>
          <a:p>
            <a:r>
              <a:rPr lang="en-GB" dirty="0" smtClean="0"/>
              <a:t>Promoted changes staff can make at various university events</a:t>
            </a:r>
          </a:p>
          <a:p>
            <a:r>
              <a:rPr lang="en-GB" dirty="0" smtClean="0"/>
              <a:t>Created a leaflet</a:t>
            </a:r>
          </a:p>
          <a:p>
            <a:r>
              <a:rPr lang="en-GB" dirty="0" smtClean="0"/>
              <a:t>Added a link from the student portal</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082" y="2780928"/>
            <a:ext cx="2847268" cy="2592288"/>
          </a:xfrm>
          <a:prstGeom prst="rect">
            <a:avLst/>
          </a:prstGeom>
        </p:spPr>
      </p:pic>
    </p:spTree>
    <p:extLst>
      <p:ext uri="{BB962C8B-B14F-4D97-AF65-F5344CB8AC3E}">
        <p14:creationId xmlns:p14="http://schemas.microsoft.com/office/powerpoint/2010/main" val="2336711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333" y="857250"/>
            <a:ext cx="7289334" cy="5143500"/>
          </a:xfrm>
          <a:prstGeom prst="rect">
            <a:avLst/>
          </a:prstGeom>
        </p:spPr>
      </p:pic>
    </p:spTree>
    <p:extLst>
      <p:ext uri="{BB962C8B-B14F-4D97-AF65-F5344CB8AC3E}">
        <p14:creationId xmlns:p14="http://schemas.microsoft.com/office/powerpoint/2010/main" val="3503772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8546011" cy="6014141"/>
          </a:xfrm>
          <a:prstGeom prst="rect">
            <a:avLst/>
          </a:prstGeom>
        </p:spPr>
      </p:pic>
    </p:spTree>
    <p:extLst>
      <p:ext uri="{BB962C8B-B14F-4D97-AF65-F5344CB8AC3E}">
        <p14:creationId xmlns:p14="http://schemas.microsoft.com/office/powerpoint/2010/main" val="2799398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New Business School Post</a:t>
            </a:r>
            <a:endParaRPr lang="en-GB" sz="36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1450" y="2372161"/>
            <a:ext cx="3886200" cy="2902655"/>
          </a:xfrm>
        </p:spPr>
      </p:pic>
      <p:sp>
        <p:nvSpPr>
          <p:cNvPr id="4" name="Content Placeholder 3"/>
          <p:cNvSpPr>
            <a:spLocks noGrp="1"/>
          </p:cNvSpPr>
          <p:nvPr>
            <p:ph sz="half" idx="2"/>
          </p:nvPr>
        </p:nvSpPr>
        <p:spPr>
          <a:xfrm>
            <a:off x="4427984" y="2011312"/>
            <a:ext cx="4608512" cy="3263504"/>
          </a:xfrm>
        </p:spPr>
        <p:txBody>
          <a:bodyPr/>
          <a:lstStyle/>
          <a:p>
            <a:pPr marL="0" indent="0">
              <a:buNone/>
            </a:pPr>
            <a:r>
              <a:rPr lang="en-GB" dirty="0" smtClean="0"/>
              <a:t>Reading List and Collection Development Librarian in post</a:t>
            </a:r>
          </a:p>
          <a:p>
            <a:pPr marL="0" indent="0">
              <a:buNone/>
            </a:pPr>
            <a:r>
              <a:rPr lang="en-GB" dirty="0" smtClean="0"/>
              <a:t>Funded by the Business School</a:t>
            </a:r>
          </a:p>
          <a:p>
            <a:pPr marL="0" indent="0">
              <a:buNone/>
            </a:pPr>
            <a:r>
              <a:rPr lang="en-GB" dirty="0" smtClean="0"/>
              <a:t>Started with Economics as a pilot, will then roll out to other subjects</a:t>
            </a:r>
            <a:endParaRPr lang="en-GB" dirty="0"/>
          </a:p>
        </p:txBody>
      </p:sp>
    </p:spTree>
    <p:extLst>
      <p:ext uri="{BB962C8B-B14F-4D97-AF65-F5344CB8AC3E}">
        <p14:creationId xmlns:p14="http://schemas.microsoft.com/office/powerpoint/2010/main" val="4117841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5056" y="1752600"/>
            <a:ext cx="3733801" cy="3733801"/>
          </a:xfrm>
          <a:prstGeom prst="rect">
            <a:avLst/>
          </a:prstGeom>
          <a:noFill/>
          <a:effectLst/>
        </p:spPr>
      </p:pic>
      <p:pic>
        <p:nvPicPr>
          <p:cNvPr id="3"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060848"/>
            <a:ext cx="4495800" cy="3551682"/>
          </a:xfrm>
          <a:prstGeom prst="ellipse">
            <a:avLst/>
          </a:prstGeom>
          <a:ln>
            <a:noFill/>
          </a:ln>
          <a:effectLst>
            <a:softEdge rad="127000"/>
          </a:effectLst>
        </p:spPr>
      </p:pic>
      <p:sp>
        <p:nvSpPr>
          <p:cNvPr id="4" name="Rectangle 3"/>
          <p:cNvSpPr/>
          <p:nvPr/>
        </p:nvSpPr>
        <p:spPr>
          <a:xfrm>
            <a:off x="414557" y="332656"/>
            <a:ext cx="6540573" cy="110799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1" i="0" u="none" strike="noStrike" kern="0" cap="none" spc="0" normalizeH="0" baseline="0" noProof="0" dirty="0" smtClean="0">
                <a:ln>
                  <a:noFill/>
                </a:ln>
                <a:solidFill>
                  <a:schemeClr val="bg1"/>
                </a:solidFill>
                <a:effectLst/>
                <a:uLnTx/>
                <a:uFillTx/>
                <a:latin typeface="+mj-lt"/>
                <a:ea typeface="+mj-ea"/>
                <a:cs typeface="+mj-cs"/>
              </a:rPr>
              <a:t>Any</a:t>
            </a:r>
            <a:r>
              <a:rPr kumimoji="0" lang="en-GB" sz="6600" b="0" i="0" u="none" strike="noStrike" kern="0" cap="none" spc="0" normalizeH="0" baseline="0" noProof="0" dirty="0" smtClean="0">
                <a:ln>
                  <a:noFill/>
                </a:ln>
                <a:solidFill>
                  <a:schemeClr val="bg1"/>
                </a:solidFill>
                <a:effectLst/>
                <a:uLnTx/>
                <a:uFillTx/>
                <a:latin typeface="+mj-lt"/>
                <a:ea typeface="+mj-ea"/>
                <a:cs typeface="+mj-cs"/>
              </a:rPr>
              <a:t> </a:t>
            </a:r>
            <a:r>
              <a:rPr kumimoji="0" lang="en-GB" sz="6600" b="1" i="0" u="none" strike="noStrike" kern="0" cap="none" spc="0" normalizeH="0" baseline="0" noProof="0" dirty="0" smtClean="0">
                <a:ln>
                  <a:noFill/>
                </a:ln>
                <a:solidFill>
                  <a:schemeClr val="bg1"/>
                </a:solidFill>
                <a:effectLst/>
                <a:uLnTx/>
                <a:uFillTx/>
                <a:latin typeface="+mj-lt"/>
                <a:ea typeface="+mj-ea"/>
                <a:cs typeface="+mj-cs"/>
              </a:rPr>
              <a:t>questions?</a:t>
            </a:r>
            <a:endParaRPr kumimoji="0" lang="en-GB" sz="6600" b="1" i="0" u="none" strike="noStrike" kern="0" cap="none" spc="0" normalizeH="0" baseline="0" noProof="0" dirty="0" smtClean="0">
              <a:ln>
                <a:noFill/>
              </a:ln>
              <a:solidFill>
                <a:schemeClr val="bg1"/>
              </a:solidFill>
              <a:effectLst/>
              <a:uLnTx/>
              <a:uFillTx/>
              <a:latin typeface="+mj-lt"/>
            </a:endParaRPr>
          </a:p>
        </p:txBody>
      </p:sp>
    </p:spTree>
    <p:extLst>
      <p:ext uri="{BB962C8B-B14F-4D97-AF65-F5344CB8AC3E}">
        <p14:creationId xmlns:p14="http://schemas.microsoft.com/office/powerpoint/2010/main" val="2986631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MyReading, an </a:t>
            </a:r>
            <a:r>
              <a:rPr lang="en-GB" b="1" dirty="0" smtClean="0"/>
              <a:t>in-house system</a:t>
            </a:r>
            <a:endParaRPr lang="en-GB" b="1" dirty="0"/>
          </a:p>
        </p:txBody>
      </p:sp>
      <p:sp>
        <p:nvSpPr>
          <p:cNvPr id="3" name="Content Placeholder 2"/>
          <p:cNvSpPr>
            <a:spLocks noGrp="1"/>
          </p:cNvSpPr>
          <p:nvPr>
            <p:ph sz="half" idx="1"/>
          </p:nvPr>
        </p:nvSpPr>
        <p:spPr>
          <a:xfrm>
            <a:off x="251520" y="1772816"/>
            <a:ext cx="6048672" cy="3598862"/>
          </a:xfrm>
        </p:spPr>
        <p:txBody>
          <a:bodyPr/>
          <a:lstStyle/>
          <a:p>
            <a:pPr marL="0" indent="0">
              <a:buNone/>
            </a:pPr>
            <a:r>
              <a:rPr lang="en-GB" sz="2400" dirty="0"/>
              <a:t>Developed in-house &amp; is fully integrated </a:t>
            </a:r>
            <a:r>
              <a:rPr lang="en-GB" sz="2400" dirty="0" smtClean="0"/>
              <a:t>with </a:t>
            </a:r>
            <a:r>
              <a:rPr lang="en-GB" sz="2400" dirty="0" err="1" smtClean="0"/>
              <a:t>Uni</a:t>
            </a:r>
            <a:r>
              <a:rPr lang="en-GB" sz="2400" dirty="0" smtClean="0"/>
              <a:t> </a:t>
            </a:r>
            <a:r>
              <a:rPr lang="en-GB" sz="2400" dirty="0"/>
              <a:t>systems</a:t>
            </a:r>
          </a:p>
          <a:p>
            <a:pPr marL="0" indent="0">
              <a:buNone/>
            </a:pPr>
            <a:endParaRPr lang="en-GB" sz="2400" dirty="0" smtClean="0"/>
          </a:p>
          <a:p>
            <a:pPr marL="0" indent="0">
              <a:buNone/>
            </a:pPr>
            <a:r>
              <a:rPr lang="en-GB" sz="2400" dirty="0" smtClean="0"/>
              <a:t>To </a:t>
            </a:r>
            <a:r>
              <a:rPr lang="en-GB" sz="2400" dirty="0"/>
              <a:t>ensure the provision of reading lists is a </a:t>
            </a:r>
            <a:r>
              <a:rPr lang="en-GB" sz="2400" dirty="0">
                <a:solidFill>
                  <a:srgbClr val="7030A0"/>
                </a:solidFill>
              </a:rPr>
              <a:t>managed, positive</a:t>
            </a:r>
            <a:r>
              <a:rPr lang="en-GB" sz="2400" dirty="0"/>
              <a:t> experience for staff and students </a:t>
            </a:r>
          </a:p>
          <a:p>
            <a:pPr marL="0" indent="0">
              <a:buNone/>
            </a:pPr>
            <a:endParaRPr lang="en-GB" sz="2400" dirty="0"/>
          </a:p>
          <a:p>
            <a:pPr marL="0" indent="0">
              <a:buNone/>
            </a:pPr>
            <a:r>
              <a:rPr lang="en-GB" sz="2400" dirty="0"/>
              <a:t>MyReading launched summer </a:t>
            </a:r>
            <a:r>
              <a:rPr lang="en-GB" sz="2400" dirty="0" smtClean="0"/>
              <a:t>2011</a:t>
            </a:r>
            <a:br>
              <a:rPr lang="en-GB" sz="2400" dirty="0" smtClean="0"/>
            </a:br>
            <a:endParaRPr lang="en-GB" sz="2400" dirty="0" smtClean="0"/>
          </a:p>
          <a:p>
            <a:pPr marL="0" indent="0">
              <a:buNone/>
            </a:pPr>
            <a:r>
              <a:rPr lang="en-GB" sz="2400" dirty="0" smtClean="0"/>
              <a:t>Academics create and maintain their own lists</a:t>
            </a:r>
            <a:endParaRPr lang="en-GB" sz="2400" dirty="0"/>
          </a:p>
          <a:p>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2132856"/>
            <a:ext cx="2376264" cy="2235155"/>
          </a:xfrm>
          <a:prstGeom prst="rect">
            <a:avLst/>
          </a:prstGeom>
        </p:spPr>
      </p:pic>
    </p:spTree>
    <p:extLst>
      <p:ext uri="{BB962C8B-B14F-4D97-AF65-F5344CB8AC3E}">
        <p14:creationId xmlns:p14="http://schemas.microsoft.com/office/powerpoint/2010/main" val="97016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636569" y="1691121"/>
          <a:ext cx="5969576" cy="39277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80528" y="620688"/>
            <a:ext cx="7625663" cy="597308"/>
          </a:xfrm>
        </p:spPr>
        <p:txBody>
          <a:bodyPr>
            <a:normAutofit fontScale="90000"/>
          </a:bodyPr>
          <a:lstStyle/>
          <a:p>
            <a:pPr algn="ctr"/>
            <a:r>
              <a:rPr lang="en-GB" b="1" dirty="0" smtClean="0"/>
              <a:t>Chart showing MyReading use from Jan 2012 – April 2015</a:t>
            </a:r>
            <a:endParaRPr lang="en-GB" b="1" dirty="0"/>
          </a:p>
        </p:txBody>
      </p:sp>
    </p:spTree>
    <p:extLst>
      <p:ext uri="{BB962C8B-B14F-4D97-AF65-F5344CB8AC3E}">
        <p14:creationId xmlns:p14="http://schemas.microsoft.com/office/powerpoint/2010/main" val="165263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Evaluate</a:t>
            </a:r>
            <a:endParaRPr lang="en-GB" dirty="0"/>
          </a:p>
        </p:txBody>
      </p:sp>
      <p:sp>
        <p:nvSpPr>
          <p:cNvPr id="3" name="Content Placeholder 2"/>
          <p:cNvSpPr>
            <a:spLocks noGrp="1"/>
          </p:cNvSpPr>
          <p:nvPr>
            <p:ph sz="half" idx="2"/>
          </p:nvPr>
        </p:nvSpPr>
        <p:spPr>
          <a:xfrm>
            <a:off x="457200" y="2174875"/>
            <a:ext cx="4906888" cy="3951288"/>
          </a:xfrm>
        </p:spPr>
        <p:txBody>
          <a:bodyPr/>
          <a:lstStyle/>
          <a:p>
            <a:r>
              <a:rPr lang="en-GB" dirty="0"/>
              <a:t>Evaluation phase in 2015: need to evaluate MyReading in terms of impact on student experience and </a:t>
            </a:r>
            <a:r>
              <a:rPr lang="en-GB" dirty="0" smtClean="0"/>
              <a:t>usability</a:t>
            </a:r>
            <a:br>
              <a:rPr lang="en-GB" dirty="0" smtClean="0"/>
            </a:br>
            <a:endParaRPr lang="en-GB" dirty="0"/>
          </a:p>
          <a:p>
            <a:r>
              <a:rPr lang="en-GB" dirty="0"/>
              <a:t>Next steps for development – what do students </a:t>
            </a:r>
            <a:r>
              <a:rPr lang="en-GB" i="1" dirty="0" smtClean="0"/>
              <a:t>really </a:t>
            </a:r>
            <a:r>
              <a:rPr lang="en-GB" dirty="0" smtClean="0"/>
              <a:t>want from their reading lists?</a:t>
            </a:r>
            <a:endParaRPr lang="en-GB"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916832"/>
            <a:ext cx="2513362" cy="35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32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52728" cy="864096"/>
          </a:xfrm>
        </p:spPr>
        <p:txBody>
          <a:bodyPr>
            <a:normAutofit fontScale="90000"/>
          </a:bodyPr>
          <a:lstStyle/>
          <a:p>
            <a:r>
              <a:rPr lang="en-GB" sz="4050" b="1" dirty="0"/>
              <a:t>Building </a:t>
            </a:r>
            <a:r>
              <a:rPr lang="en-GB" sz="4050" b="1" dirty="0" smtClean="0"/>
              <a:t>an even </a:t>
            </a:r>
            <a:r>
              <a:rPr lang="en-GB" sz="4050" b="1" dirty="0"/>
              <a:t>bigger picture</a:t>
            </a:r>
          </a:p>
        </p:txBody>
      </p:sp>
      <p:sp>
        <p:nvSpPr>
          <p:cNvPr id="5" name="Content Placeholder 4"/>
          <p:cNvSpPr>
            <a:spLocks noGrp="1"/>
          </p:cNvSpPr>
          <p:nvPr>
            <p:ph sz="half" idx="2"/>
          </p:nvPr>
        </p:nvSpPr>
        <p:spPr>
          <a:xfrm>
            <a:off x="4789140" y="2204864"/>
            <a:ext cx="3886200" cy="3263504"/>
          </a:xfrm>
        </p:spPr>
        <p:txBody>
          <a:bodyPr>
            <a:noAutofit/>
          </a:bodyPr>
          <a:lstStyle/>
          <a:p>
            <a:pPr marL="0" indent="0">
              <a:buNone/>
            </a:pPr>
            <a:r>
              <a:rPr lang="en-GB" sz="2700" dirty="0"/>
              <a:t>Survey to gather data on students use of MyReading</a:t>
            </a:r>
          </a:p>
          <a:p>
            <a:pPr marL="0" indent="0">
              <a:buNone/>
            </a:pPr>
            <a:r>
              <a:rPr lang="en-GB" sz="2700" dirty="0"/>
              <a:t>Survey ran for 4 weeks </a:t>
            </a:r>
          </a:p>
          <a:p>
            <a:pPr marL="0" indent="0">
              <a:buNone/>
            </a:pPr>
            <a:r>
              <a:rPr lang="en-GB" sz="2700" dirty="0"/>
              <a:t>Embedded into MyReading software</a:t>
            </a:r>
          </a:p>
          <a:p>
            <a:pPr marL="0" indent="0">
              <a:buNone/>
            </a:pPr>
            <a:r>
              <a:rPr lang="en-GB" sz="2700" dirty="0"/>
              <a:t>Prize draw to incentivise students to complete it</a:t>
            </a:r>
          </a:p>
        </p:txBody>
      </p:sp>
      <p:sp>
        <p:nvSpPr>
          <p:cNvPr id="7" name="Rectangle 6"/>
          <p:cNvSpPr/>
          <p:nvPr/>
        </p:nvSpPr>
        <p:spPr>
          <a:xfrm>
            <a:off x="760454" y="5129989"/>
            <a:ext cx="3888358" cy="253916"/>
          </a:xfrm>
          <a:prstGeom prst="rect">
            <a:avLst/>
          </a:prstGeom>
        </p:spPr>
        <p:txBody>
          <a:bodyPr wrap="square">
            <a:spAutoFit/>
          </a:bodyPr>
          <a:lstStyle/>
          <a:p>
            <a:r>
              <a:rPr lang="en-GB" sz="1050" dirty="0"/>
              <a:t>https://www.flickr.com/photos/kodamapixel/5656712570/</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0454" y="2469096"/>
            <a:ext cx="3742536" cy="2485278"/>
          </a:xfrm>
        </p:spPr>
      </p:pic>
    </p:spTree>
    <p:extLst>
      <p:ext uri="{BB962C8B-B14F-4D97-AF65-F5344CB8AC3E}">
        <p14:creationId xmlns:p14="http://schemas.microsoft.com/office/powerpoint/2010/main" val="312857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2536" y="476672"/>
            <a:ext cx="7886700" cy="994172"/>
          </a:xfrm>
        </p:spPr>
        <p:txBody>
          <a:bodyPr/>
          <a:lstStyle/>
          <a:p>
            <a:pPr algn="ctr"/>
            <a:r>
              <a:rPr lang="en-GB" b="1" dirty="0" smtClean="0"/>
              <a:t>772 Questionnaire Responses</a:t>
            </a:r>
            <a:endParaRPr lang="en-GB" b="1" dirty="0"/>
          </a:p>
        </p:txBody>
      </p:sp>
      <p:graphicFrame>
        <p:nvGraphicFramePr>
          <p:cNvPr id="5" name="Content Placeholder 4"/>
          <p:cNvGraphicFramePr>
            <a:graphicFrameLocks noGrp="1"/>
          </p:cNvGraphicFramePr>
          <p:nvPr>
            <p:ph sz="half" idx="4294967295"/>
            <p:extLst/>
          </p:nvPr>
        </p:nvGraphicFramePr>
        <p:xfrm>
          <a:off x="2633472" y="2235994"/>
          <a:ext cx="3886200" cy="3263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nvPr>
        </p:nvGraphicFramePr>
        <p:xfrm>
          <a:off x="2051720" y="2057400"/>
          <a:ext cx="5256584" cy="3675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0021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335025" y="2000248"/>
          <a:ext cx="6821424" cy="3282703"/>
        </p:xfrm>
        <a:graphic>
          <a:graphicData uri="http://schemas.openxmlformats.org/drawingml/2006/table">
            <a:tbl>
              <a:tblPr firstRow="1" firstCol="1" bandRow="1">
                <a:tableStyleId>{5C22544A-7EE6-4342-B048-85BDC9FD1C3A}</a:tableStyleId>
              </a:tblPr>
              <a:tblGrid>
                <a:gridCol w="3410158"/>
                <a:gridCol w="3411266"/>
              </a:tblGrid>
              <a:tr h="364745">
                <a:tc>
                  <a:txBody>
                    <a:bodyPr/>
                    <a:lstStyle/>
                    <a:p>
                      <a:pPr algn="ctr">
                        <a:lnSpc>
                          <a:spcPct val="115000"/>
                        </a:lnSpc>
                        <a:spcAft>
                          <a:spcPts val="500"/>
                        </a:spcAft>
                      </a:pPr>
                      <a:r>
                        <a:rPr lang="en-GB" sz="1400" dirty="0">
                          <a:effectLst/>
                        </a:rPr>
                        <a:t>University School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Percentage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r>
              <a:tr h="364745">
                <a:tc>
                  <a:txBody>
                    <a:bodyPr/>
                    <a:lstStyle/>
                    <a:p>
                      <a:pPr algn="ctr">
                        <a:lnSpc>
                          <a:spcPct val="115000"/>
                        </a:lnSpc>
                        <a:spcAft>
                          <a:spcPts val="500"/>
                        </a:spcAft>
                      </a:pPr>
                      <a:r>
                        <a:rPr lang="en-GB" sz="1400" dirty="0">
                          <a:effectLst/>
                        </a:rPr>
                        <a:t>Applied Sciences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9.8%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r h="364745">
                <a:tc>
                  <a:txBody>
                    <a:bodyPr/>
                    <a:lstStyle/>
                    <a:p>
                      <a:pPr algn="ctr">
                        <a:lnSpc>
                          <a:spcPct val="115000"/>
                        </a:lnSpc>
                        <a:spcAft>
                          <a:spcPts val="500"/>
                        </a:spcAft>
                      </a:pPr>
                      <a:r>
                        <a:rPr lang="en-GB" sz="1400" dirty="0" smtClean="0">
                          <a:effectLst/>
                        </a:rPr>
                        <a:t>Art, </a:t>
                      </a:r>
                      <a:r>
                        <a:rPr lang="en-GB" sz="1400" dirty="0">
                          <a:effectLst/>
                        </a:rPr>
                        <a:t>Design and Architecture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4.4%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r h="364745">
                <a:tc>
                  <a:txBody>
                    <a:bodyPr/>
                    <a:lstStyle/>
                    <a:p>
                      <a:pPr algn="ctr">
                        <a:lnSpc>
                          <a:spcPct val="115000"/>
                        </a:lnSpc>
                        <a:spcAft>
                          <a:spcPts val="500"/>
                        </a:spcAft>
                      </a:pPr>
                      <a:r>
                        <a:rPr lang="en-GB" sz="1400" dirty="0">
                          <a:effectLst/>
                        </a:rPr>
                        <a:t>Business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25.6%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r h="364745">
                <a:tc>
                  <a:txBody>
                    <a:bodyPr/>
                    <a:lstStyle/>
                    <a:p>
                      <a:pPr algn="ctr">
                        <a:lnSpc>
                          <a:spcPct val="115000"/>
                        </a:lnSpc>
                        <a:spcAft>
                          <a:spcPts val="500"/>
                        </a:spcAft>
                      </a:pPr>
                      <a:r>
                        <a:rPr lang="en-GB" sz="1400" dirty="0">
                          <a:effectLst/>
                        </a:rPr>
                        <a:t>Computing and Engineering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1.7%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r h="729488">
                <a:tc>
                  <a:txBody>
                    <a:bodyPr/>
                    <a:lstStyle/>
                    <a:p>
                      <a:pPr algn="ctr">
                        <a:lnSpc>
                          <a:spcPct val="115000"/>
                        </a:lnSpc>
                        <a:spcAft>
                          <a:spcPts val="500"/>
                        </a:spcAft>
                      </a:pPr>
                      <a:r>
                        <a:rPr lang="en-GB" sz="1400" dirty="0">
                          <a:effectLst/>
                        </a:rPr>
                        <a:t>Education and Professional Development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9.6%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r h="364745">
                <a:tc>
                  <a:txBody>
                    <a:bodyPr/>
                    <a:lstStyle/>
                    <a:p>
                      <a:pPr algn="ctr">
                        <a:lnSpc>
                          <a:spcPct val="115000"/>
                        </a:lnSpc>
                        <a:spcAft>
                          <a:spcPts val="500"/>
                        </a:spcAft>
                      </a:pPr>
                      <a:r>
                        <a:rPr lang="en-GB" sz="1400" dirty="0">
                          <a:effectLst/>
                        </a:rPr>
                        <a:t>Human and Health Sciences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28.6%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r h="364745">
                <a:tc>
                  <a:txBody>
                    <a:bodyPr/>
                    <a:lstStyle/>
                    <a:p>
                      <a:pPr algn="ctr">
                        <a:lnSpc>
                          <a:spcPct val="115000"/>
                        </a:lnSpc>
                        <a:spcAft>
                          <a:spcPts val="500"/>
                        </a:spcAft>
                      </a:pPr>
                      <a:r>
                        <a:rPr lang="en-GB" sz="1400" dirty="0">
                          <a:effectLst/>
                        </a:rPr>
                        <a:t>Music, Humanities and Media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20.3%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bl>
          </a:graphicData>
        </a:graphic>
      </p:graphicFrame>
      <p:sp>
        <p:nvSpPr>
          <p:cNvPr id="3" name="Title 2"/>
          <p:cNvSpPr>
            <a:spLocks noGrp="1"/>
          </p:cNvSpPr>
          <p:nvPr>
            <p:ph type="title"/>
          </p:nvPr>
        </p:nvSpPr>
        <p:spPr/>
        <p:txBody>
          <a:bodyPr/>
          <a:lstStyle/>
          <a:p>
            <a:r>
              <a:rPr lang="en-GB" b="1" dirty="0" smtClean="0"/>
              <a:t>Split between Schools</a:t>
            </a:r>
            <a:endParaRPr lang="en-GB" b="1" dirty="0"/>
          </a:p>
        </p:txBody>
      </p:sp>
    </p:spTree>
    <p:extLst>
      <p:ext uri="{BB962C8B-B14F-4D97-AF65-F5344CB8AC3E}">
        <p14:creationId xmlns:p14="http://schemas.microsoft.com/office/powerpoint/2010/main" val="379577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Frequency of use</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7278910"/>
              </p:ext>
            </p:extLst>
          </p:nvPr>
        </p:nvGraphicFramePr>
        <p:xfrm>
          <a:off x="412750" y="2205038"/>
          <a:ext cx="8229600" cy="3598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1511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1913</TotalTime>
  <Words>1039</Words>
  <Application>Microsoft Office PowerPoint</Application>
  <PresentationFormat>On-screen Show (4:3)</PresentationFormat>
  <Paragraphs>122</Paragraphs>
  <Slides>28</Slides>
  <Notes>14</Notes>
  <HiddenSlides>0</HiddenSlides>
  <MMClips>0</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28</vt:i4>
      </vt:variant>
    </vt:vector>
  </HeadingPairs>
  <TitlesOfParts>
    <vt:vector size="44" baseType="lpstr">
      <vt:lpstr>Arial</vt:lpstr>
      <vt:lpstr>Calibri</vt:lpstr>
      <vt:lpstr>Times New Roman</vt: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What students really think of their reading lists: reading list software at the University of Huddersfield</vt:lpstr>
      <vt:lpstr>MyReading The background</vt:lpstr>
      <vt:lpstr>MyReading, an in-house system</vt:lpstr>
      <vt:lpstr>Chart showing MyReading use from Jan 2012 – April 2015</vt:lpstr>
      <vt:lpstr>Evaluate</vt:lpstr>
      <vt:lpstr>Building an even bigger picture</vt:lpstr>
      <vt:lpstr>772 Questionnaire Responses</vt:lpstr>
      <vt:lpstr>Split between Schools</vt:lpstr>
      <vt:lpstr>Frequency of use</vt:lpstr>
      <vt:lpstr>Usefulness of lists</vt:lpstr>
      <vt:lpstr>PowerPoint Presentation</vt:lpstr>
      <vt:lpstr>1.  Students found the lists helpful </vt:lpstr>
      <vt:lpstr>Students like to use lists as a  starting point for research</vt:lpstr>
      <vt:lpstr>3.  Ease of use/saves time</vt:lpstr>
      <vt:lpstr>4.  Quality of the lists</vt:lpstr>
      <vt:lpstr>Different categories provided by the software</vt:lpstr>
      <vt:lpstr>Students used the lists as a basis for further reading</vt:lpstr>
      <vt:lpstr>PowerPoint Presentation</vt:lpstr>
      <vt:lpstr>Reduce the length of lists!</vt:lpstr>
      <vt:lpstr>Make them well-structured and  annotated </vt:lpstr>
      <vt:lpstr>Maintain and update the lists</vt:lpstr>
      <vt:lpstr>Include more than books…</vt:lpstr>
      <vt:lpstr>Improve and enhance the software</vt:lpstr>
      <vt:lpstr>What have we done since?</vt:lpstr>
      <vt:lpstr>PowerPoint Presentation</vt:lpstr>
      <vt:lpstr>PowerPoint Presentation</vt:lpstr>
      <vt:lpstr>New Business School Post</vt:lpstr>
      <vt:lpstr>PowerPoint Presentation</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Alison Sharman</cp:lastModifiedBy>
  <cp:revision>120</cp:revision>
  <cp:lastPrinted>2015-11-06T12:49:45Z</cp:lastPrinted>
  <dcterms:created xsi:type="dcterms:W3CDTF">2012-10-10T08:25:01Z</dcterms:created>
  <dcterms:modified xsi:type="dcterms:W3CDTF">2015-11-17T14:21:17Z</dcterms:modified>
</cp:coreProperties>
</file>