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4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58" r:id="rId5"/>
    <p:sldId id="263" r:id="rId6"/>
    <p:sldId id="259" r:id="rId7"/>
    <p:sldId id="260" r:id="rId8"/>
    <p:sldId id="264" r:id="rId9"/>
    <p:sldId id="266" r:id="rId10"/>
    <p:sldId id="276" r:id="rId11"/>
    <p:sldId id="267" r:id="rId12"/>
    <p:sldId id="268" r:id="rId13"/>
    <p:sldId id="275" r:id="rId14"/>
    <p:sldId id="270" r:id="rId15"/>
    <p:sldId id="271" r:id="rId16"/>
    <p:sldId id="261" r:id="rId17"/>
    <p:sldId id="272" r:id="rId18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963" autoAdjust="0"/>
  </p:normalViewPr>
  <p:slideViewPr>
    <p:cSldViewPr>
      <p:cViewPr varScale="1">
        <p:scale>
          <a:sx n="77" d="100"/>
          <a:sy n="77" d="100"/>
        </p:scale>
        <p:origin x="-26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7706F-5386-4915-9F13-39AA54A39B44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06B98-5323-4B28-A5CC-351D9BB46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68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DAFF3-484F-4B54-9108-E5F0B029C9B6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6D945-54C1-4D83-8D5B-5F47718381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798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D945-54C1-4D83-8D5B-5F477183812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904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‘Facilitating understanding’: An important preliminary</a:t>
            </a:r>
            <a:r>
              <a:rPr lang="en-GB" baseline="0" dirty="0" smtClean="0"/>
              <a:t> overarching </a:t>
            </a:r>
            <a:r>
              <a:rPr lang="en-GB" dirty="0" smtClean="0"/>
              <a:t>theme.</a:t>
            </a:r>
          </a:p>
          <a:p>
            <a:endParaRPr lang="en-GB" dirty="0" smtClean="0"/>
          </a:p>
          <a:p>
            <a:r>
              <a:rPr lang="en-GB" dirty="0" smtClean="0"/>
              <a:t>Generally valued formulation very highly for way in which it enabled therapist &amp; client to work together</a:t>
            </a:r>
            <a:r>
              <a:rPr lang="en-GB" baseline="0" dirty="0" smtClean="0"/>
              <a:t> </a:t>
            </a:r>
            <a:r>
              <a:rPr lang="en-GB" dirty="0" smtClean="0"/>
              <a:t>towards understanding of the client’s difficulties.  Several expressed sentiments</a:t>
            </a:r>
            <a:r>
              <a:rPr lang="en-GB" baseline="0" dirty="0" smtClean="0"/>
              <a:t> similar to quote.</a:t>
            </a:r>
            <a:r>
              <a:rPr lang="en-GB" dirty="0" smtClean="0"/>
              <a:t> </a:t>
            </a:r>
          </a:p>
          <a:p>
            <a:endParaRPr lang="en-GB" baseline="0" dirty="0" smtClean="0"/>
          </a:p>
          <a:p>
            <a:r>
              <a:rPr lang="en-GB" baseline="0" dirty="0" smtClean="0"/>
              <a:t>NB Can’t assume though that formulation is so highly valued by </a:t>
            </a:r>
            <a:r>
              <a:rPr lang="en-GB" u="sng" baseline="0" dirty="0" smtClean="0"/>
              <a:t>all</a:t>
            </a:r>
            <a:r>
              <a:rPr lang="en-GB" baseline="0" dirty="0" smtClean="0"/>
              <a:t> therapists as only limited number took part in survey.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D945-54C1-4D83-8D5B-5F477183812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072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 sub-themes to the overarching</a:t>
            </a:r>
            <a:r>
              <a:rPr lang="en-GB" baseline="0" dirty="0" smtClean="0"/>
              <a:t> theme ‘facilitating understanding’ demonstrate that the kind of understanding they are pursuing is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r>
              <a:rPr lang="en-GB" dirty="0" smtClean="0"/>
              <a:t>Collaborative – one of most frequent words used i.e. developed together</a:t>
            </a:r>
            <a:r>
              <a:rPr lang="en-GB" baseline="0" dirty="0" smtClean="0"/>
              <a:t> and mutually agreed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Individualised / bespoke</a:t>
            </a:r>
            <a:r>
              <a:rPr lang="en-GB" baseline="0" dirty="0" smtClean="0"/>
              <a:t> – also strongly emphasised, &amp; also some related caution expressed about use of standardised templates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‘Useful’ often</a:t>
            </a:r>
            <a:r>
              <a:rPr lang="en-GB" baseline="0" dirty="0" smtClean="0"/>
              <a:t> meant that formulation suggested areas for change / guided therapy by providing an explanation of origins of difficulties and maintaining factors, however insight also seen as useful in and of itself for clients</a:t>
            </a:r>
          </a:p>
          <a:p>
            <a:endParaRPr lang="en-GB" baseline="0" dirty="0" smtClean="0"/>
          </a:p>
          <a:p>
            <a:r>
              <a:rPr lang="en-GB" baseline="0" dirty="0" smtClean="0"/>
              <a:t>Holistic understanding included strengths &amp; resilience as well as wider contextual factors</a:t>
            </a:r>
          </a:p>
          <a:p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u="none" baseline="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D945-54C1-4D83-8D5B-5F477183812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628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couple of quotations which illustrate several of these subthemes: </a:t>
            </a:r>
          </a:p>
          <a:p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In many ways therefore the participants were reiterating and reinforcing much of what has been written about good practice</a:t>
            </a:r>
            <a:r>
              <a:rPr lang="en-GB" baseline="0" dirty="0" smtClean="0"/>
              <a:t> re. </a:t>
            </a:r>
            <a:r>
              <a:rPr lang="en-GB" dirty="0" smtClean="0"/>
              <a:t>formulation (collaborative,</a:t>
            </a:r>
            <a:r>
              <a:rPr lang="en-GB" baseline="0" dirty="0" smtClean="0"/>
              <a:t> integrates many factors, individualised).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However, similarly to first quote, many stated the importance of the formulation being meaningful to the </a:t>
            </a:r>
            <a:r>
              <a:rPr lang="en-GB" u="sng" baseline="0" dirty="0" smtClean="0"/>
              <a:t>client</a:t>
            </a:r>
            <a:r>
              <a:rPr lang="en-GB" u="none" baseline="0" dirty="0" smtClean="0"/>
              <a:t> as well as therapist &amp; therefore enabling new insights (i.e. not just a foundation which enables therapist to develop intervention, the original purpose of formulation which is often more strongly emphasised in literature on formulation).  </a:t>
            </a:r>
          </a:p>
          <a:p>
            <a:endParaRPr lang="en-GB" dirty="0" smtClean="0"/>
          </a:p>
          <a:p>
            <a:r>
              <a:rPr lang="en-GB" dirty="0" smtClean="0"/>
              <a:t>Second quote begins</a:t>
            </a:r>
            <a:r>
              <a:rPr lang="en-GB" baseline="0" dirty="0" smtClean="0"/>
              <a:t> to unpack what is meant by ‘collaboration’ in developing understanding (one person brings theory, one brings knowledge of specific difficulties) – different accounts of this…</a:t>
            </a:r>
          </a:p>
          <a:p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[</a:t>
            </a:r>
            <a:r>
              <a:rPr lang="en-GB" sz="1200" baseline="0" dirty="0" smtClean="0"/>
              <a:t>The focus on collaboration (e.g. ‘work </a:t>
            </a:r>
            <a:r>
              <a:rPr lang="en-GB" sz="1200" baseline="0" dirty="0" err="1" smtClean="0"/>
              <a:t>together..to</a:t>
            </a:r>
            <a:r>
              <a:rPr lang="en-GB" sz="1200" baseline="0" dirty="0" smtClean="0"/>
              <a:t> make some changes’), idiosyncratic nature of difficulties  &amp; understanding wider contextual factors (broader view of person’s ‘life’) mirrors ‘personalised care planning’ which is being embedded across UK health services (not just mental health), particularly people with long-term conditions.  Seems many psychological therapists are already there!]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D945-54C1-4D83-8D5B-5F477183812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625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Within</a:t>
            </a:r>
            <a:r>
              <a:rPr lang="en-GB" baseline="0" dirty="0" smtClean="0"/>
              <a:t> this theme of Facilitating Understanding, d</a:t>
            </a:r>
            <a:r>
              <a:rPr lang="en-GB" dirty="0" smtClean="0"/>
              <a:t>ifferences</a:t>
            </a:r>
            <a:r>
              <a:rPr lang="en-GB" baseline="0" dirty="0" smtClean="0"/>
              <a:t> between accounts were interesting, particularly…  (focus on first)</a:t>
            </a:r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D945-54C1-4D83-8D5B-5F477183812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925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First two quotes: theory led (using prior theoretical framework to guide investigation of client’s experiences – still highly individualised but theory led) </a:t>
            </a:r>
            <a:r>
              <a:rPr lang="en-GB" baseline="0" dirty="0" err="1" smtClean="0"/>
              <a:t>vs</a:t>
            </a:r>
            <a:r>
              <a:rPr lang="en-GB" baseline="0" dirty="0" smtClean="0"/>
              <a:t> client led (where client decides what is important to include in formulation).  </a:t>
            </a:r>
          </a:p>
          <a:p>
            <a:endParaRPr lang="en-GB" baseline="0" dirty="0" smtClean="0"/>
          </a:p>
          <a:p>
            <a:r>
              <a:rPr lang="en-GB" baseline="0" dirty="0" smtClean="0"/>
              <a:t>Second two quotes: Observing expert (although this participant talks about collaboration, there is still a role for an observing expert, though observations may be shared with client) </a:t>
            </a:r>
            <a:r>
              <a:rPr lang="en-GB" baseline="0" dirty="0" err="1" smtClean="0"/>
              <a:t>vs</a:t>
            </a:r>
            <a:r>
              <a:rPr lang="en-GB" baseline="0" dirty="0" smtClean="0"/>
              <a:t> facilitator (instead of assessing ‘externally’, facilitates client’s own assessment of his/her difficulties)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NB Not suggesting we</a:t>
            </a:r>
            <a:r>
              <a:rPr lang="en-GB" baseline="0" dirty="0" smtClean="0"/>
              <a:t> can simply categorise each therapist’s approach to formulation – these meanings vary across accounts as well as within – [e.g. first quote – elsewhere the participant suggests a more client-led approach i.e. asking </a:t>
            </a:r>
            <a:r>
              <a:rPr lang="en-GB" i="1" baseline="0" dirty="0" smtClean="0"/>
              <a:t>‘ask them what their understanding of their problems is first’</a:t>
            </a:r>
            <a:r>
              <a:rPr lang="en-GB" baseline="0" dirty="0" smtClean="0"/>
              <a:t>  &amp; </a:t>
            </a:r>
            <a:r>
              <a:rPr lang="en-GB" i="1" baseline="0" dirty="0" smtClean="0"/>
              <a:t>‘It is important that this is a shared process and my clients don't feel done to’</a:t>
            </a:r>
            <a:r>
              <a:rPr lang="en-GB" dirty="0" smtClean="0"/>
              <a:t>]</a:t>
            </a:r>
          </a:p>
          <a:p>
            <a:endParaRPr lang="en-GB" dirty="0" smtClean="0"/>
          </a:p>
          <a:p>
            <a:r>
              <a:rPr lang="en-GB" dirty="0" smtClean="0"/>
              <a:t>Differences not unexpected given the varying theoretical starting points, but interesting to note</a:t>
            </a:r>
            <a:r>
              <a:rPr lang="en-GB" baseline="0" dirty="0" smtClean="0"/>
              <a:t> that you can’t always necessarily tell from quotes what they stated as their primary theoretical influence or disciplinary background (these shown in brackets above, but </a:t>
            </a:r>
            <a:r>
              <a:rPr lang="en-GB" dirty="0" smtClean="0"/>
              <a:t>important to note that most listed several theoretical</a:t>
            </a:r>
            <a:r>
              <a:rPr lang="en-GB" baseline="0" dirty="0" smtClean="0"/>
              <a:t> influences).</a:t>
            </a:r>
          </a:p>
          <a:p>
            <a:endParaRPr lang="en-GB" baseline="0" dirty="0" smtClean="0"/>
          </a:p>
          <a:p>
            <a:r>
              <a:rPr lang="en-GB" baseline="0" dirty="0" smtClean="0"/>
              <a:t>NB </a:t>
            </a:r>
            <a:r>
              <a:rPr lang="en-GB" dirty="0" smtClean="0"/>
              <a:t>the data highlights</a:t>
            </a:r>
            <a:r>
              <a:rPr lang="en-GB" baseline="0" dirty="0" smtClean="0"/>
              <a:t> how </a:t>
            </a:r>
            <a:r>
              <a:rPr lang="en-GB" dirty="0" smtClean="0"/>
              <a:t>collaborating in or receiving a formulation could</a:t>
            </a:r>
            <a:r>
              <a:rPr lang="en-GB" baseline="0" dirty="0" smtClean="0"/>
              <a:t> be very varied experience.  This is also underscored by information we collected about ways of representing or sharing formulations – next slide….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D945-54C1-4D83-8D5B-5F477183812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10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One of few closed questions: </a:t>
            </a:r>
            <a:r>
              <a:rPr lang="en-GB" i="1" dirty="0" smtClean="0"/>
              <a:t>Please indicate any ways you and your clients represent or share together the formulations you develop.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dirty="0" smtClean="0"/>
              <a:t>Could select as many methods as they wanted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Final column shows total number who used that method sometimes</a:t>
            </a:r>
            <a:endParaRPr lang="en-GB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GB" dirty="0" smtClean="0"/>
              <a:t>For</a:t>
            </a:r>
            <a:r>
              <a:rPr lang="en-GB" baseline="0" dirty="0" smtClean="0"/>
              <a:t> each one selected h</a:t>
            </a:r>
            <a:r>
              <a:rPr lang="en-GB" dirty="0" smtClean="0"/>
              <a:t>ad to choose between me / client</a:t>
            </a:r>
            <a:r>
              <a:rPr lang="en-GB" baseline="0" dirty="0" smtClean="0"/>
              <a:t> / both / varies</a:t>
            </a:r>
          </a:p>
          <a:p>
            <a:pPr marL="171450" indent="-171450">
              <a:buFont typeface="Arial" pitchFamily="34" charset="0"/>
              <a:buChar char="•"/>
            </a:pPr>
            <a:endParaRPr lang="en-GB" baseline="0" dirty="0" smtClean="0"/>
          </a:p>
          <a:p>
            <a:pPr marL="0" indent="0">
              <a:buFont typeface="Arial" pitchFamily="34" charset="0"/>
              <a:buNone/>
            </a:pPr>
            <a:r>
              <a:rPr lang="en-GB" b="1" baseline="0" dirty="0" smtClean="0"/>
              <a:t> Conclusions</a:t>
            </a:r>
            <a:endParaRPr lang="en-GB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GB" dirty="0" smtClean="0"/>
              <a:t>Only 13 participants &amp; 41 responses,</a:t>
            </a:r>
            <a:r>
              <a:rPr lang="en-GB" baseline="0" dirty="0" smtClean="0"/>
              <a:t> so most people use more than one approach.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Variation in practices across participants re. both type of representation &amp; extent of collaboration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Provides further insight into types of collaboration: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GB" baseline="0" dirty="0" smtClean="0"/>
              <a:t>Rare for client to construct representation of formulation his or herself - more often therapist led or joint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GB" baseline="0" dirty="0" smtClean="0"/>
              <a:t>both sometimes contributing to letters, diagrams &amp; completion of templates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GB" baseline="0" dirty="0" smtClean="0"/>
              <a:t>However, with some therapists it is his him / her who completes diagram / template / letter</a:t>
            </a:r>
          </a:p>
          <a:p>
            <a:pPr marL="171450" indent="-171450">
              <a:buFont typeface="Arial" pitchFamily="34" charset="0"/>
              <a:buChar char="•"/>
            </a:pPr>
            <a:endParaRPr lang="en-GB" baseline="0" dirty="0" smtClean="0"/>
          </a:p>
          <a:p>
            <a:pPr marL="0" indent="0">
              <a:buFont typeface="Arial" pitchFamily="34" charset="0"/>
              <a:buNone/>
            </a:pPr>
            <a:r>
              <a:rPr lang="en-GB" baseline="0" dirty="0" smtClean="0"/>
              <a:t>NB need to be wary of paying too much attention to numbers as only 12 filled in this question</a:t>
            </a:r>
          </a:p>
          <a:p>
            <a:pPr marL="0" indent="0">
              <a:buFont typeface="Arial" pitchFamily="34" charset="0"/>
              <a:buNone/>
            </a:pPr>
            <a:endParaRPr lang="en-GB" baseline="0" dirty="0" smtClean="0"/>
          </a:p>
          <a:p>
            <a:pPr marL="0" indent="0">
              <a:buFont typeface="Arial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D945-54C1-4D83-8D5B-5F477183812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8311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First</a:t>
            </a:r>
            <a:r>
              <a:rPr lang="en-GB" baseline="0" dirty="0" smtClean="0"/>
              <a:t> point – caution expressed re. potential emotional impact of formulation, particularly if too early in </a:t>
            </a:r>
            <a:r>
              <a:rPr lang="en-GB" baseline="0" smtClean="0"/>
              <a:t>therapeutic process</a:t>
            </a:r>
            <a:endParaRPr lang="en-GB" baseline="0" dirty="0" smtClean="0"/>
          </a:p>
          <a:p>
            <a:endParaRPr lang="en-GB" dirty="0" smtClean="0"/>
          </a:p>
          <a:p>
            <a:r>
              <a:rPr lang="en-GB" dirty="0" smtClean="0"/>
              <a:t>Any research has tended to look at the usefulness</a:t>
            </a:r>
            <a:r>
              <a:rPr lang="en-GB" baseline="0" dirty="0" smtClean="0"/>
              <a:t> of ‘formulation’ rather than examining in greater detail how clients in different situations &amp; with differing issues experience the various approaches to formulation e.g. diagrams </a:t>
            </a:r>
            <a:r>
              <a:rPr lang="en-GB" baseline="0" dirty="0" err="1" smtClean="0"/>
              <a:t>vs</a:t>
            </a:r>
            <a:r>
              <a:rPr lang="en-GB" baseline="0" dirty="0" smtClean="0"/>
              <a:t> letters; more or less client led; use of standardised templates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D945-54C1-4D83-8D5B-5F477183812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321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Also known as case formulation</a:t>
            </a:r>
            <a:r>
              <a:rPr lang="en-GB" baseline="0" dirty="0" smtClean="0"/>
              <a:t> or psychological formulation or reformulation or case conceptualisation</a:t>
            </a:r>
          </a:p>
          <a:p>
            <a:endParaRPr lang="en-GB" baseline="0" dirty="0" smtClean="0"/>
          </a:p>
          <a:p>
            <a:r>
              <a:rPr lang="en-GB" baseline="0" dirty="0" smtClean="0"/>
              <a:t>Definitions &amp; understandings of formulation differ slightly across professional groups and therapeutic modalities, though generally means trying to understand nature, onset and maintenance of a particular individual’s problems by drawing on theory – whether that is CBT theory e.g. about NATs or safety behaviours or CAT ideas about reciprocal roles </a:t>
            </a:r>
            <a:r>
              <a:rPr lang="en-GB" baseline="0" dirty="0" err="1" smtClean="0"/>
              <a:t>etc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D945-54C1-4D83-8D5B-5F477183812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369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Point 1:  Valued practice in clinical psychology for some years – use </a:t>
            </a:r>
            <a:r>
              <a:rPr lang="en-GB" baseline="0" dirty="0" smtClean="0"/>
              <a:t>now more widespread across a range of disciplines. 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Some kind of application of theory to individuals is important in most forms of therapy (apart from some humanistic / existential approaches).  However, now particularly associated with CBT &amp; CAT where more explicit discussion of formulation (or reformulation – CAT) as a valued practice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Often viewed as a valuable alternative to psychiatric diagnosis as it is an individualised approach to assessment which aims to explain idiosyncratic psychological processes, rather than a means of classification.</a:t>
            </a:r>
          </a:p>
          <a:p>
            <a:endParaRPr lang="en-GB" baseline="0" dirty="0" smtClean="0"/>
          </a:p>
          <a:p>
            <a:r>
              <a:rPr lang="en-GB" baseline="0" dirty="0" smtClean="0"/>
              <a:t>Point 2: </a:t>
            </a:r>
            <a:r>
              <a:rPr lang="en-GB" baseline="0" dirty="0" err="1" smtClean="0"/>
              <a:t>DoH</a:t>
            </a:r>
            <a:r>
              <a:rPr lang="en-GB" baseline="0" dirty="0" smtClean="0"/>
              <a:t> UK – formulation is a core competence for Clinical Psychologists, &amp; one of competences for delivering CBT, systemic &amp; psychodynamic therapies within NHS.  Hence key part of current UK training programmes.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Point 3: Growth in templates for various disorders or for basic psychological processes – e.g. diagrams which outline key psychological processes likely to be relevant for a particular disorder &amp; blanks for filling in specifics in relation to client’s difficulty (e.g. at a simple level a sheet for identifying thoughts, behaviours, emotions, bodily sensations; or more complex diagrams which enable a range of more specific psychological phenomena related to a theory to be recorded &amp; causal links e.g. maintenance loops indicated – can be filled in for particular client) 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Therefore formulations can be captured in a very simple diagram or a much more complex multi-factor, multi-model, bespoke understanding of someone’s difficulties which may need a more complex diagrammatic representation or lengthy written or oral narrative to convey.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D945-54C1-4D83-8D5B-5F477183812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905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Research</a:t>
            </a:r>
            <a:r>
              <a:rPr lang="en-GB" baseline="0" dirty="0" smtClean="0"/>
              <a:t> suggests that different clinicians may produce different formulations of same issue.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Butler – is this a problem if the formulation is a useful way of thinking about someone’s problems which leads to change? May be several different ways of making sense of someone’s difficulties.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D945-54C1-4D83-8D5B-5F477183812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924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QUOTE: Written 3 years ago when developing good practice guidelines on formulation in CP – still the case.</a:t>
            </a:r>
          </a:p>
          <a:p>
            <a:endParaRPr lang="en-GB" dirty="0" smtClean="0"/>
          </a:p>
          <a:p>
            <a:r>
              <a:rPr lang="en-GB" dirty="0" smtClean="0"/>
              <a:t>Despite prominence of formulation within contemporary</a:t>
            </a:r>
            <a:r>
              <a:rPr lang="en-GB" baseline="0" dirty="0" smtClean="0"/>
              <a:t> psychological therapy services &amp; its emphasis within current training programmes there is little research on varied practices &amp; best practice around formulation, outcomes &amp; impact.  </a:t>
            </a:r>
          </a:p>
          <a:p>
            <a:endParaRPr lang="en-GB" baseline="0" dirty="0" smtClean="0"/>
          </a:p>
          <a:p>
            <a:r>
              <a:rPr lang="en-GB" baseline="0" dirty="0" smtClean="0"/>
              <a:t>Some small scale studies - therapists generally positive (e.g. about team formulation), clients show a more mixed response. Research with therapists and clinicians has tended to focus on content of formulations &amp; whether these are reliable across therapists or valid using some measure of client’s experience. Very little research exploring what therapists actually do and processes by which therapists &amp; clients formulate together.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D945-54C1-4D83-8D5B-5F477183812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22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first study</a:t>
            </a:r>
            <a:r>
              <a:rPr lang="en-GB" baseline="0" dirty="0" smtClean="0"/>
              <a:t> with the intention to explore service-users’ perspectives following this.  Aim was to find out more about current practices from point of view of therapists as starting point for asking clients about their experiences in taking part.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D945-54C1-4D83-8D5B-5F477183812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780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Therapists</a:t>
            </a:r>
            <a:r>
              <a:rPr lang="en-GB" baseline="0" dirty="0" smtClean="0"/>
              <a:t> working in UK NHS adult therapy services covering two neighbouring areas in north of England – mix of urban &amp; rural.  Working with adults referred with range of mental health difficulties.</a:t>
            </a:r>
          </a:p>
          <a:p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aseline="0" dirty="0" smtClean="0"/>
              <a:t>17 open-ended questions (quite lengthy hence difficulty recruiting):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Nature of formulation – what makes a good formulation?  Role of diagnostic concepts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Practices – ways of representing formulations e.g. written / diagram; tools &amp; resources used for generating formulations; contribution of clients; method of working with client to develop formulation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Perceived benefits / challenges for both therapist &amp; client</a:t>
            </a:r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aseline="0" dirty="0" smtClean="0"/>
              <a:t>Thematic analysis of open-ended questions.  Currently rolling out survey to second NHS Trust.</a:t>
            </a:r>
          </a:p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D945-54C1-4D83-8D5B-5F477183812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231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Trainees</a:t>
            </a:r>
            <a:r>
              <a:rPr lang="en-GB" baseline="0" dirty="0" smtClean="0"/>
              <a:t> on accredited training courses, qualified were all accredited by counselling / psychotherapy organisation or trained in therapy via professional training e.g. clinical </a:t>
            </a:r>
            <a:r>
              <a:rPr lang="en-GB" baseline="0" dirty="0" err="1" smtClean="0"/>
              <a:t>psychs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5 said CBT the strongest or second strongest influence on practice</a:t>
            </a:r>
          </a:p>
          <a:p>
            <a:r>
              <a:rPr lang="en-GB" baseline="0" dirty="0" smtClean="0"/>
              <a:t>6 said CAT </a:t>
            </a:r>
          </a:p>
          <a:p>
            <a:endParaRPr lang="en-GB" baseline="0" dirty="0" smtClean="0"/>
          </a:p>
          <a:p>
            <a:r>
              <a:rPr lang="en-GB" baseline="0" dirty="0" smtClean="0"/>
              <a:t>Also drew on psychodynamic; 3</a:t>
            </a:r>
            <a:r>
              <a:rPr lang="en-GB" baseline="30000" dirty="0" smtClean="0"/>
              <a:t>rd</a:t>
            </a:r>
            <a:r>
              <a:rPr lang="en-GB" baseline="0" dirty="0" smtClean="0"/>
              <a:t> wave CBT e.g. DBT, ACT; narrative; systemic; humanistic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D945-54C1-4D83-8D5B-5F477183812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9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Third point relates to a couple of themes we are analysing in more detail at the moment.  Interesting data suggesting that therapists are often treading</a:t>
            </a:r>
            <a:r>
              <a:rPr lang="en-GB" baseline="0" dirty="0" smtClean="0"/>
              <a:t> very cautiously when formulating with clients – weighing up benefits &amp; </a:t>
            </a:r>
            <a:r>
              <a:rPr lang="en-GB" dirty="0" smtClean="0"/>
              <a:t>sometimes holding back aspects of formulations </a:t>
            </a:r>
            <a:r>
              <a:rPr lang="en-GB" baseline="0" dirty="0" smtClean="0"/>
              <a:t>because of concerns that clients may find the emotional impact of the whole formulation, or aspects of it, too challenging (overwhelming, shame, blame, ‘done to’, lacking sufficient insight at present).</a:t>
            </a:r>
          </a:p>
          <a:p>
            <a:endParaRPr lang="en-GB" baseline="0" dirty="0" smtClean="0"/>
          </a:p>
          <a:p>
            <a:r>
              <a:rPr lang="en-GB" baseline="0" dirty="0" smtClean="0"/>
              <a:t>However, due to time constraints going to focus mainly on first two points, particularly as participants emphasised the value of formulation more strongly than any concerns – concerns tended to be expressed where explicitly asked about possible negative effects.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D945-54C1-4D83-8D5B-5F477183812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81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288A2F21-D003-470B-88D8-99037258D747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40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34591747-6150-4DF8-9B69-455D48F5B485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092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258763"/>
            <a:ext cx="2060575" cy="5545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58763"/>
            <a:ext cx="6034087" cy="5545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036CDFE4-D80F-4EE6-A4FA-2038F8E9CB3C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935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5B-DFC2-499A-A6AF-F1E66994511D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8775-4740-4B53-A66A-AF247896D4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5B-DFC2-499A-A6AF-F1E66994511D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8775-4740-4B53-A66A-AF247896D4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5B-DFC2-499A-A6AF-F1E66994511D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8775-4740-4B53-A66A-AF247896D4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5B-DFC2-499A-A6AF-F1E66994511D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8775-4740-4B53-A66A-AF247896D4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5B-DFC2-499A-A6AF-F1E66994511D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8775-4740-4B53-A66A-AF247896D4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5B-DFC2-499A-A6AF-F1E66994511D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8775-4740-4B53-A66A-AF247896D4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5B-DFC2-499A-A6AF-F1E66994511D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8775-4740-4B53-A66A-AF247896D4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5B-DFC2-499A-A6AF-F1E66994511D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8775-4740-4B53-A66A-AF247896D44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05F5282E-2102-4BEA-AB42-2FF8C6EEFCCF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5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5B-DFC2-499A-A6AF-F1E66994511D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528775-4740-4B53-A66A-AF247896D44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5B-DFC2-499A-A6AF-F1E66994511D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8775-4740-4B53-A66A-AF247896D4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45B-DFC2-499A-A6AF-F1E66994511D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8775-4740-4B53-A66A-AF247896D4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AB233AE4-2632-4952-92A8-5BEF7914B9DA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26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2205038"/>
            <a:ext cx="4038600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2205038"/>
            <a:ext cx="4038600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36BE6C91-73EB-4E11-A969-3C2DADE5C048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860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3AF0FC54-8515-47C3-8F5E-955D1903393A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09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4E3ACB00-B884-457F-A09A-73A436C51427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388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38A5BE7D-2501-463C-BCA5-D77333FFB430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64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76662469-4A49-400E-BEED-091F16991316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171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D2D43030-713D-4091-A161-DFA1C3F7AD11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5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874" name="Picture 10" descr="pms281 equiv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17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2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58763"/>
            <a:ext cx="822960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2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928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2205038"/>
            <a:ext cx="8229600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92872" name="Picture 8" descr="Inspiring tomorrows profs 40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3598863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2873" name="Picture 9" descr="UofH w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25" y="358775"/>
            <a:ext cx="148590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44889" y="5877272"/>
            <a:ext cx="582217" cy="83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52592" y="5908996"/>
            <a:ext cx="1447800" cy="80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01752" y="5906590"/>
            <a:ext cx="808137" cy="8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Uni of the year-Full.eps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919140"/>
            <a:ext cx="1584176" cy="78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4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77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377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377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377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Therapists’ perspectives on using case formulation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Dawn </a:t>
            </a:r>
            <a:r>
              <a:rPr lang="en-GB" sz="2400" dirty="0" err="1">
                <a:solidFill>
                  <a:schemeClr val="tx1"/>
                </a:solidFill>
              </a:rPr>
              <a:t>Leeming</a:t>
            </a:r>
            <a:r>
              <a:rPr lang="en-GB" sz="2400" dirty="0">
                <a:solidFill>
                  <a:schemeClr val="tx1"/>
                </a:solidFill>
              </a:rPr>
              <a:t>; Jo Brooks; </a:t>
            </a:r>
            <a:r>
              <a:rPr lang="en-GB" sz="2400" dirty="0" err="1">
                <a:solidFill>
                  <a:schemeClr val="tx1"/>
                </a:solidFill>
              </a:rPr>
              <a:t>Viv</a:t>
            </a:r>
            <a:r>
              <a:rPr lang="en-GB" sz="2400" dirty="0">
                <a:solidFill>
                  <a:schemeClr val="tx1"/>
                </a:solidFill>
              </a:rPr>
              <a:t> Burr; Mike </a:t>
            </a:r>
            <a:r>
              <a:rPr lang="en-GB" sz="2400" dirty="0" err="1">
                <a:solidFill>
                  <a:schemeClr val="tx1"/>
                </a:solidFill>
              </a:rPr>
              <a:t>Lucock</a:t>
            </a:r>
            <a:r>
              <a:rPr lang="en-GB" sz="2400" dirty="0"/>
              <a:t> </a:t>
            </a:r>
          </a:p>
          <a:p>
            <a:r>
              <a:rPr lang="en-GB" sz="2400" dirty="0">
                <a:solidFill>
                  <a:schemeClr val="tx1"/>
                </a:solidFill>
              </a:rPr>
              <a:t>University of Huddersfield, UK</a:t>
            </a:r>
          </a:p>
          <a:p>
            <a:endParaRPr lang="en-GB" dirty="0"/>
          </a:p>
        </p:txBody>
      </p:sp>
      <p:pic>
        <p:nvPicPr>
          <p:cNvPr id="1026" name="Picture 2" descr="D:\WORK\Dawn\Formulation research bid\Huddersfield Uni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006474"/>
            <a:ext cx="1944215" cy="49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1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Perceived value of formulation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809" y="1628800"/>
            <a:ext cx="7620000" cy="4800600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844824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Facilitating understanding</a:t>
            </a:r>
            <a:endParaRPr lang="en-GB" sz="3600" dirty="0"/>
          </a:p>
        </p:txBody>
      </p:sp>
      <p:pic>
        <p:nvPicPr>
          <p:cNvPr id="1027" name="Picture 3" descr="C:\Users\Staff\AppData\Local\Microsoft\Windows\Temporary Internet Files\Content.IE5\PGIFTQP8\MC90029345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501656"/>
            <a:ext cx="3684469" cy="2113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3568" y="4869160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rgbClr val="C00000"/>
                </a:solidFill>
              </a:rPr>
              <a:t>“It </a:t>
            </a:r>
            <a:r>
              <a:rPr lang="en-GB" sz="2800" i="1" dirty="0">
                <a:solidFill>
                  <a:srgbClr val="C00000"/>
                </a:solidFill>
              </a:rPr>
              <a:t>is essential. Without it there is no psychological </a:t>
            </a:r>
            <a:r>
              <a:rPr lang="en-GB" sz="2800" i="1" dirty="0" smtClean="0">
                <a:solidFill>
                  <a:srgbClr val="C00000"/>
                </a:solidFill>
              </a:rPr>
              <a:t>understanding</a:t>
            </a:r>
            <a:r>
              <a:rPr lang="en-GB" sz="2800" i="1" dirty="0">
                <a:solidFill>
                  <a:srgbClr val="C00000"/>
                </a:solidFill>
              </a:rPr>
              <a:t>.</a:t>
            </a:r>
            <a:r>
              <a:rPr lang="en-GB" sz="2800" i="1" dirty="0" smtClean="0">
                <a:solidFill>
                  <a:srgbClr val="C00000"/>
                </a:solidFill>
              </a:rPr>
              <a:t>”</a:t>
            </a:r>
            <a:endParaRPr lang="en-GB" sz="2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70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understanding that is: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Collaborative</a:t>
            </a:r>
          </a:p>
          <a:p>
            <a:r>
              <a:rPr lang="en-GB" sz="3200" dirty="0"/>
              <a:t>Values theory</a:t>
            </a:r>
          </a:p>
          <a:p>
            <a:r>
              <a:rPr lang="en-GB" sz="3200" dirty="0" smtClean="0"/>
              <a:t>Individualised / bespoke</a:t>
            </a:r>
          </a:p>
          <a:p>
            <a:r>
              <a:rPr lang="en-GB" sz="3200" dirty="0" smtClean="0"/>
              <a:t>Useful &amp; meaningful to both</a:t>
            </a:r>
          </a:p>
          <a:p>
            <a:r>
              <a:rPr lang="en-GB" sz="3200" dirty="0" smtClean="0"/>
              <a:t>Holistic, comprehensive &amp; contextualised</a:t>
            </a:r>
          </a:p>
          <a:p>
            <a:r>
              <a:rPr lang="en-GB" sz="3200" dirty="0" smtClean="0"/>
              <a:t>Tentative</a:t>
            </a:r>
          </a:p>
        </p:txBody>
      </p:sp>
    </p:spTree>
    <p:extLst>
      <p:ext uri="{BB962C8B-B14F-4D97-AF65-F5344CB8AC3E}">
        <p14:creationId xmlns:p14="http://schemas.microsoft.com/office/powerpoint/2010/main" val="65564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493184"/>
            <a:ext cx="74168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i="1" dirty="0" smtClean="0">
                <a:solidFill>
                  <a:srgbClr val="C00000"/>
                </a:solidFill>
              </a:rPr>
              <a:t>“Firstly </a:t>
            </a:r>
            <a:r>
              <a:rPr lang="en-GB" sz="2200" i="1" dirty="0">
                <a:solidFill>
                  <a:srgbClr val="C00000"/>
                </a:solidFill>
              </a:rPr>
              <a:t>that it is meaningful, clear and understandable to the client.  It should hopefully help a client to understand where they might be able to work together with the therapist to make some changes.  It would hopefully draw on the different aspects of a person's life which are linked to the problem, such as past experiences, unhelpful behaviours, protective factors, and so </a:t>
            </a:r>
            <a:r>
              <a:rPr lang="en-GB" sz="2200" i="1" dirty="0" smtClean="0">
                <a:solidFill>
                  <a:srgbClr val="C00000"/>
                </a:solidFill>
              </a:rPr>
              <a:t>on.  </a:t>
            </a:r>
            <a:r>
              <a:rPr lang="en-GB" sz="2200" i="1" dirty="0">
                <a:solidFill>
                  <a:srgbClr val="C00000"/>
                </a:solidFill>
              </a:rPr>
              <a:t>I think a good formulation should aim to help move a person on in their own insight and understanding of their issues. </a:t>
            </a:r>
            <a:r>
              <a:rPr lang="en-GB" sz="2200" i="1" dirty="0" smtClean="0">
                <a:solidFill>
                  <a:srgbClr val="C00000"/>
                </a:solidFill>
              </a:rPr>
              <a:t>“</a:t>
            </a:r>
            <a:endParaRPr lang="en-GB" sz="2200" i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4438581"/>
            <a:ext cx="67417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i="1" dirty="0" smtClean="0">
                <a:solidFill>
                  <a:schemeClr val="tx2">
                    <a:lumMod val="50000"/>
                  </a:schemeClr>
                </a:solidFill>
              </a:rPr>
              <a:t>“…a </a:t>
            </a:r>
            <a:r>
              <a:rPr lang="en-GB" sz="2200" i="1" dirty="0">
                <a:solidFill>
                  <a:schemeClr val="tx2">
                    <a:lumMod val="50000"/>
                  </a:schemeClr>
                </a:solidFill>
              </a:rPr>
              <a:t>collaborative process of building a greater understanding. The client brings their expertise with respect to their life and difficulties, I hope I can bring a theoretical framework that helps to contain, explain and ultimately allow for improvement of those same difficulties</a:t>
            </a:r>
            <a:r>
              <a:rPr lang="en-GB" sz="2200" i="1" dirty="0" smtClean="0">
                <a:solidFill>
                  <a:schemeClr val="tx2">
                    <a:lumMod val="50000"/>
                  </a:schemeClr>
                </a:solidFill>
              </a:rPr>
              <a:t>.”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dirty="0" smtClean="0"/>
              <a:t>Facilitating understanding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02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Differences in approaches &amp; views: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3200" dirty="0" smtClean="0"/>
              <a:t>Differing approaches to ‘collaboration’</a:t>
            </a:r>
          </a:p>
          <a:p>
            <a:endParaRPr lang="en-GB" sz="3200" dirty="0" smtClean="0"/>
          </a:p>
          <a:p>
            <a:r>
              <a:rPr lang="en-GB" sz="3200" dirty="0" smtClean="0"/>
              <a:t>Differing ideas about the relevance and role of psychiatric diagnostic concepts to formulations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8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8432" y="1889847"/>
            <a:ext cx="39604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2">
                    <a:lumMod val="50000"/>
                  </a:schemeClr>
                </a:solidFill>
              </a:rPr>
              <a:t>I am mostly assessing the extent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of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</a:rPr>
              <a:t>the client's experiential avoidance.   I ask how others perceive their difficulties or what they are prevented from doing by the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problem  (Nurse, 3</a:t>
            </a:r>
            <a:r>
              <a:rPr lang="en-US" sz="2000" i="1" baseline="30000" dirty="0" smtClean="0">
                <a:solidFill>
                  <a:schemeClr val="tx2">
                    <a:lumMod val="50000"/>
                  </a:schemeClr>
                </a:solidFill>
              </a:rPr>
              <a:t>rd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 wave CBT)</a:t>
            </a:r>
            <a:r>
              <a:rPr lang="en-GB" sz="20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en-GB" sz="20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68551" y="2030501"/>
            <a:ext cx="39024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2">
                    <a:lumMod val="50000"/>
                  </a:schemeClr>
                </a:solidFill>
              </a:rPr>
              <a:t>I tend to follow the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client’s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</a:rPr>
              <a:t>lead and assume that they will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 bring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</a:rPr>
              <a:t>the relevant material into the session, then explore the information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provided (</a:t>
            </a:r>
            <a:r>
              <a:rPr lang="en-US" sz="2000" i="1" dirty="0" err="1" smtClean="0">
                <a:solidFill>
                  <a:schemeClr val="tx2">
                    <a:lumMod val="50000"/>
                  </a:schemeClr>
                </a:solidFill>
              </a:rPr>
              <a:t>Clin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 Psych, CAT)</a:t>
            </a:r>
            <a:endParaRPr lang="en-GB" sz="20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813" y="316742"/>
            <a:ext cx="8651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dirty="0" smtClean="0">
                <a:solidFill>
                  <a:schemeClr val="tx2"/>
                </a:solidFill>
                <a:latin typeface="+mj-lt"/>
              </a:rPr>
              <a:t>Differing accounts of collaboration</a:t>
            </a:r>
            <a:r>
              <a:rPr lang="en-GB" sz="4200" dirty="0" smtClean="0">
                <a:solidFill>
                  <a:schemeClr val="tx2"/>
                </a:solidFill>
              </a:rPr>
              <a:t>:</a:t>
            </a:r>
            <a:endParaRPr lang="en-GB" sz="42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432" y="4643955"/>
            <a:ext cx="39604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2">
                    <a:lumMod val="50000"/>
                  </a:schemeClr>
                </a:solidFill>
              </a:rPr>
              <a:t>Observing the way the client presents in the room i.e. the way they relate to me, the way they talk about themselves, the way they experience/ relate to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emotions (</a:t>
            </a:r>
            <a:r>
              <a:rPr lang="en-US" sz="2000" i="1" dirty="0" err="1" smtClean="0">
                <a:solidFill>
                  <a:schemeClr val="tx2">
                    <a:lumMod val="50000"/>
                  </a:schemeClr>
                </a:solidFill>
              </a:rPr>
              <a:t>Clin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 Psych, CAT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 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2588" y="4611231"/>
            <a:ext cx="39283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2">
                    <a:lumMod val="50000"/>
                  </a:schemeClr>
                </a:solidFill>
              </a:rPr>
              <a:t>I invite the client to share her historical experiences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…and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</a:rPr>
              <a:t>describe examples of her current problems .  I encourage the client to identify any links between current thoughts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/ </a:t>
            </a:r>
            <a:r>
              <a:rPr lang="en-US" sz="2000" i="1" dirty="0" err="1" smtClean="0">
                <a:solidFill>
                  <a:schemeClr val="tx2">
                    <a:lumMod val="50000"/>
                  </a:schemeClr>
                </a:solidFill>
              </a:rPr>
              <a:t>behaviours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i="1" dirty="0">
                <a:solidFill>
                  <a:schemeClr val="tx2">
                    <a:lumMod val="50000"/>
                  </a:schemeClr>
                </a:solidFill>
              </a:rPr>
              <a:t>and her history 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 (Nurse, CBT)</a:t>
            </a:r>
            <a:r>
              <a:rPr lang="en-GB" sz="20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3" y="1292599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C00000"/>
                </a:solidFill>
              </a:rPr>
              <a:t>Theory led vs. client led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3905784"/>
            <a:ext cx="4752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Observing expert vs. facilitator</a:t>
            </a:r>
            <a:endParaRPr lang="en-GB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29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586711"/>
              </p:ext>
            </p:extLst>
          </p:nvPr>
        </p:nvGraphicFramePr>
        <p:xfrm>
          <a:off x="156186" y="892769"/>
          <a:ext cx="8316924" cy="577820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659457"/>
                <a:gridCol w="1306820"/>
                <a:gridCol w="1306820"/>
                <a:gridCol w="1306820"/>
                <a:gridCol w="1306820"/>
                <a:gridCol w="1430187"/>
              </a:tblGrid>
              <a:tr h="554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  <a:effectLst/>
                        </a:rPr>
                        <a:t>Method</a:t>
                      </a:r>
                      <a:endParaRPr lang="en-GB" sz="20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Me</a:t>
                      </a:r>
                      <a:endParaRPr lang="en-GB" sz="18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Client</a:t>
                      </a:r>
                      <a:endParaRPr lang="en-GB" sz="18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Both of us</a:t>
                      </a:r>
                      <a:endParaRPr lang="en-GB" sz="18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Varies</a:t>
                      </a:r>
                      <a:endParaRPr lang="en-GB" sz="18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</a:rPr>
                        <a:t>Total Responses</a:t>
                      </a:r>
                      <a:endParaRPr lang="en-GB" sz="1800" b="1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  <a:tr h="709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effectLst/>
                        </a:rPr>
                        <a:t>Standardised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template </a:t>
                      </a:r>
                      <a:endParaRPr lang="en-GB" sz="20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</a:t>
                      </a:r>
                      <a:endParaRPr lang="en-GB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  <a:tr h="425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  <a:effectLst/>
                        </a:rPr>
                        <a:t>Draw diagram</a:t>
                      </a:r>
                      <a:endParaRPr lang="en-GB" sz="20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GB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</a:t>
                      </a:r>
                      <a:endParaRPr lang="en-GB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  <a:tr h="1063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  <a:effectLst/>
                        </a:rPr>
                        <a:t>CAT 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reformulation letter</a:t>
                      </a:r>
                      <a:endParaRPr lang="en-GB" sz="20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GB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5</a:t>
                      </a:r>
                      <a:endParaRPr lang="en-GB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  <a:tr h="709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  <a:effectLst/>
                        </a:rPr>
                        <a:t>Another 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kind of letter </a:t>
                      </a:r>
                      <a:endParaRPr lang="en-GB" sz="20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GB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7</a:t>
                      </a:r>
                      <a:endParaRPr lang="en-GB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  <a:tr h="709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  <a:effectLst/>
                        </a:rPr>
                        <a:t>Written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s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effectLst/>
                        </a:rPr>
                        <a:t>ummary</a:t>
                      </a:r>
                      <a:endParaRPr lang="en-GB" sz="20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GB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GB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GB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5</a:t>
                      </a:r>
                      <a:endParaRPr lang="en-GB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  <a:tr h="1063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Oral explanation / discussion</a:t>
                      </a:r>
                      <a:endParaRPr lang="en-GB" sz="20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GB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GB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</a:t>
                      </a:r>
                      <a:endParaRPr lang="en-GB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  <a:tr h="543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  <a:effectLst/>
                        </a:rPr>
                        <a:t>Other</a:t>
                      </a:r>
                      <a:endParaRPr lang="en-GB" sz="2000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GB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</a:t>
                      </a:r>
                      <a:endParaRPr lang="en-GB" sz="2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188640"/>
            <a:ext cx="87849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rgbClr val="002060"/>
                </a:solidFill>
                <a:latin typeface="+mj-lt"/>
              </a:rPr>
              <a:t>How formulations are represented &amp; shared</a:t>
            </a:r>
            <a:endParaRPr lang="en-GB" sz="34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11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Formulation was highly valued by this small self-selected sample of therapists (though with some caution)</a:t>
            </a:r>
          </a:p>
          <a:p>
            <a:r>
              <a:rPr lang="en-GB" sz="3200" dirty="0" smtClean="0"/>
              <a:t>‘Formulation’ incorporates a range of practices</a:t>
            </a:r>
          </a:p>
          <a:p>
            <a:r>
              <a:rPr lang="en-GB" sz="3200" dirty="0" smtClean="0"/>
              <a:t>Research could usefully explore the impact of these for clients in a range of settings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3809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Psychological case formulation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123" y="1560330"/>
            <a:ext cx="7813226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 smtClean="0"/>
              <a:t>Using generic psychological theory to develop interlinked hypotheses about difficulties experienced by individuals, in order to guide intervention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953" y="3850703"/>
            <a:ext cx="2087563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 rot="458651">
            <a:off x="1233043" y="3469944"/>
            <a:ext cx="2145714" cy="7615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Insecure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2"/>
                </a:solidFill>
              </a:rPr>
              <a:t>attachments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 rot="21110105">
            <a:off x="5621521" y="4109659"/>
            <a:ext cx="2743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>
                <a:solidFill>
                  <a:schemeClr val="tx2"/>
                </a:solidFill>
                <a:latin typeface="Tahoma" pitchFamily="34" charset="0"/>
              </a:rPr>
              <a:t>Safety behaviours</a:t>
            </a:r>
            <a:endParaRPr lang="en-GB" sz="220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 rot="168340">
            <a:off x="1268434" y="4911333"/>
            <a:ext cx="20749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 smtClean="0">
                <a:solidFill>
                  <a:srgbClr val="C00000"/>
                </a:solidFill>
                <a:latin typeface="FangSong" pitchFamily="49" charset="-122"/>
              </a:rPr>
              <a:t>Experiential avoidance</a:t>
            </a:r>
            <a:endParaRPr lang="en-GB" sz="2200" b="1" dirty="0">
              <a:solidFill>
                <a:srgbClr val="C00000"/>
              </a:solidFill>
              <a:latin typeface="FangSong" pitchFamily="49" charset="-122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 rot="21401582">
            <a:off x="5625236" y="4894482"/>
            <a:ext cx="246997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solidFill>
                  <a:srgbClr val="C00000"/>
                </a:solidFill>
              </a:rPr>
              <a:t>N</a:t>
            </a:r>
            <a:r>
              <a:rPr lang="en-GB" sz="2200" dirty="0" smtClean="0">
                <a:solidFill>
                  <a:srgbClr val="C00000"/>
                </a:solidFill>
              </a:rPr>
              <a:t>egative automatic thoughts</a:t>
            </a:r>
            <a:endParaRPr lang="en-GB" sz="22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316241">
            <a:off x="5302681" y="3104530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C00000"/>
                </a:solidFill>
              </a:rPr>
              <a:t>Reciprocal role procedures</a:t>
            </a:r>
            <a:endParaRPr lang="en-GB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increasingly valued therapeutic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Now used by range of MH professionals, across range of therapeutic approaches</a:t>
            </a:r>
          </a:p>
          <a:p>
            <a:pPr lvl="1"/>
            <a:r>
              <a:rPr lang="en-GB" sz="2800" dirty="0" smtClean="0"/>
              <a:t>Alternative to psychiatric diagnosis</a:t>
            </a:r>
          </a:p>
          <a:p>
            <a:r>
              <a:rPr lang="en-GB" sz="3200" dirty="0" smtClean="0"/>
              <a:t>Focus on formulation skills in therapy training</a:t>
            </a:r>
          </a:p>
          <a:p>
            <a:r>
              <a:rPr lang="en-GB" sz="3200" dirty="0" smtClean="0"/>
              <a:t>Growth in use of generic ‘off-the-shelf’ templates (alongside individualised, multi-model, integrative formulations)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913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Evaluating formulations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i="1" dirty="0" smtClean="0"/>
              <a:t>Can we conceive of accuracy or reliability of formulations?</a:t>
            </a:r>
          </a:p>
          <a:p>
            <a:endParaRPr lang="en-GB" dirty="0" smtClean="0"/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sz="3600" dirty="0" smtClean="0">
                <a:solidFill>
                  <a:srgbClr val="C00000"/>
                </a:solidFill>
              </a:rPr>
              <a:t>Butler (2006):</a:t>
            </a:r>
            <a:r>
              <a:rPr lang="en-GB" sz="3600" dirty="0" smtClean="0"/>
              <a:t> </a:t>
            </a:r>
          </a:p>
          <a:p>
            <a:pPr marL="0" indent="0" algn="ctr">
              <a:buNone/>
            </a:pPr>
            <a:r>
              <a:rPr lang="en-GB" sz="3600" dirty="0"/>
              <a:t>M</a:t>
            </a:r>
            <a:r>
              <a:rPr lang="en-GB" sz="3600" dirty="0" smtClean="0"/>
              <a:t>ay be more appropriate to consider ‘usefulness’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6726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</a:t>
            </a:r>
            <a:r>
              <a:rPr lang="en-GB" dirty="0" smtClean="0"/>
              <a:t> relatively under-researched therapeutic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204865"/>
            <a:ext cx="6552728" cy="3600400"/>
          </a:xfrm>
        </p:spPr>
        <p:txBody>
          <a:bodyPr/>
          <a:lstStyle/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43608" y="2204864"/>
            <a:ext cx="6552728" cy="3600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en-GB" sz="3200" dirty="0">
                <a:solidFill>
                  <a:srgbClr val="C00000"/>
                </a:solidFill>
              </a:rPr>
              <a:t>“the lack of a service user perspective [on formulation] is a major gap in the literature, as is an understanding of the process by which clinicians draw up formulations” (</a:t>
            </a:r>
            <a:r>
              <a:rPr lang="en-GB" sz="3200" dirty="0" err="1">
                <a:solidFill>
                  <a:srgbClr val="C00000"/>
                </a:solidFill>
              </a:rPr>
              <a:t>Johnstone</a:t>
            </a:r>
            <a:r>
              <a:rPr lang="en-GB" sz="3200" dirty="0">
                <a:solidFill>
                  <a:srgbClr val="C00000"/>
                </a:solidFill>
              </a:rPr>
              <a:t> et al., 2011)</a:t>
            </a:r>
          </a:p>
        </p:txBody>
      </p:sp>
    </p:spTree>
    <p:extLst>
      <p:ext uri="{BB962C8B-B14F-4D97-AF65-F5344CB8AC3E}">
        <p14:creationId xmlns:p14="http://schemas.microsoft.com/office/powerpoint/2010/main" val="51846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 of current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200" dirty="0" smtClean="0"/>
              <a:t>To explore therapists’ reports of their practices in relation to formulation and their views on the usefulness of formulation for themselves and clients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0747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On-line survey of psychological therapists working in public sector mental health services</a:t>
            </a:r>
          </a:p>
          <a:p>
            <a:r>
              <a:rPr lang="en-GB" sz="3200" dirty="0" smtClean="0"/>
              <a:t>Mostly open-ended questions:</a:t>
            </a:r>
          </a:p>
          <a:p>
            <a:pPr lvl="1"/>
            <a:r>
              <a:rPr lang="en-GB" sz="2800" dirty="0" smtClean="0"/>
              <a:t>Nature of formulation</a:t>
            </a:r>
          </a:p>
          <a:p>
            <a:pPr lvl="1"/>
            <a:r>
              <a:rPr lang="en-GB" sz="2800" dirty="0" smtClean="0"/>
              <a:t>Practices </a:t>
            </a:r>
          </a:p>
          <a:p>
            <a:pPr lvl="1"/>
            <a:r>
              <a:rPr lang="en-GB" sz="2800" dirty="0" smtClean="0"/>
              <a:t>Benefits / challenges for self/clients</a:t>
            </a:r>
          </a:p>
          <a:p>
            <a:r>
              <a:rPr lang="en-GB" sz="3200" dirty="0" smtClean="0"/>
              <a:t>Thematic analysis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Preliminary analyses of data from 13 therapists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3200" dirty="0" smtClean="0"/>
              <a:t>3 trainees, 10 qualified therapists</a:t>
            </a:r>
          </a:p>
          <a:p>
            <a:r>
              <a:rPr lang="en-GB" sz="3200" dirty="0" smtClean="0"/>
              <a:t>Nursing, clinical psychology, psychiatry, counselling</a:t>
            </a:r>
          </a:p>
          <a:p>
            <a:r>
              <a:rPr lang="en-GB" sz="3200" dirty="0" smtClean="0"/>
              <a:t>A range of theoretical influences</a:t>
            </a:r>
          </a:p>
          <a:p>
            <a:pPr lvl="1"/>
            <a:r>
              <a:rPr lang="en-GB" sz="2800" dirty="0" smtClean="0"/>
              <a:t>CBT &amp; CAT slightly more common than others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82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preliminary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Formulation valued highly</a:t>
            </a:r>
          </a:p>
          <a:p>
            <a:pPr lvl="1"/>
            <a:r>
              <a:rPr lang="en-GB" sz="2800" dirty="0" smtClean="0"/>
              <a:t>particularly for enabling understanding</a:t>
            </a:r>
          </a:p>
          <a:p>
            <a:r>
              <a:rPr lang="en-GB" sz="3200" dirty="0" smtClean="0"/>
              <a:t>Variation in practices</a:t>
            </a:r>
          </a:p>
          <a:p>
            <a:pPr lvl="1"/>
            <a:r>
              <a:rPr lang="en-GB" sz="2800" dirty="0" smtClean="0"/>
              <a:t>can be varied experience for clients?</a:t>
            </a:r>
          </a:p>
          <a:p>
            <a:r>
              <a:rPr lang="en-GB" sz="3200" dirty="0" smtClean="0"/>
              <a:t>Formulation viewed as powerful</a:t>
            </a:r>
          </a:p>
          <a:p>
            <a:pPr lvl="1"/>
            <a:r>
              <a:rPr lang="en-GB" sz="2800" dirty="0"/>
              <a:t>p</a:t>
            </a:r>
            <a:r>
              <a:rPr lang="en-GB" sz="2800" dirty="0" smtClean="0"/>
              <a:t>otential to be challenging</a:t>
            </a:r>
          </a:p>
          <a:p>
            <a:pPr lvl="1"/>
            <a:r>
              <a:rPr lang="en-GB" sz="2800" dirty="0"/>
              <a:t>n</a:t>
            </a:r>
            <a:r>
              <a:rPr lang="en-GB" sz="2800" dirty="0" smtClean="0"/>
              <a:t>eed for ‘protection’, care &amp; compassion when formulating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9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4_White">
  <a:themeElements>
    <a:clrScheme name="4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4354</TotalTime>
  <Words>2482</Words>
  <Application>Microsoft Office PowerPoint</Application>
  <PresentationFormat>On-screen Show (4:3)</PresentationFormat>
  <Paragraphs>233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4_White</vt:lpstr>
      <vt:lpstr>Adjacency</vt:lpstr>
      <vt:lpstr>Therapists’ perspectives on using case formulation</vt:lpstr>
      <vt:lpstr>Psychological case formulation</vt:lpstr>
      <vt:lpstr>An increasingly valued therapeutic practice</vt:lpstr>
      <vt:lpstr>Evaluating formulations</vt:lpstr>
      <vt:lpstr>A relatively under-researched therapeutic practice</vt:lpstr>
      <vt:lpstr>Aim of current study</vt:lpstr>
      <vt:lpstr>Methods</vt:lpstr>
      <vt:lpstr>Preliminary analyses of data from 13 therapists</vt:lpstr>
      <vt:lpstr>Key preliminary findings</vt:lpstr>
      <vt:lpstr>Perceived value of formulation</vt:lpstr>
      <vt:lpstr>An understanding that is:</vt:lpstr>
      <vt:lpstr>Facilitating understanding</vt:lpstr>
      <vt:lpstr>Differences in approaches &amp; views:</vt:lpstr>
      <vt:lpstr>PowerPoint Presentation</vt:lpstr>
      <vt:lpstr>PowerPoint Presentation</vt:lpstr>
      <vt:lpstr>Conclusions</vt:lpstr>
    </vt:vector>
  </TitlesOfParts>
  <Company>University of Huddersfield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Sharon Beastall</cp:lastModifiedBy>
  <cp:revision>135</cp:revision>
  <cp:lastPrinted>2014-08-29T14:28:59Z</cp:lastPrinted>
  <dcterms:created xsi:type="dcterms:W3CDTF">2014-08-19T12:30:35Z</dcterms:created>
  <dcterms:modified xsi:type="dcterms:W3CDTF">2014-10-08T07:25:22Z</dcterms:modified>
</cp:coreProperties>
</file>