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31"/>
  </p:notesMasterIdLst>
  <p:handoutMasterIdLst>
    <p:handoutMasterId r:id="rId32"/>
  </p:handoutMasterIdLst>
  <p:sldIdLst>
    <p:sldId id="279" r:id="rId14"/>
    <p:sldId id="281" r:id="rId15"/>
    <p:sldId id="280" r:id="rId16"/>
    <p:sldId id="256" r:id="rId17"/>
    <p:sldId id="258" r:id="rId18"/>
    <p:sldId id="263" r:id="rId19"/>
    <p:sldId id="257" r:id="rId20"/>
    <p:sldId id="264" r:id="rId21"/>
    <p:sldId id="267" r:id="rId22"/>
    <p:sldId id="266" r:id="rId23"/>
    <p:sldId id="270" r:id="rId24"/>
    <p:sldId id="271" r:id="rId25"/>
    <p:sldId id="272" r:id="rId26"/>
    <p:sldId id="278" r:id="rId27"/>
    <p:sldId id="275" r:id="rId28"/>
    <p:sldId id="282" r:id="rId29"/>
    <p:sldId id="283" r:id="rId3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0"/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4" autoAdjust="0"/>
    <p:restoredTop sz="94650" autoAdjust="0"/>
  </p:normalViewPr>
  <p:slideViewPr>
    <p:cSldViewPr>
      <p:cViewPr>
        <p:scale>
          <a:sx n="100" d="100"/>
          <a:sy n="100" d="100"/>
        </p:scale>
        <p:origin x="-46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7AA52-6AAA-410A-883D-D8228866F82E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6EA3191-1885-4337-9A4A-11FCE3431696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Rukhsana R Din &amp; Caroline Corley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FF996BB-35F8-4D30-8018-673992AD7D40}" type="parTrans" cxnId="{E92EB29F-4C56-4EB8-9CB1-8A4772842004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1CFCB07-8526-4F2B-AB2B-03EFA59A87BA}" type="sibTrans" cxnId="{E92EB29F-4C56-4EB8-9CB1-8A4772842004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A128109-C6B4-4A56-8EC9-C7A351C6B372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Academic Skills Tutors (AST)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6DDB528-2BDA-4463-9C5C-7EB5A8C9594D}" type="parTrans" cxnId="{D7DBCEEB-B2B3-4D18-B210-0E780F37D5FE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D6C0577-CBD8-4823-B18D-BC21C5E4F67B}" type="sibTrans" cxnId="{D7DBCEEB-B2B3-4D18-B210-0E780F37D5FE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36AC4A5-0190-4806-A261-8BBB55163A37}">
      <dgm:prSet phldrT="[Text]"/>
      <dgm:spPr/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Specific to School of Applied Sciences (SAPP)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06995FD-1507-4E37-8CA9-54E166CA1E65}" type="parTrans" cxnId="{0D67623E-20BD-485F-89A0-2897447C92E8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BE81B5-4110-4276-AD6C-0EE36F1E6497}" type="sibTrans" cxnId="{0D67623E-20BD-485F-89A0-2897447C92E8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3FC44C8-FCEC-426A-8B69-05EEA697A69F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Teach on multiple degree routes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66DBBDE-3D2E-44AC-98F2-C6CDB6E43DF9}" type="parTrans" cxnId="{F3443381-F6F7-4756-96BB-F2FE9B2CDD37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35D630C-F1D5-4360-8220-6464850C67C9}" type="sibTrans" cxnId="{F3443381-F6F7-4756-96BB-F2FE9B2CDD37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8974B2-7516-403D-A394-AA5C03FB9069}">
      <dgm:prSet phldrT="[Text]"/>
      <dgm:spPr/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Support with numeracy, literacy, revision &amp; exam techniques and other academic support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98FD50-0829-4AB7-B455-E8746888C91D}" type="parTrans" cxnId="{6BC642B3-AC04-4B94-86C8-7C2832CDD0EA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C0D290D-6379-4DD2-BBAF-1764530D7E4D}" type="sibTrans" cxnId="{6BC642B3-AC04-4B94-86C8-7C2832CDD0EA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A05F3FA-7A54-4940-9673-0EDDDBFC544F}" type="pres">
      <dgm:prSet presAssocID="{7597AA52-6AAA-410A-883D-D8228866F8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3BEE08-4D7B-47DB-8254-719806D472B8}" type="pres">
      <dgm:prSet presAssocID="{96EA3191-1885-4337-9A4A-11FCE34316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FD35CF-6F38-46AA-9C94-ADF8E0AA2508}" type="pres">
      <dgm:prSet presAssocID="{96EA3191-1885-4337-9A4A-11FCE3431696}" presName="spNode" presStyleCnt="0"/>
      <dgm:spPr/>
    </dgm:pt>
    <dgm:pt modelId="{D18C6BF1-2981-4A2D-A1D9-2177291AE237}" type="pres">
      <dgm:prSet presAssocID="{21CFCB07-8526-4F2B-AB2B-03EFA59A87BA}" presName="sibTrans" presStyleLbl="sibTrans1D1" presStyleIdx="0" presStyleCnt="5"/>
      <dgm:spPr/>
      <dgm:t>
        <a:bodyPr/>
        <a:lstStyle/>
        <a:p>
          <a:endParaRPr lang="en-GB"/>
        </a:p>
      </dgm:t>
    </dgm:pt>
    <dgm:pt modelId="{4743179B-E8F9-4221-B40D-277FE7933850}" type="pres">
      <dgm:prSet presAssocID="{EA128109-C6B4-4A56-8EC9-C7A351C6B3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A780AA-E84F-48C7-8AB6-8A971D323154}" type="pres">
      <dgm:prSet presAssocID="{EA128109-C6B4-4A56-8EC9-C7A351C6B372}" presName="spNode" presStyleCnt="0"/>
      <dgm:spPr/>
    </dgm:pt>
    <dgm:pt modelId="{A4A8E3A8-26DF-42E6-AC91-82D898E9BA97}" type="pres">
      <dgm:prSet presAssocID="{BD6C0577-CBD8-4823-B18D-BC21C5E4F67B}" presName="sibTrans" presStyleLbl="sibTrans1D1" presStyleIdx="1" presStyleCnt="5"/>
      <dgm:spPr/>
      <dgm:t>
        <a:bodyPr/>
        <a:lstStyle/>
        <a:p>
          <a:endParaRPr lang="en-GB"/>
        </a:p>
      </dgm:t>
    </dgm:pt>
    <dgm:pt modelId="{B89FAAA3-C8E7-4FA7-B0B8-138F22196C47}" type="pres">
      <dgm:prSet presAssocID="{236AC4A5-0190-4806-A261-8BBB55163A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157A76-C727-4144-917B-62EF5BE56574}" type="pres">
      <dgm:prSet presAssocID="{236AC4A5-0190-4806-A261-8BBB55163A37}" presName="spNode" presStyleCnt="0"/>
      <dgm:spPr/>
    </dgm:pt>
    <dgm:pt modelId="{B8586A5C-88AE-49CA-ACED-255B44A23DB0}" type="pres">
      <dgm:prSet presAssocID="{A3BE81B5-4110-4276-AD6C-0EE36F1E6497}" presName="sibTrans" presStyleLbl="sibTrans1D1" presStyleIdx="2" presStyleCnt="5"/>
      <dgm:spPr/>
      <dgm:t>
        <a:bodyPr/>
        <a:lstStyle/>
        <a:p>
          <a:endParaRPr lang="en-GB"/>
        </a:p>
      </dgm:t>
    </dgm:pt>
    <dgm:pt modelId="{2782393D-6D72-493F-B6BE-83A62732EF13}" type="pres">
      <dgm:prSet presAssocID="{03FC44C8-FCEC-426A-8B69-05EEA697A6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E7A92-1AC5-4D3C-871A-8EAF5E89A6D5}" type="pres">
      <dgm:prSet presAssocID="{03FC44C8-FCEC-426A-8B69-05EEA697A69F}" presName="spNode" presStyleCnt="0"/>
      <dgm:spPr/>
    </dgm:pt>
    <dgm:pt modelId="{46E8EABF-8BDB-4ED6-BE9B-A03315B0AB61}" type="pres">
      <dgm:prSet presAssocID="{835D630C-F1D5-4360-8220-6464850C67C9}" presName="sibTrans" presStyleLbl="sibTrans1D1" presStyleIdx="3" presStyleCnt="5"/>
      <dgm:spPr/>
      <dgm:t>
        <a:bodyPr/>
        <a:lstStyle/>
        <a:p>
          <a:endParaRPr lang="en-GB"/>
        </a:p>
      </dgm:t>
    </dgm:pt>
    <dgm:pt modelId="{780885E7-A2C5-4E0D-A7CF-E108D0C57F73}" type="pres">
      <dgm:prSet presAssocID="{CA8974B2-7516-403D-A394-AA5C03FB90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E5D7EB-FED0-4964-96A1-376233CA4A40}" type="pres">
      <dgm:prSet presAssocID="{CA8974B2-7516-403D-A394-AA5C03FB9069}" presName="spNode" presStyleCnt="0"/>
      <dgm:spPr/>
    </dgm:pt>
    <dgm:pt modelId="{06D83D48-1E50-4A1F-9ADE-E1AA599BD908}" type="pres">
      <dgm:prSet presAssocID="{8C0D290D-6379-4DD2-BBAF-1764530D7E4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8D2DB290-A4AD-4C51-847E-748877AB11CE}" type="presOf" srcId="{CA8974B2-7516-403D-A394-AA5C03FB9069}" destId="{780885E7-A2C5-4E0D-A7CF-E108D0C57F73}" srcOrd="0" destOrd="0" presId="urn:microsoft.com/office/officeart/2005/8/layout/cycle5"/>
    <dgm:cxn modelId="{0D67623E-20BD-485F-89A0-2897447C92E8}" srcId="{7597AA52-6AAA-410A-883D-D8228866F82E}" destId="{236AC4A5-0190-4806-A261-8BBB55163A37}" srcOrd="2" destOrd="0" parTransId="{006995FD-1507-4E37-8CA9-54E166CA1E65}" sibTransId="{A3BE81B5-4110-4276-AD6C-0EE36F1E6497}"/>
    <dgm:cxn modelId="{AD22B645-4764-45E6-9F03-7F1A8B13E353}" type="presOf" srcId="{236AC4A5-0190-4806-A261-8BBB55163A37}" destId="{B89FAAA3-C8E7-4FA7-B0B8-138F22196C47}" srcOrd="0" destOrd="0" presId="urn:microsoft.com/office/officeart/2005/8/layout/cycle5"/>
    <dgm:cxn modelId="{5F3F093F-DF19-4267-B364-A306BD2017E7}" type="presOf" srcId="{03FC44C8-FCEC-426A-8B69-05EEA697A69F}" destId="{2782393D-6D72-493F-B6BE-83A62732EF13}" srcOrd="0" destOrd="0" presId="urn:microsoft.com/office/officeart/2005/8/layout/cycle5"/>
    <dgm:cxn modelId="{D7DBCEEB-B2B3-4D18-B210-0E780F37D5FE}" srcId="{7597AA52-6AAA-410A-883D-D8228866F82E}" destId="{EA128109-C6B4-4A56-8EC9-C7A351C6B372}" srcOrd="1" destOrd="0" parTransId="{16DDB528-2BDA-4463-9C5C-7EB5A8C9594D}" sibTransId="{BD6C0577-CBD8-4823-B18D-BC21C5E4F67B}"/>
    <dgm:cxn modelId="{BE4C31D2-0716-4233-A0D4-19BA1AB9FA3B}" type="presOf" srcId="{21CFCB07-8526-4F2B-AB2B-03EFA59A87BA}" destId="{D18C6BF1-2981-4A2D-A1D9-2177291AE237}" srcOrd="0" destOrd="0" presId="urn:microsoft.com/office/officeart/2005/8/layout/cycle5"/>
    <dgm:cxn modelId="{E92EB29F-4C56-4EB8-9CB1-8A4772842004}" srcId="{7597AA52-6AAA-410A-883D-D8228866F82E}" destId="{96EA3191-1885-4337-9A4A-11FCE3431696}" srcOrd="0" destOrd="0" parTransId="{5FF996BB-35F8-4D30-8018-673992AD7D40}" sibTransId="{21CFCB07-8526-4F2B-AB2B-03EFA59A87BA}"/>
    <dgm:cxn modelId="{3FB9A1BD-8BBB-4C38-B618-61C679021ED0}" type="presOf" srcId="{96EA3191-1885-4337-9A4A-11FCE3431696}" destId="{CA3BEE08-4D7B-47DB-8254-719806D472B8}" srcOrd="0" destOrd="0" presId="urn:microsoft.com/office/officeart/2005/8/layout/cycle5"/>
    <dgm:cxn modelId="{B4D2A329-7FDD-44D2-B91D-A9564D5E8129}" type="presOf" srcId="{A3BE81B5-4110-4276-AD6C-0EE36F1E6497}" destId="{B8586A5C-88AE-49CA-ACED-255B44A23DB0}" srcOrd="0" destOrd="0" presId="urn:microsoft.com/office/officeart/2005/8/layout/cycle5"/>
    <dgm:cxn modelId="{275ADFF5-F4E6-4511-A42A-E91433022FA2}" type="presOf" srcId="{835D630C-F1D5-4360-8220-6464850C67C9}" destId="{46E8EABF-8BDB-4ED6-BE9B-A03315B0AB61}" srcOrd="0" destOrd="0" presId="urn:microsoft.com/office/officeart/2005/8/layout/cycle5"/>
    <dgm:cxn modelId="{D1CEB5F1-92E0-4729-B5D0-565EF3198658}" type="presOf" srcId="{8C0D290D-6379-4DD2-BBAF-1764530D7E4D}" destId="{06D83D48-1E50-4A1F-9ADE-E1AA599BD908}" srcOrd="0" destOrd="0" presId="urn:microsoft.com/office/officeart/2005/8/layout/cycle5"/>
    <dgm:cxn modelId="{BA3127BE-5587-4BF1-A19A-10F116DFB786}" type="presOf" srcId="{7597AA52-6AAA-410A-883D-D8228866F82E}" destId="{BA05F3FA-7A54-4940-9673-0EDDDBFC544F}" srcOrd="0" destOrd="0" presId="urn:microsoft.com/office/officeart/2005/8/layout/cycle5"/>
    <dgm:cxn modelId="{6BC642B3-AC04-4B94-86C8-7C2832CDD0EA}" srcId="{7597AA52-6AAA-410A-883D-D8228866F82E}" destId="{CA8974B2-7516-403D-A394-AA5C03FB9069}" srcOrd="4" destOrd="0" parTransId="{8B98FD50-0829-4AB7-B455-E8746888C91D}" sibTransId="{8C0D290D-6379-4DD2-BBAF-1764530D7E4D}"/>
    <dgm:cxn modelId="{F3443381-F6F7-4756-96BB-F2FE9B2CDD37}" srcId="{7597AA52-6AAA-410A-883D-D8228866F82E}" destId="{03FC44C8-FCEC-426A-8B69-05EEA697A69F}" srcOrd="3" destOrd="0" parTransId="{066DBBDE-3D2E-44AC-98F2-C6CDB6E43DF9}" sibTransId="{835D630C-F1D5-4360-8220-6464850C67C9}"/>
    <dgm:cxn modelId="{8206D18B-809F-46F4-B961-C97AF0D975BE}" type="presOf" srcId="{EA128109-C6B4-4A56-8EC9-C7A351C6B372}" destId="{4743179B-E8F9-4221-B40D-277FE7933850}" srcOrd="0" destOrd="0" presId="urn:microsoft.com/office/officeart/2005/8/layout/cycle5"/>
    <dgm:cxn modelId="{ED6F6AF4-CA24-4006-BC79-BCDEC768242E}" type="presOf" srcId="{BD6C0577-CBD8-4823-B18D-BC21C5E4F67B}" destId="{A4A8E3A8-26DF-42E6-AC91-82D898E9BA97}" srcOrd="0" destOrd="0" presId="urn:microsoft.com/office/officeart/2005/8/layout/cycle5"/>
    <dgm:cxn modelId="{CBA759E7-1C73-4253-93C0-379ED5DB069E}" type="presParOf" srcId="{BA05F3FA-7A54-4940-9673-0EDDDBFC544F}" destId="{CA3BEE08-4D7B-47DB-8254-719806D472B8}" srcOrd="0" destOrd="0" presId="urn:microsoft.com/office/officeart/2005/8/layout/cycle5"/>
    <dgm:cxn modelId="{2A3D234B-F11A-418F-9D17-8EEE336EAD3D}" type="presParOf" srcId="{BA05F3FA-7A54-4940-9673-0EDDDBFC544F}" destId="{99FD35CF-6F38-46AA-9C94-ADF8E0AA2508}" srcOrd="1" destOrd="0" presId="urn:microsoft.com/office/officeart/2005/8/layout/cycle5"/>
    <dgm:cxn modelId="{D38EBAAF-5C28-4C11-8F9C-B884F11814F7}" type="presParOf" srcId="{BA05F3FA-7A54-4940-9673-0EDDDBFC544F}" destId="{D18C6BF1-2981-4A2D-A1D9-2177291AE237}" srcOrd="2" destOrd="0" presId="urn:microsoft.com/office/officeart/2005/8/layout/cycle5"/>
    <dgm:cxn modelId="{7CDD256C-958B-4555-899D-B4BB5983F722}" type="presParOf" srcId="{BA05F3FA-7A54-4940-9673-0EDDDBFC544F}" destId="{4743179B-E8F9-4221-B40D-277FE7933850}" srcOrd="3" destOrd="0" presId="urn:microsoft.com/office/officeart/2005/8/layout/cycle5"/>
    <dgm:cxn modelId="{652CDD70-3501-461D-BEC0-1FBEB2DE0A80}" type="presParOf" srcId="{BA05F3FA-7A54-4940-9673-0EDDDBFC544F}" destId="{F7A780AA-E84F-48C7-8AB6-8A971D323154}" srcOrd="4" destOrd="0" presId="urn:microsoft.com/office/officeart/2005/8/layout/cycle5"/>
    <dgm:cxn modelId="{198C9A95-DCCB-4D48-BC11-66E29C635417}" type="presParOf" srcId="{BA05F3FA-7A54-4940-9673-0EDDDBFC544F}" destId="{A4A8E3A8-26DF-42E6-AC91-82D898E9BA97}" srcOrd="5" destOrd="0" presId="urn:microsoft.com/office/officeart/2005/8/layout/cycle5"/>
    <dgm:cxn modelId="{0989B3BF-2ACB-4791-B96F-1AD1107367E7}" type="presParOf" srcId="{BA05F3FA-7A54-4940-9673-0EDDDBFC544F}" destId="{B89FAAA3-C8E7-4FA7-B0B8-138F22196C47}" srcOrd="6" destOrd="0" presId="urn:microsoft.com/office/officeart/2005/8/layout/cycle5"/>
    <dgm:cxn modelId="{4063E2D7-82F5-45B2-A347-993B376659CE}" type="presParOf" srcId="{BA05F3FA-7A54-4940-9673-0EDDDBFC544F}" destId="{3E157A76-C727-4144-917B-62EF5BE56574}" srcOrd="7" destOrd="0" presId="urn:microsoft.com/office/officeart/2005/8/layout/cycle5"/>
    <dgm:cxn modelId="{DD640A95-E894-4189-9E3C-05D624C4391F}" type="presParOf" srcId="{BA05F3FA-7A54-4940-9673-0EDDDBFC544F}" destId="{B8586A5C-88AE-49CA-ACED-255B44A23DB0}" srcOrd="8" destOrd="0" presId="urn:microsoft.com/office/officeart/2005/8/layout/cycle5"/>
    <dgm:cxn modelId="{3E4E96A9-848C-4DFF-91AE-572B61DB1DBD}" type="presParOf" srcId="{BA05F3FA-7A54-4940-9673-0EDDDBFC544F}" destId="{2782393D-6D72-493F-B6BE-83A62732EF13}" srcOrd="9" destOrd="0" presId="urn:microsoft.com/office/officeart/2005/8/layout/cycle5"/>
    <dgm:cxn modelId="{AD1646F7-D6DF-4485-87CF-D62BD633FF20}" type="presParOf" srcId="{BA05F3FA-7A54-4940-9673-0EDDDBFC544F}" destId="{33AE7A92-1AC5-4D3C-871A-8EAF5E89A6D5}" srcOrd="10" destOrd="0" presId="urn:microsoft.com/office/officeart/2005/8/layout/cycle5"/>
    <dgm:cxn modelId="{C656BC8D-F680-4D3C-9BF2-AF66F27EA091}" type="presParOf" srcId="{BA05F3FA-7A54-4940-9673-0EDDDBFC544F}" destId="{46E8EABF-8BDB-4ED6-BE9B-A03315B0AB61}" srcOrd="11" destOrd="0" presId="urn:microsoft.com/office/officeart/2005/8/layout/cycle5"/>
    <dgm:cxn modelId="{931807E1-D868-413C-8F33-7B54AAD8AAD2}" type="presParOf" srcId="{BA05F3FA-7A54-4940-9673-0EDDDBFC544F}" destId="{780885E7-A2C5-4E0D-A7CF-E108D0C57F73}" srcOrd="12" destOrd="0" presId="urn:microsoft.com/office/officeart/2005/8/layout/cycle5"/>
    <dgm:cxn modelId="{8567A8D2-92E2-4C0F-90AF-F3E74BE3C45D}" type="presParOf" srcId="{BA05F3FA-7A54-4940-9673-0EDDDBFC544F}" destId="{22E5D7EB-FED0-4964-96A1-376233CA4A40}" srcOrd="13" destOrd="0" presId="urn:microsoft.com/office/officeart/2005/8/layout/cycle5"/>
    <dgm:cxn modelId="{B63171DA-AD9F-462E-9478-EBBF696D5C38}" type="presParOf" srcId="{BA05F3FA-7A54-4940-9673-0EDDDBFC544F}" destId="{06D83D48-1E50-4A1F-9ADE-E1AA599BD90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9F7B0-7DE5-4F3C-BF25-EAB7AB8B46A2}" type="doc">
      <dgm:prSet loTypeId="urn:microsoft.com/office/officeart/2005/8/layout/radial3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98F904F-E571-4802-B49C-C3F1162F882F}">
      <dgm:prSet phldrT="[Text]"/>
      <dgm:spPr/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Basic Maths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8C604E-28CF-4F43-92C2-670CF4E9FC80}" type="parTrans" cxnId="{BCF4E5C9-BF90-4926-8886-65A13133A4F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9E28EE4-833C-4D50-B024-8262B6A5449F}" type="sibTrans" cxnId="{BCF4E5C9-BF90-4926-8886-65A13133A4F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CDE67B9-4F03-4609-857F-1E227D5ABAEF}">
      <dgm:prSet phldrT="[Text]" custT="1"/>
      <dgm:spPr/>
      <dgm:t>
        <a:bodyPr/>
        <a:lstStyle/>
        <a:p>
          <a:r>
            <a:rPr lang="en-GB" sz="105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Fractions</a:t>
          </a:r>
          <a:endParaRPr lang="en-GB" sz="105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0F7E5DA-5D59-4903-9804-FDAA8CE4DB3B}" type="parTrans" cxnId="{F60F0F1D-28EF-4E46-BD56-A743ECD1472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12A87B-EDFC-427C-8CDF-5F82CCBBC143}" type="sibTrans" cxnId="{F60F0F1D-28EF-4E46-BD56-A743ECD1472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5D352C7-FD8D-422C-B27C-B16BDAB9A8B9}">
      <dgm:prSet phldrT="[Text]"/>
      <dgm:spPr/>
      <dgm:t>
        <a:bodyPr/>
        <a:lstStyle/>
        <a:p>
          <a:r>
            <a:rPr lang="en-GB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Decimals</a:t>
          </a:r>
          <a:endParaRPr lang="en-GB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4BBACB8-C0E8-4B99-8E80-9FFDCDD3D108}" type="parTrans" cxnId="{616F2E20-0796-4F05-BB90-FC2ECB915A0C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85B9D6E-1B14-4EE0-B178-961B9048C845}" type="sibTrans" cxnId="{616F2E20-0796-4F05-BB90-FC2ECB915A0C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72A9FB-D1B8-41AE-BC5A-B64C4CDF2A67}">
      <dgm:prSet phldrT="[Text]" custT="1"/>
      <dgm:spPr/>
      <dgm:t>
        <a:bodyPr/>
        <a:lstStyle/>
        <a:p>
          <a:r>
            <a:rPr lang="en-GB" sz="105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Percentages</a:t>
          </a:r>
          <a:endParaRPr lang="en-GB" sz="105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F1E599-B4F7-4CC3-A7B6-469B912A09DF}" type="parTrans" cxnId="{53752EA6-D7F5-44B1-A844-ED2464D5B44A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90AE8BD-E480-42F0-9166-8C0E03E80228}" type="sibTrans" cxnId="{53752EA6-D7F5-44B1-A844-ED2464D5B44A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6CEB8E3-508F-4DC4-8782-785CA01A1F4E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GB" sz="105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Algebra</a:t>
          </a:r>
          <a:endParaRPr lang="en-GB" sz="105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25D59C-F7F7-418A-979E-D63560A4749E}" type="parTrans" cxnId="{EF5254D7-D892-483A-9A01-269E97FE230C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1800F9B-E16A-473D-85DE-D229AC86858A}" type="sibTrans" cxnId="{EF5254D7-D892-483A-9A01-269E97FE230C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66393E9-69D1-4AC8-97EB-EA83971B3772}">
      <dgm:prSet phldrT="[Text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en-GB" sz="105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Indices</a:t>
          </a:r>
          <a:endParaRPr lang="en-GB" sz="105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142A5C3-31E5-4AC7-AB89-8F64CD9E7554}" type="parTrans" cxnId="{8CF1A00E-9624-479C-A696-CEE91787C8B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E0A302C-B357-4BB8-9235-A7E48013DE76}" type="sibTrans" cxnId="{8CF1A00E-9624-479C-A696-CEE91787C8B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347385-1E19-4572-AB72-5F1C8B60E0CD}">
      <dgm:prSet phldrT="[Text]" custT="1"/>
      <dgm:spPr/>
      <dgm:t>
        <a:bodyPr/>
        <a:lstStyle/>
        <a:p>
          <a:r>
            <a:rPr lang="en-GB" sz="105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Basic Numbers</a:t>
          </a:r>
          <a:endParaRPr lang="en-GB" sz="105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41F0DDB-687A-4469-8B1A-6D062B158815}" type="parTrans" cxnId="{0C77D113-EC8F-43A2-A3D9-9AE896D1115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F39FDCB-BA85-46E7-A673-E2B411FAEC4F}" type="sibTrans" cxnId="{0C77D113-EC8F-43A2-A3D9-9AE896D11150}">
      <dgm:prSet/>
      <dgm:spPr/>
      <dgm:t>
        <a:bodyPr/>
        <a:lstStyle/>
        <a:p>
          <a:endParaRPr lang="en-GB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5A043A9-FFFB-4707-9887-620DA688F853}" type="pres">
      <dgm:prSet presAssocID="{2EC9F7B0-7DE5-4F3C-BF25-EAB7AB8B46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0873D9-D0BA-4462-BE36-F29683DE1243}" type="pres">
      <dgm:prSet presAssocID="{2EC9F7B0-7DE5-4F3C-BF25-EAB7AB8B46A2}" presName="radial" presStyleCnt="0">
        <dgm:presLayoutVars>
          <dgm:animLvl val="ctr"/>
        </dgm:presLayoutVars>
      </dgm:prSet>
      <dgm:spPr/>
    </dgm:pt>
    <dgm:pt modelId="{1FE1E4EC-108B-4917-87B2-EC6A75B4834D}" type="pres">
      <dgm:prSet presAssocID="{D98F904F-E571-4802-B49C-C3F1162F882F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78DB1090-A1AC-4FAD-8CCB-B41F7623F2B0}" type="pres">
      <dgm:prSet presAssocID="{A2347385-1E19-4572-AB72-5F1C8B60E0C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EEB69-DA2E-4606-B1D2-C085AD0176EB}" type="pres">
      <dgm:prSet presAssocID="{ACDE67B9-4F03-4609-857F-1E227D5ABAEF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F246C6-6D3E-4C6C-A95A-535B1DB3801F}" type="pres">
      <dgm:prSet presAssocID="{E5D352C7-FD8D-422C-B27C-B16BDAB9A8B9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C74652-4793-4969-8F9F-F1E2D09F880F}" type="pres">
      <dgm:prSet presAssocID="{ED72A9FB-D1B8-41AE-BC5A-B64C4CDF2A67}" presName="node" presStyleLbl="vennNode1" presStyleIdx="4" presStyleCnt="7" custScaleX="126029" custScaleY="109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D979E2-9D0C-4087-910F-5FAD80EE9534}" type="pres">
      <dgm:prSet presAssocID="{866393E9-69D1-4AC8-97EB-EA83971B377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AF8DFC-2118-460C-BC0B-79DFC01D1CD5}" type="pres">
      <dgm:prSet presAssocID="{D6CEB8E3-508F-4DC4-8782-785CA01A1F4E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A800DB-46EC-422F-A845-FAD1387BED72}" type="presOf" srcId="{D98F904F-E571-4802-B49C-C3F1162F882F}" destId="{1FE1E4EC-108B-4917-87B2-EC6A75B4834D}" srcOrd="0" destOrd="0" presId="urn:microsoft.com/office/officeart/2005/8/layout/radial3"/>
    <dgm:cxn modelId="{7274C4C5-16C2-4A25-B2F1-53EA52165D87}" type="presOf" srcId="{ACDE67B9-4F03-4609-857F-1E227D5ABAEF}" destId="{686EEB69-DA2E-4606-B1D2-C085AD0176EB}" srcOrd="0" destOrd="0" presId="urn:microsoft.com/office/officeart/2005/8/layout/radial3"/>
    <dgm:cxn modelId="{53752EA6-D7F5-44B1-A844-ED2464D5B44A}" srcId="{D98F904F-E571-4802-B49C-C3F1162F882F}" destId="{ED72A9FB-D1B8-41AE-BC5A-B64C4CDF2A67}" srcOrd="3" destOrd="0" parTransId="{DBF1E599-B4F7-4CC3-A7B6-469B912A09DF}" sibTransId="{A90AE8BD-E480-42F0-9166-8C0E03E80228}"/>
    <dgm:cxn modelId="{8CF1A00E-9624-479C-A696-CEE91787C8B0}" srcId="{D98F904F-E571-4802-B49C-C3F1162F882F}" destId="{866393E9-69D1-4AC8-97EB-EA83971B3772}" srcOrd="4" destOrd="0" parTransId="{7142A5C3-31E5-4AC7-AB89-8F64CD9E7554}" sibTransId="{BE0A302C-B357-4BB8-9235-A7E48013DE76}"/>
    <dgm:cxn modelId="{EF5254D7-D892-483A-9A01-269E97FE230C}" srcId="{D98F904F-E571-4802-B49C-C3F1162F882F}" destId="{D6CEB8E3-508F-4DC4-8782-785CA01A1F4E}" srcOrd="5" destOrd="0" parTransId="{2F25D59C-F7F7-418A-979E-D63560A4749E}" sibTransId="{71800F9B-E16A-473D-85DE-D229AC86858A}"/>
    <dgm:cxn modelId="{B68710E8-A65D-4263-A07C-11025C206965}" type="presOf" srcId="{A2347385-1E19-4572-AB72-5F1C8B60E0CD}" destId="{78DB1090-A1AC-4FAD-8CCB-B41F7623F2B0}" srcOrd="0" destOrd="0" presId="urn:microsoft.com/office/officeart/2005/8/layout/radial3"/>
    <dgm:cxn modelId="{C5AF8554-F88D-4AC1-9BCA-002828FB4E5C}" type="presOf" srcId="{2EC9F7B0-7DE5-4F3C-BF25-EAB7AB8B46A2}" destId="{75A043A9-FFFB-4707-9887-620DA688F853}" srcOrd="0" destOrd="0" presId="urn:microsoft.com/office/officeart/2005/8/layout/radial3"/>
    <dgm:cxn modelId="{7E4E94ED-131C-4DA3-8C37-D604166BC4DF}" type="presOf" srcId="{E5D352C7-FD8D-422C-B27C-B16BDAB9A8B9}" destId="{1EF246C6-6D3E-4C6C-A95A-535B1DB3801F}" srcOrd="0" destOrd="0" presId="urn:microsoft.com/office/officeart/2005/8/layout/radial3"/>
    <dgm:cxn modelId="{E1A79E07-0A6F-4658-99E7-40BE0C1020BF}" type="presOf" srcId="{866393E9-69D1-4AC8-97EB-EA83971B3772}" destId="{51D979E2-9D0C-4087-910F-5FAD80EE9534}" srcOrd="0" destOrd="0" presId="urn:microsoft.com/office/officeart/2005/8/layout/radial3"/>
    <dgm:cxn modelId="{FB8DF264-2CCA-46D7-95CD-CB17FA87EA72}" type="presOf" srcId="{ED72A9FB-D1B8-41AE-BC5A-B64C4CDF2A67}" destId="{1BC74652-4793-4969-8F9F-F1E2D09F880F}" srcOrd="0" destOrd="0" presId="urn:microsoft.com/office/officeart/2005/8/layout/radial3"/>
    <dgm:cxn modelId="{0C77D113-EC8F-43A2-A3D9-9AE896D11150}" srcId="{D98F904F-E571-4802-B49C-C3F1162F882F}" destId="{A2347385-1E19-4572-AB72-5F1C8B60E0CD}" srcOrd="0" destOrd="0" parTransId="{741F0DDB-687A-4469-8B1A-6D062B158815}" sibTransId="{CF39FDCB-BA85-46E7-A673-E2B411FAEC4F}"/>
    <dgm:cxn modelId="{F60F0F1D-28EF-4E46-BD56-A743ECD14720}" srcId="{D98F904F-E571-4802-B49C-C3F1162F882F}" destId="{ACDE67B9-4F03-4609-857F-1E227D5ABAEF}" srcOrd="1" destOrd="0" parTransId="{10F7E5DA-5D59-4903-9804-FDAA8CE4DB3B}" sibTransId="{1A12A87B-EDFC-427C-8CDF-5F82CCBBC143}"/>
    <dgm:cxn modelId="{3E6A55B7-AB82-4B39-A6F9-8D8CD035C165}" type="presOf" srcId="{D6CEB8E3-508F-4DC4-8782-785CA01A1F4E}" destId="{A9AF8DFC-2118-460C-BC0B-79DFC01D1CD5}" srcOrd="0" destOrd="0" presId="urn:microsoft.com/office/officeart/2005/8/layout/radial3"/>
    <dgm:cxn modelId="{BCF4E5C9-BF90-4926-8886-65A13133A4F0}" srcId="{2EC9F7B0-7DE5-4F3C-BF25-EAB7AB8B46A2}" destId="{D98F904F-E571-4802-B49C-C3F1162F882F}" srcOrd="0" destOrd="0" parTransId="{DC8C604E-28CF-4F43-92C2-670CF4E9FC80}" sibTransId="{D9E28EE4-833C-4D50-B024-8262B6A5449F}"/>
    <dgm:cxn modelId="{616F2E20-0796-4F05-BB90-FC2ECB915A0C}" srcId="{D98F904F-E571-4802-B49C-C3F1162F882F}" destId="{E5D352C7-FD8D-422C-B27C-B16BDAB9A8B9}" srcOrd="2" destOrd="0" parTransId="{84BBACB8-C0E8-4B99-8E80-9FFDCDD3D108}" sibTransId="{B85B9D6E-1B14-4EE0-B178-961B9048C845}"/>
    <dgm:cxn modelId="{79D09F7C-5107-429D-81AD-8852005062CD}" type="presParOf" srcId="{75A043A9-FFFB-4707-9887-620DA688F853}" destId="{1E0873D9-D0BA-4462-BE36-F29683DE1243}" srcOrd="0" destOrd="0" presId="urn:microsoft.com/office/officeart/2005/8/layout/radial3"/>
    <dgm:cxn modelId="{A097773F-5A2B-48D8-8B2B-37729ACFA99D}" type="presParOf" srcId="{1E0873D9-D0BA-4462-BE36-F29683DE1243}" destId="{1FE1E4EC-108B-4917-87B2-EC6A75B4834D}" srcOrd="0" destOrd="0" presId="urn:microsoft.com/office/officeart/2005/8/layout/radial3"/>
    <dgm:cxn modelId="{3CDF6DD6-790A-48F4-AD59-0361328F7940}" type="presParOf" srcId="{1E0873D9-D0BA-4462-BE36-F29683DE1243}" destId="{78DB1090-A1AC-4FAD-8CCB-B41F7623F2B0}" srcOrd="1" destOrd="0" presId="urn:microsoft.com/office/officeart/2005/8/layout/radial3"/>
    <dgm:cxn modelId="{78A95047-BC11-473D-A97B-753CA5855F99}" type="presParOf" srcId="{1E0873D9-D0BA-4462-BE36-F29683DE1243}" destId="{686EEB69-DA2E-4606-B1D2-C085AD0176EB}" srcOrd="2" destOrd="0" presId="urn:microsoft.com/office/officeart/2005/8/layout/radial3"/>
    <dgm:cxn modelId="{799DC060-8B21-4A8E-9742-F947952304F9}" type="presParOf" srcId="{1E0873D9-D0BA-4462-BE36-F29683DE1243}" destId="{1EF246C6-6D3E-4C6C-A95A-535B1DB3801F}" srcOrd="3" destOrd="0" presId="urn:microsoft.com/office/officeart/2005/8/layout/radial3"/>
    <dgm:cxn modelId="{43DFF444-23E7-4CF0-861D-5B5D3BAAA90E}" type="presParOf" srcId="{1E0873D9-D0BA-4462-BE36-F29683DE1243}" destId="{1BC74652-4793-4969-8F9F-F1E2D09F880F}" srcOrd="4" destOrd="0" presId="urn:microsoft.com/office/officeart/2005/8/layout/radial3"/>
    <dgm:cxn modelId="{A872E07C-6AD6-4DB5-8D60-13DCC56A2F50}" type="presParOf" srcId="{1E0873D9-D0BA-4462-BE36-F29683DE1243}" destId="{51D979E2-9D0C-4087-910F-5FAD80EE9534}" srcOrd="5" destOrd="0" presId="urn:microsoft.com/office/officeart/2005/8/layout/radial3"/>
    <dgm:cxn modelId="{20CED10D-966B-4BED-990D-C1C381EEBFDF}" type="presParOf" srcId="{1E0873D9-D0BA-4462-BE36-F29683DE1243}" destId="{A9AF8DFC-2118-460C-BC0B-79DFC01D1CD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89568-9EDA-4338-AF0F-C85C8AF8B352}" type="doc">
      <dgm:prSet loTypeId="urn:microsoft.com/office/officeart/2005/8/layout/StepDown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A87A354-9B53-42BF-A316-AC3455ADE17B}">
      <dgm:prSet phldrT="[Text]"/>
      <dgm:spPr/>
      <dgm:t>
        <a:bodyPr/>
        <a:lstStyle/>
        <a:p>
          <a:r>
            <a:rPr lang="en-GB" dirty="0" smtClean="0"/>
            <a:t>Modification to course</a:t>
          </a:r>
          <a:endParaRPr lang="en-GB" dirty="0"/>
        </a:p>
      </dgm:t>
    </dgm:pt>
    <dgm:pt modelId="{009268CF-DDCF-4C8F-8402-81D489B594BD}" type="parTrans" cxnId="{82F40052-766A-4EA7-831E-E60A41238144}">
      <dgm:prSet/>
      <dgm:spPr/>
      <dgm:t>
        <a:bodyPr/>
        <a:lstStyle/>
        <a:p>
          <a:endParaRPr lang="en-GB"/>
        </a:p>
      </dgm:t>
    </dgm:pt>
    <dgm:pt modelId="{0323D5C7-24F6-46F9-A655-618FC9DFA369}" type="sibTrans" cxnId="{82F40052-766A-4EA7-831E-E60A41238144}">
      <dgm:prSet/>
      <dgm:spPr/>
      <dgm:t>
        <a:bodyPr/>
        <a:lstStyle/>
        <a:p>
          <a:endParaRPr lang="en-GB"/>
        </a:p>
      </dgm:t>
    </dgm:pt>
    <dgm:pt modelId="{4E138537-BAEF-4B13-9079-35504849B152}">
      <dgm:prSet phldrT="[Text]"/>
      <dgm:spPr/>
      <dgm:t>
        <a:bodyPr/>
        <a:lstStyle/>
        <a:p>
          <a:r>
            <a:rPr lang="en-GB" dirty="0" smtClean="0"/>
            <a:t>Advertise throughout the School</a:t>
          </a:r>
          <a:endParaRPr lang="en-GB" dirty="0"/>
        </a:p>
      </dgm:t>
    </dgm:pt>
    <dgm:pt modelId="{890B3F3F-4D34-4DD3-8AD8-0E2CFBD0E0F9}" type="parTrans" cxnId="{33EC6BB2-434E-41EC-B14A-D54205FFF4E9}">
      <dgm:prSet/>
      <dgm:spPr/>
      <dgm:t>
        <a:bodyPr/>
        <a:lstStyle/>
        <a:p>
          <a:endParaRPr lang="en-GB"/>
        </a:p>
      </dgm:t>
    </dgm:pt>
    <dgm:pt modelId="{1355540D-C276-4BCF-AA60-AE86D506F9B5}" type="sibTrans" cxnId="{33EC6BB2-434E-41EC-B14A-D54205FFF4E9}">
      <dgm:prSet/>
      <dgm:spPr/>
      <dgm:t>
        <a:bodyPr/>
        <a:lstStyle/>
        <a:p>
          <a:endParaRPr lang="en-GB"/>
        </a:p>
      </dgm:t>
    </dgm:pt>
    <dgm:pt modelId="{7EBE28CD-9F4D-41B6-AFE8-BBD4DAE79AAF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n-GB" dirty="0" smtClean="0"/>
            <a:t>Potentially rollout to </a:t>
          </a:r>
          <a:r>
            <a:rPr lang="en-GB" dirty="0" smtClean="0"/>
            <a:t>all first year undergraduates in the School</a:t>
          </a:r>
          <a:endParaRPr lang="en-GB" dirty="0"/>
        </a:p>
      </dgm:t>
    </dgm:pt>
    <dgm:pt modelId="{5406F41B-38E8-4D07-AF46-6250899C36E3}" type="parTrans" cxnId="{59038998-4FAF-48A7-9905-B6F9B6F00606}">
      <dgm:prSet/>
      <dgm:spPr/>
      <dgm:t>
        <a:bodyPr/>
        <a:lstStyle/>
        <a:p>
          <a:endParaRPr lang="en-GB"/>
        </a:p>
      </dgm:t>
    </dgm:pt>
    <dgm:pt modelId="{8CC3A955-C1CA-49BE-954F-D59F5EBABB2F}" type="sibTrans" cxnId="{59038998-4FAF-48A7-9905-B6F9B6F00606}">
      <dgm:prSet/>
      <dgm:spPr/>
      <dgm:t>
        <a:bodyPr/>
        <a:lstStyle/>
        <a:p>
          <a:endParaRPr lang="en-GB"/>
        </a:p>
      </dgm:t>
    </dgm:pt>
    <dgm:pt modelId="{01F0E3E9-2F39-4610-9F50-BC65256FB01A}" type="pres">
      <dgm:prSet presAssocID="{7CD89568-9EDA-4338-AF0F-C85C8AF8B35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5FC9DBD-5720-417E-9B99-495F6D14B057}" type="pres">
      <dgm:prSet presAssocID="{0A87A354-9B53-42BF-A316-AC3455ADE17B}" presName="composite" presStyleCnt="0"/>
      <dgm:spPr/>
    </dgm:pt>
    <dgm:pt modelId="{662327B4-F298-4382-B55B-AAA0B3351BD5}" type="pres">
      <dgm:prSet presAssocID="{0A87A354-9B53-42BF-A316-AC3455ADE17B}" presName="bentUpArrow1" presStyleLbl="alignImgPlace1" presStyleIdx="0" presStyleCnt="2"/>
      <dgm:spPr/>
    </dgm:pt>
    <dgm:pt modelId="{4AD8073D-CDE6-47B7-95D6-0F84D989ED59}" type="pres">
      <dgm:prSet presAssocID="{0A87A354-9B53-42BF-A316-AC3455ADE17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8BFADB-DCED-44F4-A887-8DD2DF1EC7A8}" type="pres">
      <dgm:prSet presAssocID="{0A87A354-9B53-42BF-A316-AC3455ADE17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5243FB4-CAA5-40BA-BEED-CBD75179F21B}" type="pres">
      <dgm:prSet presAssocID="{0323D5C7-24F6-46F9-A655-618FC9DFA369}" presName="sibTrans" presStyleCnt="0"/>
      <dgm:spPr/>
    </dgm:pt>
    <dgm:pt modelId="{0A19CA9B-5710-4C9C-A56B-6626B983D138}" type="pres">
      <dgm:prSet presAssocID="{4E138537-BAEF-4B13-9079-35504849B152}" presName="composite" presStyleCnt="0"/>
      <dgm:spPr/>
    </dgm:pt>
    <dgm:pt modelId="{7A25B997-B895-462A-9AAC-7DEE223DA5B4}" type="pres">
      <dgm:prSet presAssocID="{4E138537-BAEF-4B13-9079-35504849B152}" presName="bentUpArrow1" presStyleLbl="alignImgPlace1" presStyleIdx="1" presStyleCnt="2"/>
      <dgm:spPr/>
    </dgm:pt>
    <dgm:pt modelId="{5A7B478B-DDF9-4005-AA9A-C4751756FF46}" type="pres">
      <dgm:prSet presAssocID="{4E138537-BAEF-4B13-9079-35504849B15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22AEB-85B7-4A88-B1DE-6DD7A9888FCA}" type="pres">
      <dgm:prSet presAssocID="{4E138537-BAEF-4B13-9079-35504849B15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30D3188-5EE0-49DD-8C65-98C98B74FC57}" type="pres">
      <dgm:prSet presAssocID="{1355540D-C276-4BCF-AA60-AE86D506F9B5}" presName="sibTrans" presStyleCnt="0"/>
      <dgm:spPr/>
    </dgm:pt>
    <dgm:pt modelId="{6E54053F-5180-46D5-BB5D-C45D5E574E0C}" type="pres">
      <dgm:prSet presAssocID="{7EBE28CD-9F4D-41B6-AFE8-BBD4DAE79AAF}" presName="composite" presStyleCnt="0"/>
      <dgm:spPr/>
    </dgm:pt>
    <dgm:pt modelId="{54983CF3-8ED7-4F1E-8219-3A8B0D22C234}" type="pres">
      <dgm:prSet presAssocID="{7EBE28CD-9F4D-41B6-AFE8-BBD4DAE79AA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38AC02-75E6-47CF-8E4D-848EC4C009AF}" type="presOf" srcId="{4E138537-BAEF-4B13-9079-35504849B152}" destId="{5A7B478B-DDF9-4005-AA9A-C4751756FF46}" srcOrd="0" destOrd="0" presId="urn:microsoft.com/office/officeart/2005/8/layout/StepDownProcess"/>
    <dgm:cxn modelId="{841F02D4-7A67-4E91-9388-CD98B3F99885}" type="presOf" srcId="{7CD89568-9EDA-4338-AF0F-C85C8AF8B352}" destId="{01F0E3E9-2F39-4610-9F50-BC65256FB01A}" srcOrd="0" destOrd="0" presId="urn:microsoft.com/office/officeart/2005/8/layout/StepDownProcess"/>
    <dgm:cxn modelId="{82F40052-766A-4EA7-831E-E60A41238144}" srcId="{7CD89568-9EDA-4338-AF0F-C85C8AF8B352}" destId="{0A87A354-9B53-42BF-A316-AC3455ADE17B}" srcOrd="0" destOrd="0" parTransId="{009268CF-DDCF-4C8F-8402-81D489B594BD}" sibTransId="{0323D5C7-24F6-46F9-A655-618FC9DFA369}"/>
    <dgm:cxn modelId="{33EC6BB2-434E-41EC-B14A-D54205FFF4E9}" srcId="{7CD89568-9EDA-4338-AF0F-C85C8AF8B352}" destId="{4E138537-BAEF-4B13-9079-35504849B152}" srcOrd="1" destOrd="0" parTransId="{890B3F3F-4D34-4DD3-8AD8-0E2CFBD0E0F9}" sibTransId="{1355540D-C276-4BCF-AA60-AE86D506F9B5}"/>
    <dgm:cxn modelId="{EFC17D04-E8E0-4AE5-BFAA-FEA42C1B6656}" type="presOf" srcId="{7EBE28CD-9F4D-41B6-AFE8-BBD4DAE79AAF}" destId="{54983CF3-8ED7-4F1E-8219-3A8B0D22C234}" srcOrd="0" destOrd="0" presId="urn:microsoft.com/office/officeart/2005/8/layout/StepDownProcess"/>
    <dgm:cxn modelId="{4B0D8A02-1E94-4ABF-9EB8-D0CB4900A3B9}" type="presOf" srcId="{0A87A354-9B53-42BF-A316-AC3455ADE17B}" destId="{4AD8073D-CDE6-47B7-95D6-0F84D989ED59}" srcOrd="0" destOrd="0" presId="urn:microsoft.com/office/officeart/2005/8/layout/StepDownProcess"/>
    <dgm:cxn modelId="{59038998-4FAF-48A7-9905-B6F9B6F00606}" srcId="{7CD89568-9EDA-4338-AF0F-C85C8AF8B352}" destId="{7EBE28CD-9F4D-41B6-AFE8-BBD4DAE79AAF}" srcOrd="2" destOrd="0" parTransId="{5406F41B-38E8-4D07-AF46-6250899C36E3}" sibTransId="{8CC3A955-C1CA-49BE-954F-D59F5EBABB2F}"/>
    <dgm:cxn modelId="{F9AA7F56-E27E-40D7-AC6B-47FBAB927CA8}" type="presParOf" srcId="{01F0E3E9-2F39-4610-9F50-BC65256FB01A}" destId="{D5FC9DBD-5720-417E-9B99-495F6D14B057}" srcOrd="0" destOrd="0" presId="urn:microsoft.com/office/officeart/2005/8/layout/StepDownProcess"/>
    <dgm:cxn modelId="{F68FFB83-A036-4B68-B457-7FA4CB9BC96D}" type="presParOf" srcId="{D5FC9DBD-5720-417E-9B99-495F6D14B057}" destId="{662327B4-F298-4382-B55B-AAA0B3351BD5}" srcOrd="0" destOrd="0" presId="urn:microsoft.com/office/officeart/2005/8/layout/StepDownProcess"/>
    <dgm:cxn modelId="{7160CD54-B038-4FC7-B973-B2F5621753D0}" type="presParOf" srcId="{D5FC9DBD-5720-417E-9B99-495F6D14B057}" destId="{4AD8073D-CDE6-47B7-95D6-0F84D989ED59}" srcOrd="1" destOrd="0" presId="urn:microsoft.com/office/officeart/2005/8/layout/StepDownProcess"/>
    <dgm:cxn modelId="{8D1E3188-D6C3-4070-A245-A1F93611C3D3}" type="presParOf" srcId="{D5FC9DBD-5720-417E-9B99-495F6D14B057}" destId="{9B8BFADB-DCED-44F4-A887-8DD2DF1EC7A8}" srcOrd="2" destOrd="0" presId="urn:microsoft.com/office/officeart/2005/8/layout/StepDownProcess"/>
    <dgm:cxn modelId="{8180DEC9-6FBE-42D4-9392-E6A490B28B7B}" type="presParOf" srcId="{01F0E3E9-2F39-4610-9F50-BC65256FB01A}" destId="{95243FB4-CAA5-40BA-BEED-CBD75179F21B}" srcOrd="1" destOrd="0" presId="urn:microsoft.com/office/officeart/2005/8/layout/StepDownProcess"/>
    <dgm:cxn modelId="{E15FA968-7526-46A4-9A18-AC6802723703}" type="presParOf" srcId="{01F0E3E9-2F39-4610-9F50-BC65256FB01A}" destId="{0A19CA9B-5710-4C9C-A56B-6626B983D138}" srcOrd="2" destOrd="0" presId="urn:microsoft.com/office/officeart/2005/8/layout/StepDownProcess"/>
    <dgm:cxn modelId="{298C02D5-190F-4EA7-A1A8-B32EB94423A5}" type="presParOf" srcId="{0A19CA9B-5710-4C9C-A56B-6626B983D138}" destId="{7A25B997-B895-462A-9AAC-7DEE223DA5B4}" srcOrd="0" destOrd="0" presId="urn:microsoft.com/office/officeart/2005/8/layout/StepDownProcess"/>
    <dgm:cxn modelId="{92B393D8-12D5-4B5C-B74B-4229AA6BE261}" type="presParOf" srcId="{0A19CA9B-5710-4C9C-A56B-6626B983D138}" destId="{5A7B478B-DDF9-4005-AA9A-C4751756FF46}" srcOrd="1" destOrd="0" presId="urn:microsoft.com/office/officeart/2005/8/layout/StepDownProcess"/>
    <dgm:cxn modelId="{222A486C-7DD5-491A-B6C4-A13984EE4AB2}" type="presParOf" srcId="{0A19CA9B-5710-4C9C-A56B-6626B983D138}" destId="{94D22AEB-85B7-4A88-B1DE-6DD7A9888FCA}" srcOrd="2" destOrd="0" presId="urn:microsoft.com/office/officeart/2005/8/layout/StepDownProcess"/>
    <dgm:cxn modelId="{907F492E-728D-4C88-AD83-477070707070}" type="presParOf" srcId="{01F0E3E9-2F39-4610-9F50-BC65256FB01A}" destId="{730D3188-5EE0-49DD-8C65-98C98B74FC57}" srcOrd="3" destOrd="0" presId="urn:microsoft.com/office/officeart/2005/8/layout/StepDownProcess"/>
    <dgm:cxn modelId="{4823D38D-BF47-4BB5-9084-0A015A6400BC}" type="presParOf" srcId="{01F0E3E9-2F39-4610-9F50-BC65256FB01A}" destId="{6E54053F-5180-46D5-BB5D-C45D5E574E0C}" srcOrd="4" destOrd="0" presId="urn:microsoft.com/office/officeart/2005/8/layout/StepDownProcess"/>
    <dgm:cxn modelId="{AA47BCD6-2249-4C59-B344-DC6A206E7528}" type="presParOf" srcId="{6E54053F-5180-46D5-BB5D-C45D5E574E0C}" destId="{54983CF3-8ED7-4F1E-8219-3A8B0D22C23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EE08-4D7B-47DB-8254-719806D472B8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Rukhsana R Din &amp; Caroline Corley</a:t>
          </a:r>
          <a:endParaRPr lang="en-GB" sz="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22865" y="44730"/>
        <a:ext cx="1250268" cy="783022"/>
      </dsp:txXfrm>
    </dsp:sp>
    <dsp:sp modelId="{D18C6BF1-2981-4A2D-A1D9-2177291AE23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3179B-E8F9-4221-B40D-277FE7933850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Academic Skills Tutors (AST)</a:t>
          </a:r>
          <a:endParaRPr lang="en-GB" sz="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70661" y="1241923"/>
        <a:ext cx="1250268" cy="783022"/>
      </dsp:txXfrm>
    </dsp:sp>
    <dsp:sp modelId="{A4A8E3A8-26DF-42E6-AC91-82D898E9BA9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025" y="1852639"/>
              </a:moveTo>
              <a:arcTo wR="1732594" hR="1732594" stAng="21838381" swAng="13592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AAA3-C8E7-4FA7-B0B8-138F22196C47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Specific to School of Applied Sciences (SAPP)</a:t>
          </a:r>
          <a:endParaRPr lang="en-GB" sz="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41259" y="3179023"/>
        <a:ext cx="1250268" cy="783022"/>
      </dsp:txXfrm>
    </dsp:sp>
    <dsp:sp modelId="{B8586A5C-88AE-49CA-ACED-255B44A23DB0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2393D-6D72-493F-B6BE-83A62732EF13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Teach on multiple degree routes</a:t>
          </a:r>
          <a:endParaRPr lang="en-GB" sz="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404472" y="3179023"/>
        <a:ext cx="1250268" cy="783022"/>
      </dsp:txXfrm>
    </dsp:sp>
    <dsp:sp modelId="{46E8EABF-8BDB-4ED6-BE9B-A03315B0AB6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885E7-A2C5-4E0D-A7CF-E108D0C57F73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Support with numeracy, literacy, revision &amp; exam techniques and other academic support</a:t>
          </a:r>
          <a:endParaRPr lang="en-GB" sz="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75070" y="1241923"/>
        <a:ext cx="1250268" cy="783022"/>
      </dsp:txXfrm>
    </dsp:sp>
    <dsp:sp modelId="{06D83D48-1E50-4A1F-9ADE-E1AA599BD90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E4EC-108B-4917-87B2-EC6A75B4834D}">
      <dsp:nvSpPr>
        <dsp:cNvPr id="0" name=""/>
        <dsp:cNvSpPr/>
      </dsp:nvSpPr>
      <dsp:spPr>
        <a:xfrm>
          <a:off x="2745711" y="889075"/>
          <a:ext cx="2285441" cy="22854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Basic Maths</a:t>
          </a:r>
          <a:endParaRPr lang="en-GB" sz="35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080406" y="1223770"/>
        <a:ext cx="1616051" cy="1616051"/>
      </dsp:txXfrm>
    </dsp:sp>
    <dsp:sp modelId="{78DB1090-A1AC-4FAD-8CCB-B41F7623F2B0}">
      <dsp:nvSpPr>
        <dsp:cNvPr id="0" name=""/>
        <dsp:cNvSpPr/>
      </dsp:nvSpPr>
      <dsp:spPr>
        <a:xfrm>
          <a:off x="3317071" y="-27911"/>
          <a:ext cx="1142720" cy="1142720"/>
        </a:xfrm>
        <a:prstGeom prst="ellipse">
          <a:avLst/>
        </a:prstGeom>
        <a:solidFill>
          <a:schemeClr val="accent2">
            <a:alpha val="50000"/>
            <a:hueOff val="-2400000"/>
            <a:satOff val="-8334"/>
            <a:lumOff val="1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Basic Numbers</a:t>
          </a:r>
          <a:endParaRPr lang="en-GB" sz="105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84418" y="139436"/>
        <a:ext cx="808026" cy="808026"/>
      </dsp:txXfrm>
    </dsp:sp>
    <dsp:sp modelId="{686EEB69-DA2E-4606-B1D2-C085AD0176EB}">
      <dsp:nvSpPr>
        <dsp:cNvPr id="0" name=""/>
        <dsp:cNvSpPr/>
      </dsp:nvSpPr>
      <dsp:spPr>
        <a:xfrm>
          <a:off x="4606018" y="716262"/>
          <a:ext cx="1142720" cy="1142720"/>
        </a:xfrm>
        <a:prstGeom prst="ellipse">
          <a:avLst/>
        </a:prstGeom>
        <a:solidFill>
          <a:schemeClr val="accent2">
            <a:alpha val="50000"/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Fractions</a:t>
          </a:r>
          <a:endParaRPr lang="en-GB" sz="105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773365" y="883609"/>
        <a:ext cx="808026" cy="808026"/>
      </dsp:txXfrm>
    </dsp:sp>
    <dsp:sp modelId="{1EF246C6-6D3E-4C6C-A95A-535B1DB3801F}">
      <dsp:nvSpPr>
        <dsp:cNvPr id="0" name=""/>
        <dsp:cNvSpPr/>
      </dsp:nvSpPr>
      <dsp:spPr>
        <a:xfrm>
          <a:off x="4606018" y="2204610"/>
          <a:ext cx="1142720" cy="1142720"/>
        </a:xfrm>
        <a:prstGeom prst="ellipse">
          <a:avLst/>
        </a:prstGeom>
        <a:solidFill>
          <a:schemeClr val="accent2">
            <a:alpha val="50000"/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Decimals</a:t>
          </a:r>
          <a:endParaRPr lang="en-GB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773365" y="2371957"/>
        <a:ext cx="808026" cy="808026"/>
      </dsp:txXfrm>
    </dsp:sp>
    <dsp:sp modelId="{1BC74652-4793-4969-8F9F-F1E2D09F880F}">
      <dsp:nvSpPr>
        <dsp:cNvPr id="0" name=""/>
        <dsp:cNvSpPr/>
      </dsp:nvSpPr>
      <dsp:spPr>
        <a:xfrm>
          <a:off x="3168352" y="2892145"/>
          <a:ext cx="1440159" cy="1255998"/>
        </a:xfrm>
        <a:prstGeom prst="ellipse">
          <a:avLst/>
        </a:prstGeom>
        <a:solidFill>
          <a:schemeClr val="accent2">
            <a:alpha val="50000"/>
            <a:hueOff val="-9600000"/>
            <a:satOff val="-33335"/>
            <a:lumOff val="4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Percentages</a:t>
          </a:r>
          <a:endParaRPr lang="en-GB" sz="105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79258" y="3076082"/>
        <a:ext cx="1018347" cy="888124"/>
      </dsp:txXfrm>
    </dsp:sp>
    <dsp:sp modelId="{51D979E2-9D0C-4087-910F-5FAD80EE9534}">
      <dsp:nvSpPr>
        <dsp:cNvPr id="0" name=""/>
        <dsp:cNvSpPr/>
      </dsp:nvSpPr>
      <dsp:spPr>
        <a:xfrm>
          <a:off x="2028124" y="2204610"/>
          <a:ext cx="1142720" cy="1142720"/>
        </a:xfrm>
        <a:prstGeom prst="ellips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Indices</a:t>
          </a:r>
          <a:endParaRPr lang="en-GB" sz="105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195471" y="2371957"/>
        <a:ext cx="808026" cy="808026"/>
      </dsp:txXfrm>
    </dsp:sp>
    <dsp:sp modelId="{A9AF8DFC-2118-460C-BC0B-79DFC01D1CD5}">
      <dsp:nvSpPr>
        <dsp:cNvPr id="0" name=""/>
        <dsp:cNvSpPr/>
      </dsp:nvSpPr>
      <dsp:spPr>
        <a:xfrm>
          <a:off x="2028124" y="716262"/>
          <a:ext cx="1142720" cy="1142720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Algebra</a:t>
          </a:r>
          <a:endParaRPr lang="en-GB" sz="105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195471" y="883609"/>
        <a:ext cx="808026" cy="808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327B4-F298-4382-B55B-AAA0B3351BD5}">
      <dsp:nvSpPr>
        <dsp:cNvPr id="0" name=""/>
        <dsp:cNvSpPr/>
      </dsp:nvSpPr>
      <dsp:spPr>
        <a:xfrm rot="5400000">
          <a:off x="1084332" y="1077573"/>
          <a:ext cx="953020" cy="1084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AD8073D-CDE6-47B7-95D6-0F84D989ED59}">
      <dsp:nvSpPr>
        <dsp:cNvPr id="0" name=""/>
        <dsp:cNvSpPr/>
      </dsp:nvSpPr>
      <dsp:spPr>
        <a:xfrm>
          <a:off x="831839" y="21130"/>
          <a:ext cx="1604326" cy="11229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Modification to course</a:t>
          </a:r>
          <a:endParaRPr lang="en-GB" sz="1400" kern="1200" dirty="0"/>
        </a:p>
      </dsp:txBody>
      <dsp:txXfrm>
        <a:off x="886668" y="75959"/>
        <a:ext cx="1494668" cy="1013318"/>
      </dsp:txXfrm>
    </dsp:sp>
    <dsp:sp modelId="{9B8BFADB-DCED-44F4-A887-8DD2DF1EC7A8}">
      <dsp:nvSpPr>
        <dsp:cNvPr id="0" name=""/>
        <dsp:cNvSpPr/>
      </dsp:nvSpPr>
      <dsp:spPr>
        <a:xfrm>
          <a:off x="2436166" y="128232"/>
          <a:ext cx="1166834" cy="90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B997-B895-462A-9AAC-7DEE223DA5B4}">
      <dsp:nvSpPr>
        <dsp:cNvPr id="0" name=""/>
        <dsp:cNvSpPr/>
      </dsp:nvSpPr>
      <dsp:spPr>
        <a:xfrm rot="5400000">
          <a:off x="2414489" y="2339046"/>
          <a:ext cx="953020" cy="1084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-14400000"/>
                <a:satOff val="-20314"/>
                <a:lumOff val="21099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-14400000"/>
                <a:satOff val="-20314"/>
                <a:lumOff val="21099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-14400000"/>
                <a:satOff val="-20314"/>
                <a:lumOff val="21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A7B478B-DDF9-4005-AA9A-C4751756FF46}">
      <dsp:nvSpPr>
        <dsp:cNvPr id="0" name=""/>
        <dsp:cNvSpPr/>
      </dsp:nvSpPr>
      <dsp:spPr>
        <a:xfrm>
          <a:off x="2161996" y="1282603"/>
          <a:ext cx="1604326" cy="11229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Advertise throughout the School</a:t>
          </a:r>
          <a:endParaRPr lang="en-GB" sz="1400" kern="1200" dirty="0"/>
        </a:p>
      </dsp:txBody>
      <dsp:txXfrm>
        <a:off x="2216825" y="1337432"/>
        <a:ext cx="1494668" cy="1013318"/>
      </dsp:txXfrm>
    </dsp:sp>
    <dsp:sp modelId="{94D22AEB-85B7-4A88-B1DE-6DD7A9888FCA}">
      <dsp:nvSpPr>
        <dsp:cNvPr id="0" name=""/>
        <dsp:cNvSpPr/>
      </dsp:nvSpPr>
      <dsp:spPr>
        <a:xfrm>
          <a:off x="3766323" y="1389705"/>
          <a:ext cx="1166834" cy="90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83CF3-8ED7-4F1E-8219-3A8B0D22C234}">
      <dsp:nvSpPr>
        <dsp:cNvPr id="0" name=""/>
        <dsp:cNvSpPr/>
      </dsp:nvSpPr>
      <dsp:spPr>
        <a:xfrm>
          <a:off x="3492153" y="2544076"/>
          <a:ext cx="1604326" cy="1122976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Potentially rollout to </a:t>
          </a:r>
          <a:r>
            <a:rPr lang="en-GB" sz="1400" kern="1200" dirty="0" smtClean="0"/>
            <a:t>all first year undergraduates in the School</a:t>
          </a:r>
          <a:endParaRPr lang="en-GB" sz="1400" kern="1200" dirty="0"/>
        </a:p>
      </dsp:txBody>
      <dsp:txXfrm>
        <a:off x="3546982" y="2598905"/>
        <a:ext cx="1494668" cy="1013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26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2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5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C90EA5F-C5AA-4AD1-B025-123B72467DF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96A13E-0B20-4B96-9DBE-A533017B453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9C12940-2069-495F-AC9D-0D0A3A14D2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955E3AD-2F4D-46BC-9183-0AADEF0C89B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359963A-ADFF-43E7-A562-AF163CD7B59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AF61EB2-AAD5-4703-8A00-2424D020B7C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B531E02-4DAD-402F-9179-70E8EDB535D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4D825F6-752C-4368-81CC-D140CB6E979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.m.corley@hud.ac.uk" TargetMode="External"/><Relationship Id="rId2" Type="http://schemas.openxmlformats.org/officeDocument/2006/relationships/hyperlink" Target="mailto:r.r.din@hud.ac.uk" TargetMode="Externa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7772400" cy="900113"/>
          </a:xfrm>
        </p:spPr>
        <p:txBody>
          <a:bodyPr/>
          <a:lstStyle/>
          <a:p>
            <a:r>
              <a:rPr lang="en-US" sz="3200" b="1" cap="small" dirty="0" smtClean="0"/>
              <a:t>Transitional Support</a:t>
            </a:r>
            <a:br>
              <a:rPr lang="en-US" sz="3200" b="1" cap="small" dirty="0" smtClean="0"/>
            </a:br>
            <a:r>
              <a:rPr lang="en-US" sz="3200" b="1" cap="small" dirty="0" smtClean="0"/>
              <a:t>online </a:t>
            </a:r>
            <a:r>
              <a:rPr lang="en-GB" sz="3200" b="1" cap="small" dirty="0"/>
              <a:t>maths</a:t>
            </a:r>
            <a:r>
              <a:rPr lang="en-US" sz="3200" b="1" cap="small" dirty="0"/>
              <a:t> bridging course</a:t>
            </a:r>
            <a:r>
              <a:rPr lang="en-GB" sz="3200" b="1" cap="small" dirty="0"/>
              <a:t/>
            </a:r>
            <a:br>
              <a:rPr lang="en-GB" sz="3200" b="1" cap="small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564904"/>
            <a:ext cx="6400800" cy="3073896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Rukhsana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Rahim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Din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2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 smtClean="0"/>
              <a:t>Screencasts and </a:t>
            </a:r>
            <a:r>
              <a:rPr lang="en-GB" dirty="0" err="1" smtClean="0"/>
              <a:t>Pencasts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/>
          <a:srcRect t="11819" b="10115"/>
          <a:stretch/>
        </p:blipFill>
        <p:spPr>
          <a:xfrm>
            <a:off x="179512" y="1916832"/>
            <a:ext cx="4464496" cy="309634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 cstate="print"/>
          <a:srcRect l="22843" t="8242" r="20861"/>
          <a:stretch/>
        </p:blipFill>
        <p:spPr>
          <a:xfrm>
            <a:off x="4932040" y="1988840"/>
            <a:ext cx="2844527" cy="35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/>
              <a:t>End of Unit Tests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0036" r="1076" b="34210"/>
          <a:stretch>
            <a:fillRect/>
          </a:stretch>
        </p:blipFill>
        <p:spPr bwMode="auto">
          <a:xfrm>
            <a:off x="505272" y="1988840"/>
            <a:ext cx="8280920" cy="291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9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/>
              <a:t>Automatic Marking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5769" t="34019" b="16256"/>
          <a:stretch>
            <a:fillRect/>
          </a:stretch>
        </p:blipFill>
        <p:spPr bwMode="auto">
          <a:xfrm>
            <a:off x="1187624" y="1844824"/>
            <a:ext cx="661188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/>
              <a:t>Usage Reports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8016" t="15832" r="7655" b="26653"/>
          <a:stretch/>
        </p:blipFill>
        <p:spPr bwMode="auto">
          <a:xfrm>
            <a:off x="3635896" y="2225364"/>
            <a:ext cx="5112568" cy="3009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7996" t="15230" r="29459" b="57114"/>
          <a:stretch/>
        </p:blipFill>
        <p:spPr bwMode="auto">
          <a:xfrm>
            <a:off x="683568" y="3501008"/>
            <a:ext cx="266429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3848" t="11222" r="52064" b="67735"/>
          <a:stretch/>
        </p:blipFill>
        <p:spPr bwMode="auto">
          <a:xfrm>
            <a:off x="395536" y="1928812"/>
            <a:ext cx="2952328" cy="1356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11" name="Picture 15" descr="green 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89187" cy="135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2" name="Picture 16" descr="blue bu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193198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3" name="Picture 17" descr="yellow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73263"/>
            <a:ext cx="2036762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4" name="Picture 18" descr="magenta bu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2357438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5" name="Picture 19" descr="red bub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29235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 Engagement</a:t>
            </a:r>
            <a:endParaRPr lang="en-GB" dirty="0"/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039018" y="2347912"/>
            <a:ext cx="184467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/>
              <a:t>Increased sense of belonging</a:t>
            </a:r>
          </a:p>
          <a:p>
            <a:pPr algn="ctr">
              <a:spcBef>
                <a:spcPct val="0"/>
              </a:spcBef>
            </a:pPr>
            <a:endParaRPr lang="en-US" dirty="0"/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3508499" y="2189956"/>
            <a:ext cx="194359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/>
              <a:t>Increased confidence when starting</a:t>
            </a:r>
          </a:p>
          <a:p>
            <a:pPr algn="ctr">
              <a:spcBef>
                <a:spcPct val="0"/>
              </a:spcBef>
            </a:pPr>
            <a:endParaRPr lang="en-US" dirty="0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6462713" y="2326481"/>
            <a:ext cx="1169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dirty="0"/>
              <a:t>Ease of transition</a:t>
            </a:r>
          </a:p>
        </p:txBody>
      </p: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1241425" y="4149725"/>
            <a:ext cx="1439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Discussion Forums</a:t>
            </a:r>
            <a:endParaRPr lang="en-US" dirty="0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5222875" y="4351338"/>
            <a:ext cx="202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Reduced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 smtClean="0"/>
              <a:t>Next Steps - Roll-out </a:t>
            </a:r>
            <a:r>
              <a:rPr lang="en-GB" dirty="0"/>
              <a:t>for 2014-15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3241804"/>
              </p:ext>
            </p:extLst>
          </p:nvPr>
        </p:nvGraphicFramePr>
        <p:xfrm>
          <a:off x="1524000" y="1772816"/>
          <a:ext cx="592832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87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Maths Bridging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Ease the transition to HE</a:t>
            </a:r>
          </a:p>
          <a:p>
            <a:r>
              <a:rPr lang="en-GB" dirty="0" smtClean="0"/>
              <a:t>Improve retention</a:t>
            </a:r>
          </a:p>
          <a:p>
            <a:pPr lvl="1"/>
            <a:r>
              <a:rPr lang="en-GB" dirty="0" smtClean="0"/>
              <a:t>Low confidence in suitability of course (Cook, 2004)</a:t>
            </a:r>
          </a:p>
          <a:p>
            <a:pPr lvl="1"/>
            <a:r>
              <a:rPr lang="en-GB" dirty="0" smtClean="0"/>
              <a:t>Poor attendance (Newman, Ford et al., 2009; </a:t>
            </a:r>
            <a:r>
              <a:rPr lang="en-GB" dirty="0" err="1" smtClean="0"/>
              <a:t>Woodfield</a:t>
            </a:r>
            <a:r>
              <a:rPr lang="en-GB" dirty="0" smtClean="0"/>
              <a:t> et al., 2006)</a:t>
            </a:r>
          </a:p>
          <a:p>
            <a:pPr lvl="1"/>
            <a:r>
              <a:rPr lang="en-GB" dirty="0" smtClean="0"/>
              <a:t>Lack of engagement (Tinto, 1993; </a:t>
            </a:r>
            <a:r>
              <a:rPr lang="en-GB" dirty="0" err="1" smtClean="0"/>
              <a:t>Yorke</a:t>
            </a:r>
            <a:r>
              <a:rPr lang="en-GB" dirty="0" smtClean="0"/>
              <a:t>, 2012)</a:t>
            </a:r>
          </a:p>
          <a:p>
            <a:r>
              <a:rPr lang="en-GB" dirty="0" smtClean="0"/>
              <a:t>Improve Student Satisfaction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 smtClean="0"/>
              <a:t>W2/44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 smtClean="0">
                <a:hlinkClick r:id="rId2"/>
              </a:rPr>
              <a:t>r.r.din@hud.ac.uk</a:t>
            </a:r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>
                <a:hlinkClick r:id="rId3"/>
              </a:rPr>
              <a:t>c.m.corley@hud.ac.uk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702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Transition</a:t>
            </a:r>
          </a:p>
          <a:p>
            <a:r>
              <a:rPr lang="en-GB" sz="3200" dirty="0"/>
              <a:t>Summer Maths Bridging Course</a:t>
            </a:r>
          </a:p>
          <a:p>
            <a:pPr lvl="1"/>
            <a:r>
              <a:rPr lang="en-GB" sz="2800" dirty="0"/>
              <a:t>Approach</a:t>
            </a:r>
          </a:p>
          <a:p>
            <a:pPr lvl="1"/>
            <a:r>
              <a:rPr lang="en-GB" sz="2800" dirty="0"/>
              <a:t>Preliminary feedback</a:t>
            </a:r>
          </a:p>
          <a:p>
            <a:r>
              <a:rPr lang="en-GB" sz="3200" dirty="0" smtClean="0"/>
              <a:t>Next steps</a:t>
            </a:r>
            <a:endParaRPr lang="en-GB" sz="3200" dirty="0"/>
          </a:p>
          <a:p>
            <a:endParaRPr lang="en-GB" sz="3200" dirty="0" smtClean="0"/>
          </a:p>
          <a:p>
            <a:pPr lvl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5928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to Higher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988840"/>
            <a:ext cx="8229600" cy="3815060"/>
          </a:xfrm>
        </p:spPr>
        <p:txBody>
          <a:bodyPr/>
          <a:lstStyle/>
          <a:p>
            <a:r>
              <a:rPr lang="en-GB" sz="2200" dirty="0"/>
              <a:t>lack of ‘preparedness</a:t>
            </a:r>
            <a:r>
              <a:rPr lang="en-GB" sz="2200" dirty="0" smtClean="0"/>
              <a:t>’ for </a:t>
            </a:r>
            <a:r>
              <a:rPr lang="en-GB" sz="2200" dirty="0"/>
              <a:t>learning in higher education </a:t>
            </a:r>
            <a:r>
              <a:rPr lang="en-GB" sz="1600" dirty="0"/>
              <a:t>(</a:t>
            </a:r>
            <a:r>
              <a:rPr lang="en-GB" sz="1600" dirty="0" err="1"/>
              <a:t>Ozga</a:t>
            </a:r>
            <a:r>
              <a:rPr lang="en-GB" sz="1600" dirty="0"/>
              <a:t> and </a:t>
            </a:r>
            <a:r>
              <a:rPr lang="en-GB" sz="1600" dirty="0" err="1" smtClean="0"/>
              <a:t>Sukhnandan</a:t>
            </a:r>
            <a:r>
              <a:rPr lang="en-GB" sz="1600" dirty="0" smtClean="0"/>
              <a:t>, 1998</a:t>
            </a:r>
            <a:r>
              <a:rPr lang="en-GB" sz="1600" dirty="0"/>
              <a:t>; Haggis and </a:t>
            </a:r>
            <a:r>
              <a:rPr lang="en-GB" sz="1600" dirty="0" err="1"/>
              <a:t>Pouget</a:t>
            </a:r>
            <a:r>
              <a:rPr lang="en-GB" sz="1600" dirty="0"/>
              <a:t>, 2002</a:t>
            </a:r>
            <a:r>
              <a:rPr lang="en-GB" sz="1600" dirty="0" smtClean="0"/>
              <a:t>)</a:t>
            </a:r>
            <a:endParaRPr lang="en-GB" sz="2000" dirty="0" smtClean="0"/>
          </a:p>
          <a:p>
            <a:r>
              <a:rPr lang="en-GB" sz="2200" dirty="0"/>
              <a:t>lack an understanding of what learning at university </a:t>
            </a:r>
            <a:r>
              <a:rPr lang="en-GB" sz="2200" dirty="0" smtClean="0"/>
              <a:t>involves </a:t>
            </a:r>
            <a:r>
              <a:rPr lang="en-GB" sz="1600" dirty="0" smtClean="0"/>
              <a:t>(</a:t>
            </a:r>
            <a:r>
              <a:rPr lang="en-GB" sz="1600" dirty="0" err="1"/>
              <a:t>Gamache</a:t>
            </a:r>
            <a:r>
              <a:rPr lang="en-GB" sz="1600" dirty="0"/>
              <a:t>, 2002</a:t>
            </a:r>
            <a:r>
              <a:rPr lang="en-GB" sz="1600" dirty="0" smtClean="0"/>
              <a:t>)</a:t>
            </a:r>
          </a:p>
          <a:p>
            <a:r>
              <a:rPr lang="en-GB" sz="2200" dirty="0"/>
              <a:t>most students </a:t>
            </a:r>
            <a:r>
              <a:rPr lang="en-GB" sz="2200" dirty="0" smtClean="0"/>
              <a:t>need learning support available </a:t>
            </a:r>
            <a:r>
              <a:rPr lang="en-GB" sz="2200" dirty="0"/>
              <a:t>‘for successful achievement and progression within </a:t>
            </a:r>
            <a:r>
              <a:rPr lang="en-GB" sz="2200" dirty="0" smtClean="0"/>
              <a:t>the education </a:t>
            </a:r>
            <a:r>
              <a:rPr lang="en-GB" sz="2200" dirty="0"/>
              <a:t>system and beyond</a:t>
            </a:r>
            <a:r>
              <a:rPr lang="en-GB" sz="2200" dirty="0" smtClean="0"/>
              <a:t>’. Universities should devise inclusive </a:t>
            </a:r>
            <a:r>
              <a:rPr lang="en-GB" sz="2200" dirty="0"/>
              <a:t>strategies to enable all students to study successfully</a:t>
            </a:r>
            <a:r>
              <a:rPr lang="en-GB" sz="2000" dirty="0"/>
              <a:t> </a:t>
            </a:r>
            <a:r>
              <a:rPr lang="en-GB" sz="1600" dirty="0"/>
              <a:t>(Thomas</a:t>
            </a:r>
            <a:r>
              <a:rPr lang="en-GB" sz="1600" dirty="0" smtClean="0"/>
              <a:t>, 2002)</a:t>
            </a:r>
          </a:p>
          <a:p>
            <a:r>
              <a:rPr lang="en-GB" sz="2200" dirty="0"/>
              <a:t>Pre-induction is an innovative way of providing additional support at </a:t>
            </a:r>
            <a:r>
              <a:rPr lang="en-GB" sz="2200" dirty="0" smtClean="0"/>
              <a:t>a time </a:t>
            </a:r>
            <a:r>
              <a:rPr lang="en-GB" sz="2200" dirty="0"/>
              <a:t>when many students feel </a:t>
            </a:r>
            <a:r>
              <a:rPr lang="en-GB" sz="2200" dirty="0" smtClean="0"/>
              <a:t>anxious </a:t>
            </a:r>
            <a:r>
              <a:rPr lang="en-GB" sz="1600" dirty="0" smtClean="0"/>
              <a:t>(Wingate, 2007)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75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 smtClean="0"/>
              <a:t>Academic Skills Tutors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17239"/>
              </p:ext>
            </p:extLst>
          </p:nvPr>
        </p:nvGraphicFramePr>
        <p:xfrm>
          <a:off x="998537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690749" cy="90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31166"/>
            <a:ext cx="751049" cy="90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 smtClean="0"/>
              <a:t>Maths Summer Bridging Course</a:t>
            </a:r>
            <a:endParaRPr lang="en-GB" dirty="0"/>
          </a:p>
        </p:txBody>
      </p:sp>
      <p:sp>
        <p:nvSpPr>
          <p:cNvPr id="3" name="AutoShape 2" descr="Times Higher Education University of the Year logo thumb"/>
          <p:cNvSpPr>
            <a:spLocks noChangeAspect="1" noChangeArrowheads="1"/>
          </p:cNvSpPr>
          <p:nvPr/>
        </p:nvSpPr>
        <p:spPr bwMode="auto">
          <a:xfrm>
            <a:off x="138113" y="85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2962286"/>
              </p:ext>
            </p:extLst>
          </p:nvPr>
        </p:nvGraphicFramePr>
        <p:xfrm>
          <a:off x="755576" y="1772816"/>
          <a:ext cx="777686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70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 smtClean="0"/>
              <a:t>The Virtual Learning Environment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10468" b="4297"/>
          <a:stretch>
            <a:fillRect/>
          </a:stretch>
        </p:blipFill>
        <p:spPr bwMode="auto">
          <a:xfrm>
            <a:off x="1619672" y="1988840"/>
            <a:ext cx="59766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9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11" name="Picture 15" descr="green 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2389187" cy="135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2" name="Picture 16" descr="blue bu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193198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3" name="Picture 17" descr="yellow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73263"/>
            <a:ext cx="2036762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4" name="Picture 18" descr="magenta bu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2357438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5" name="Picture 19" descr="red bub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29235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 Content</a:t>
            </a:r>
            <a:endParaRPr lang="en-GB" dirty="0"/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039018" y="2347912"/>
            <a:ext cx="184467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Pencasts</a:t>
            </a:r>
            <a:endParaRPr lang="en-US" dirty="0"/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3492500" y="2078038"/>
            <a:ext cx="21145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Worksheets with worked answers</a:t>
            </a:r>
            <a:endParaRPr lang="en-US" dirty="0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6462713" y="2326481"/>
            <a:ext cx="1169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Live webcasts</a:t>
            </a:r>
            <a:endParaRPr lang="en-US" dirty="0"/>
          </a:p>
        </p:txBody>
      </p: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1241425" y="4149725"/>
            <a:ext cx="1439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Discussion Forums</a:t>
            </a:r>
            <a:endParaRPr lang="en-US" dirty="0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5222875" y="4351338"/>
            <a:ext cx="202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Screencasts &amp; </a:t>
            </a:r>
            <a:r>
              <a:rPr lang="en-GB" dirty="0" err="1" smtClean="0"/>
              <a:t>Powerpoint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/>
              <a:t>Weekly Webinar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10626" b="3054"/>
          <a:stretch>
            <a:fillRect/>
          </a:stretch>
        </p:blipFill>
        <p:spPr>
          <a:xfrm>
            <a:off x="1499692" y="1866900"/>
            <a:ext cx="5760640" cy="40324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47664" y="4437112"/>
            <a:ext cx="360040" cy="1080120"/>
          </a:xfrm>
          <a:prstGeom prst="round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906" t="7560" r="50979" b="12476"/>
          <a:stretch>
            <a:fillRect/>
          </a:stretch>
        </p:blipFill>
        <p:spPr bwMode="auto">
          <a:xfrm>
            <a:off x="827584" y="1805955"/>
            <a:ext cx="360296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r>
              <a:rPr lang="en-GB" dirty="0"/>
              <a:t>Worksheets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9191" t="10035" r="54231" b="29486"/>
          <a:stretch>
            <a:fillRect/>
          </a:stretch>
        </p:blipFill>
        <p:spPr bwMode="auto">
          <a:xfrm>
            <a:off x="4716016" y="1844824"/>
            <a:ext cx="28859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8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1223</TotalTime>
  <Words>315</Words>
  <Application>Microsoft Office PowerPoint</Application>
  <PresentationFormat>On-screen Show (4:3)</PresentationFormat>
  <Paragraphs>74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Transitional Support online maths bridging course </vt:lpstr>
      <vt:lpstr>Contents</vt:lpstr>
      <vt:lpstr>Transition to Higher Education</vt:lpstr>
      <vt:lpstr>Academic Skills Tutors</vt:lpstr>
      <vt:lpstr>Maths Summer Bridging Course</vt:lpstr>
      <vt:lpstr>The Virtual Learning Environment</vt:lpstr>
      <vt:lpstr>Course Content</vt:lpstr>
      <vt:lpstr>Weekly Webinar</vt:lpstr>
      <vt:lpstr>Worksheets</vt:lpstr>
      <vt:lpstr>Screencasts and Pencasts</vt:lpstr>
      <vt:lpstr>End of Unit Tests</vt:lpstr>
      <vt:lpstr>Automatic Marking</vt:lpstr>
      <vt:lpstr>Usage Reports</vt:lpstr>
      <vt:lpstr>Student Engagement</vt:lpstr>
      <vt:lpstr>Next Steps - Roll-out for 2014-15</vt:lpstr>
      <vt:lpstr>Benefits of Maths Bridging Course</vt:lpstr>
      <vt:lpstr>Further Information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Administrator</cp:lastModifiedBy>
  <cp:revision>47</cp:revision>
  <dcterms:created xsi:type="dcterms:W3CDTF">2012-10-10T08:25:01Z</dcterms:created>
  <dcterms:modified xsi:type="dcterms:W3CDTF">2014-05-08T08:17:20Z</dcterms:modified>
</cp:coreProperties>
</file>