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7" r:id="rId2"/>
    <p:sldId id="279" r:id="rId3"/>
    <p:sldId id="280" r:id="rId4"/>
    <p:sldId id="290" r:id="rId5"/>
    <p:sldId id="291" r:id="rId6"/>
    <p:sldId id="292" r:id="rId7"/>
    <p:sldId id="293" r:id="rId8"/>
    <p:sldId id="284" r:id="rId9"/>
    <p:sldId id="282" r:id="rId10"/>
    <p:sldId id="261" r:id="rId11"/>
    <p:sldId id="277" r:id="rId12"/>
    <p:sldId id="263" r:id="rId13"/>
    <p:sldId id="294" r:id="rId14"/>
    <p:sldId id="264" r:id="rId15"/>
    <p:sldId id="285" r:id="rId16"/>
    <p:sldId id="265" r:id="rId17"/>
    <p:sldId id="266" r:id="rId18"/>
    <p:sldId id="286" r:id="rId19"/>
    <p:sldId id="295" r:id="rId20"/>
    <p:sldId id="267" r:id="rId21"/>
    <p:sldId id="268" r:id="rId22"/>
    <p:sldId id="287" r:id="rId23"/>
    <p:sldId id="296" r:id="rId24"/>
    <p:sldId id="270" r:id="rId25"/>
    <p:sldId id="269" r:id="rId26"/>
    <p:sldId id="288" r:id="rId27"/>
    <p:sldId id="297" r:id="rId28"/>
    <p:sldId id="298" r:id="rId29"/>
    <p:sldId id="272" r:id="rId30"/>
    <p:sldId id="271" r:id="rId31"/>
    <p:sldId id="299" r:id="rId32"/>
    <p:sldId id="289" r:id="rId33"/>
    <p:sldId id="273" r:id="rId34"/>
    <p:sldId id="274" r:id="rId35"/>
    <p:sldId id="300" r:id="rId36"/>
    <p:sldId id="276"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showGuides="1">
      <p:cViewPr>
        <p:scale>
          <a:sx n="72" d="100"/>
          <a:sy n="72" d="100"/>
        </p:scale>
        <p:origin x="-2754" y="-912"/>
      </p:cViewPr>
      <p:guideLst>
        <p:guide orient="horz" pos="2135"/>
        <p:guide pos="1523"/>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B7A0D2-5837-5F44-B9BB-4996671CADF6}" type="datetimeFigureOut">
              <a:rPr lang="en-US" smtClean="0"/>
              <a:t>7/3/2014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33B248-1254-4946-B9B9-2C9132033610}" type="slidenum">
              <a:rPr lang="en-US" smtClean="0"/>
              <a:t>‹#›</a:t>
            </a:fld>
            <a:endParaRPr lang="en-US"/>
          </a:p>
        </p:txBody>
      </p:sp>
    </p:spTree>
    <p:extLst>
      <p:ext uri="{BB962C8B-B14F-4D97-AF65-F5344CB8AC3E}">
        <p14:creationId xmlns:p14="http://schemas.microsoft.com/office/powerpoint/2010/main" val="89013691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18227BD-9F0F-3B4E-8884-B47A19957F87}" type="slidenum">
              <a:rPr lang="en-US" smtClean="0"/>
              <a:pPr>
                <a:defRPr/>
              </a:pPr>
              <a:t>18</a:t>
            </a:fld>
            <a:endParaRPr lang="en-US"/>
          </a:p>
        </p:txBody>
      </p:sp>
    </p:spTree>
    <p:extLst>
      <p:ext uri="{BB962C8B-B14F-4D97-AF65-F5344CB8AC3E}">
        <p14:creationId xmlns:p14="http://schemas.microsoft.com/office/powerpoint/2010/main" val="809980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6E636C29-49F5-B14A-BE0F-78A096F49F8D}" type="datetimeFigureOut">
              <a:rPr lang="en-US" smtClean="0"/>
              <a:t>7/3/2014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4D5A98-B863-694B-AE27-823A73F60D9F}" type="slidenum">
              <a:rPr lang="en-US" smtClean="0"/>
              <a:t>‹#›</a:t>
            </a:fld>
            <a:endParaRPr lang="en-US"/>
          </a:p>
        </p:txBody>
      </p:sp>
    </p:spTree>
    <p:extLst>
      <p:ext uri="{BB962C8B-B14F-4D97-AF65-F5344CB8AC3E}">
        <p14:creationId xmlns:p14="http://schemas.microsoft.com/office/powerpoint/2010/main" val="2126666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6E636C29-49F5-B14A-BE0F-78A096F49F8D}" type="datetimeFigureOut">
              <a:rPr lang="en-US" smtClean="0"/>
              <a:t>7/3/2014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4D5A98-B863-694B-AE27-823A73F60D9F}" type="slidenum">
              <a:rPr lang="en-US" smtClean="0"/>
              <a:t>‹#›</a:t>
            </a:fld>
            <a:endParaRPr lang="en-US"/>
          </a:p>
        </p:txBody>
      </p:sp>
    </p:spTree>
    <p:extLst>
      <p:ext uri="{BB962C8B-B14F-4D97-AF65-F5344CB8AC3E}">
        <p14:creationId xmlns:p14="http://schemas.microsoft.com/office/powerpoint/2010/main" val="2102741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6E636C29-49F5-B14A-BE0F-78A096F49F8D}" type="datetimeFigureOut">
              <a:rPr lang="en-US" smtClean="0"/>
              <a:t>7/3/2014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4D5A98-B863-694B-AE27-823A73F60D9F}" type="slidenum">
              <a:rPr lang="en-US" smtClean="0"/>
              <a:t>‹#›</a:t>
            </a:fld>
            <a:endParaRPr lang="en-US"/>
          </a:p>
        </p:txBody>
      </p:sp>
    </p:spTree>
    <p:extLst>
      <p:ext uri="{BB962C8B-B14F-4D97-AF65-F5344CB8AC3E}">
        <p14:creationId xmlns:p14="http://schemas.microsoft.com/office/powerpoint/2010/main" val="1776935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6E636C29-49F5-B14A-BE0F-78A096F49F8D}" type="datetimeFigureOut">
              <a:rPr lang="en-US" smtClean="0"/>
              <a:t>7/3/2014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4D5A98-B863-694B-AE27-823A73F60D9F}" type="slidenum">
              <a:rPr lang="en-US" smtClean="0"/>
              <a:t>‹#›</a:t>
            </a:fld>
            <a:endParaRPr lang="en-US"/>
          </a:p>
        </p:txBody>
      </p:sp>
    </p:spTree>
    <p:extLst>
      <p:ext uri="{BB962C8B-B14F-4D97-AF65-F5344CB8AC3E}">
        <p14:creationId xmlns:p14="http://schemas.microsoft.com/office/powerpoint/2010/main" val="3530230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6E636C29-49F5-B14A-BE0F-78A096F49F8D}" type="datetimeFigureOut">
              <a:rPr lang="en-US" smtClean="0"/>
              <a:t>7/3/2014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4D5A98-B863-694B-AE27-823A73F60D9F}" type="slidenum">
              <a:rPr lang="en-US" smtClean="0"/>
              <a:t>‹#›</a:t>
            </a:fld>
            <a:endParaRPr lang="en-US"/>
          </a:p>
        </p:txBody>
      </p:sp>
    </p:spTree>
    <p:extLst>
      <p:ext uri="{BB962C8B-B14F-4D97-AF65-F5344CB8AC3E}">
        <p14:creationId xmlns:p14="http://schemas.microsoft.com/office/powerpoint/2010/main" val="613931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6E636C29-49F5-B14A-BE0F-78A096F49F8D}" type="datetimeFigureOut">
              <a:rPr lang="en-US" smtClean="0"/>
              <a:t>7/3/2014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4D5A98-B863-694B-AE27-823A73F60D9F}" type="slidenum">
              <a:rPr lang="en-US" smtClean="0"/>
              <a:t>‹#›</a:t>
            </a:fld>
            <a:endParaRPr lang="en-US"/>
          </a:p>
        </p:txBody>
      </p:sp>
    </p:spTree>
    <p:extLst>
      <p:ext uri="{BB962C8B-B14F-4D97-AF65-F5344CB8AC3E}">
        <p14:creationId xmlns:p14="http://schemas.microsoft.com/office/powerpoint/2010/main" val="2033554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6E636C29-49F5-B14A-BE0F-78A096F49F8D}" type="datetimeFigureOut">
              <a:rPr lang="en-US" smtClean="0"/>
              <a:t>7/3/2014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4D5A98-B863-694B-AE27-823A73F60D9F}" type="slidenum">
              <a:rPr lang="en-US" smtClean="0"/>
              <a:t>‹#›</a:t>
            </a:fld>
            <a:endParaRPr lang="en-US"/>
          </a:p>
        </p:txBody>
      </p:sp>
    </p:spTree>
    <p:extLst>
      <p:ext uri="{BB962C8B-B14F-4D97-AF65-F5344CB8AC3E}">
        <p14:creationId xmlns:p14="http://schemas.microsoft.com/office/powerpoint/2010/main" val="2439442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6E636C29-49F5-B14A-BE0F-78A096F49F8D}" type="datetimeFigureOut">
              <a:rPr lang="en-US" smtClean="0"/>
              <a:t>7/3/2014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4D5A98-B863-694B-AE27-823A73F60D9F}" type="slidenum">
              <a:rPr lang="en-US" smtClean="0"/>
              <a:t>‹#›</a:t>
            </a:fld>
            <a:endParaRPr lang="en-US"/>
          </a:p>
        </p:txBody>
      </p:sp>
    </p:spTree>
    <p:extLst>
      <p:ext uri="{BB962C8B-B14F-4D97-AF65-F5344CB8AC3E}">
        <p14:creationId xmlns:p14="http://schemas.microsoft.com/office/powerpoint/2010/main" val="3579693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636C29-49F5-B14A-BE0F-78A096F49F8D}" type="datetimeFigureOut">
              <a:rPr lang="en-US" smtClean="0"/>
              <a:t>7/3/2014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4D5A98-B863-694B-AE27-823A73F60D9F}" type="slidenum">
              <a:rPr lang="en-US" smtClean="0"/>
              <a:t>‹#›</a:t>
            </a:fld>
            <a:endParaRPr lang="en-US"/>
          </a:p>
        </p:txBody>
      </p:sp>
    </p:spTree>
    <p:extLst>
      <p:ext uri="{BB962C8B-B14F-4D97-AF65-F5344CB8AC3E}">
        <p14:creationId xmlns:p14="http://schemas.microsoft.com/office/powerpoint/2010/main" val="2317447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6E636C29-49F5-B14A-BE0F-78A096F49F8D}" type="datetimeFigureOut">
              <a:rPr lang="en-US" smtClean="0"/>
              <a:t>7/3/2014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4D5A98-B863-694B-AE27-823A73F60D9F}" type="slidenum">
              <a:rPr lang="en-US" smtClean="0"/>
              <a:t>‹#›</a:t>
            </a:fld>
            <a:endParaRPr lang="en-US"/>
          </a:p>
        </p:txBody>
      </p:sp>
    </p:spTree>
    <p:extLst>
      <p:ext uri="{BB962C8B-B14F-4D97-AF65-F5344CB8AC3E}">
        <p14:creationId xmlns:p14="http://schemas.microsoft.com/office/powerpoint/2010/main" val="3395233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6E636C29-49F5-B14A-BE0F-78A096F49F8D}" type="datetimeFigureOut">
              <a:rPr lang="en-US" smtClean="0"/>
              <a:t>7/3/2014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4D5A98-B863-694B-AE27-823A73F60D9F}" type="slidenum">
              <a:rPr lang="en-US" smtClean="0"/>
              <a:t>‹#›</a:t>
            </a:fld>
            <a:endParaRPr lang="en-US"/>
          </a:p>
        </p:txBody>
      </p:sp>
    </p:spTree>
    <p:extLst>
      <p:ext uri="{BB962C8B-B14F-4D97-AF65-F5344CB8AC3E}">
        <p14:creationId xmlns:p14="http://schemas.microsoft.com/office/powerpoint/2010/main" val="65310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636C29-49F5-B14A-BE0F-78A096F49F8D}" type="datetimeFigureOut">
              <a:rPr lang="en-US" smtClean="0"/>
              <a:t>7/3/2014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4D5A98-B863-694B-AE27-823A73F60D9F}" type="slidenum">
              <a:rPr lang="en-US" smtClean="0"/>
              <a:t>‹#›</a:t>
            </a:fld>
            <a:endParaRPr lang="en-US"/>
          </a:p>
        </p:txBody>
      </p:sp>
    </p:spTree>
    <p:extLst>
      <p:ext uri="{BB962C8B-B14F-4D97-AF65-F5344CB8AC3E}">
        <p14:creationId xmlns:p14="http://schemas.microsoft.com/office/powerpoint/2010/main" val="28159084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4.jpeg"/><Relationship Id="rId7" Type="http://schemas.microsoft.com/office/2007/relationships/hdphoto" Target="../media/hdphoto3.wdp"/><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8.jpg"/><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40.jpeg"/><Relationship Id="rId2" Type="http://schemas.openxmlformats.org/officeDocument/2006/relationships/image" Target="../media/image37.jpe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39.jpeg"/><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56a.org.uk/mapfesttext.html%20accessed%2016%20February%202014" TargetMode="External"/><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library.nothingness.org/articles/SI/en/display/2" TargetMode="External"/><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55.jpe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emf"/></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HiRes.jpg"/>
          <p:cNvPicPr>
            <a:picLocks noChangeAspect="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539552" y="1052736"/>
            <a:ext cx="4824536" cy="482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211960" y="5013176"/>
            <a:ext cx="4968552" cy="1938992"/>
          </a:xfrm>
          <a:prstGeom prst="rect">
            <a:avLst/>
          </a:prstGeom>
          <a:noFill/>
        </p:spPr>
        <p:txBody>
          <a:bodyPr wrap="square">
            <a:spAutoFit/>
          </a:bodyPr>
          <a:lstStyle/>
          <a:p>
            <a:pPr>
              <a:defRPr/>
            </a:pPr>
            <a:r>
              <a:rPr lang="en-US" sz="2000" dirty="0" smtClean="0">
                <a:solidFill>
                  <a:schemeClr val="accent6"/>
                </a:solidFill>
                <a:latin typeface="Avenir Black"/>
                <a:cs typeface="Avenir Black"/>
              </a:rPr>
              <a:t>trace.{instructions for mapping space}</a:t>
            </a:r>
          </a:p>
          <a:p>
            <a:pPr>
              <a:defRPr/>
            </a:pPr>
            <a:endParaRPr lang="en-US" sz="2400" dirty="0">
              <a:solidFill>
                <a:schemeClr val="accent6"/>
              </a:solidFill>
              <a:latin typeface="Avenir Black"/>
              <a:cs typeface="Avenir Black"/>
            </a:endParaRPr>
          </a:p>
          <a:p>
            <a:pPr>
              <a:defRPr/>
            </a:pPr>
            <a:r>
              <a:rPr lang="en-US" sz="1600" dirty="0" smtClean="0">
                <a:solidFill>
                  <a:schemeClr val="accent6"/>
                </a:solidFill>
                <a:latin typeface="Avenir Black"/>
                <a:cs typeface="Avenir Black"/>
              </a:rPr>
              <a:t>Sophia </a:t>
            </a:r>
            <a:r>
              <a:rPr lang="en-US" sz="1600" dirty="0" err="1" smtClean="0">
                <a:solidFill>
                  <a:schemeClr val="accent6"/>
                </a:solidFill>
                <a:latin typeface="Avenir Black"/>
                <a:cs typeface="Avenir Black"/>
              </a:rPr>
              <a:t>Emmanouil</a:t>
            </a:r>
            <a:r>
              <a:rPr lang="en-US" sz="1600" dirty="0" smtClean="0">
                <a:solidFill>
                  <a:schemeClr val="accent6"/>
                </a:solidFill>
                <a:latin typeface="Avenir Black"/>
                <a:cs typeface="Avenir Black"/>
              </a:rPr>
              <a:t> and Alex Bridger</a:t>
            </a:r>
          </a:p>
          <a:p>
            <a:pPr>
              <a:defRPr/>
            </a:pPr>
            <a:r>
              <a:rPr lang="en-US" sz="1600" dirty="0" smtClean="0">
                <a:solidFill>
                  <a:schemeClr val="accent6"/>
                </a:solidFill>
                <a:latin typeface="Avenir Black"/>
                <a:cs typeface="Avenir Black"/>
              </a:rPr>
              <a:t>LCCT | London | June 2014</a:t>
            </a:r>
          </a:p>
          <a:p>
            <a:pPr algn="ctr">
              <a:defRPr/>
            </a:pPr>
            <a:endParaRPr lang="en-US" sz="4400" dirty="0" smtClean="0">
              <a:solidFill>
                <a:schemeClr val="accent6"/>
              </a:solidFill>
              <a:latin typeface="Avenir Black"/>
              <a:cs typeface="Avenir Black"/>
            </a:endParaRPr>
          </a:p>
        </p:txBody>
      </p:sp>
    </p:spTree>
    <p:extLst>
      <p:ext uri="{BB962C8B-B14F-4D97-AF65-F5344CB8AC3E}">
        <p14:creationId xmlns:p14="http://schemas.microsoft.com/office/powerpoint/2010/main" val="34765200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024688" y="0"/>
            <a:ext cx="2119312" cy="6858000"/>
          </a:xfrm>
          <a:prstGeom prst="rect">
            <a:avLst/>
          </a:prstGeom>
          <a:solidFill>
            <a:srgbClr val="FF6600">
              <a:alpha val="65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TextBox 3"/>
          <p:cNvSpPr txBox="1"/>
          <p:nvPr/>
        </p:nvSpPr>
        <p:spPr>
          <a:xfrm>
            <a:off x="514350" y="1209675"/>
            <a:ext cx="4108450" cy="4678204"/>
          </a:xfrm>
          <a:prstGeom prst="rect">
            <a:avLst/>
          </a:prstGeom>
          <a:noFill/>
        </p:spPr>
        <p:txBody>
          <a:bodyPr wrap="square">
            <a:spAutoFit/>
          </a:bodyPr>
          <a:lstStyle/>
          <a:p>
            <a:pPr>
              <a:defRPr/>
            </a:pPr>
            <a:r>
              <a:rPr lang="en-US" sz="2800" dirty="0">
                <a:solidFill>
                  <a:schemeClr val="accent6"/>
                </a:solidFill>
                <a:latin typeface="Avenir Book"/>
                <a:cs typeface="Avenir Book"/>
              </a:rPr>
              <a:t>Hoot</a:t>
            </a:r>
            <a:r>
              <a:rPr lang="en-US" sz="1400" dirty="0">
                <a:latin typeface="Avenir Book"/>
                <a:cs typeface="Avenir Book"/>
              </a:rPr>
              <a:t> is an arts &amp; health </a:t>
            </a:r>
            <a:r>
              <a:rPr lang="en-US" sz="1400" dirty="0" err="1">
                <a:latin typeface="Avenir Book"/>
                <a:cs typeface="Avenir Book"/>
              </a:rPr>
              <a:t>organisation</a:t>
            </a:r>
            <a:r>
              <a:rPr lang="en-US" sz="1400" dirty="0">
                <a:latin typeface="Avenir Book"/>
                <a:cs typeface="Avenir Book"/>
              </a:rPr>
              <a:t> based in West Yorkshire.</a:t>
            </a:r>
          </a:p>
          <a:p>
            <a:pPr>
              <a:defRPr/>
            </a:pPr>
            <a:r>
              <a:rPr lang="en-US" sz="1400" dirty="0" smtClean="0">
                <a:latin typeface="Avenir Book"/>
                <a:cs typeface="Avenir Book"/>
              </a:rPr>
              <a:t>Hoot’s purpose </a:t>
            </a:r>
            <a:r>
              <a:rPr lang="en-US" sz="1400" dirty="0">
                <a:latin typeface="Avenir Book"/>
                <a:cs typeface="Avenir Book"/>
              </a:rPr>
              <a:t>is to make the arts accessible to everyone as a means of improving health, enhancing wellbeing and achieving creative and personal potential.</a:t>
            </a:r>
            <a:endParaRPr lang="en-GB" sz="1400" dirty="0">
              <a:latin typeface="Avenir Book"/>
              <a:cs typeface="Avenir Book"/>
            </a:endParaRPr>
          </a:p>
          <a:p>
            <a:pPr>
              <a:defRPr/>
            </a:pPr>
            <a:r>
              <a:rPr lang="en-US" sz="1400" dirty="0">
                <a:latin typeface="Avenir Book"/>
                <a:cs typeface="Avenir Book"/>
              </a:rPr>
              <a:t> </a:t>
            </a:r>
            <a:endParaRPr lang="en-GB" sz="1400" dirty="0">
              <a:latin typeface="Avenir Book"/>
              <a:cs typeface="Avenir Book"/>
            </a:endParaRPr>
          </a:p>
          <a:p>
            <a:pPr>
              <a:defRPr/>
            </a:pPr>
            <a:r>
              <a:rPr lang="en-US" sz="1400" dirty="0">
                <a:latin typeface="Avenir Book"/>
                <a:cs typeface="Avenir Book"/>
              </a:rPr>
              <a:t>From their </a:t>
            </a:r>
            <a:r>
              <a:rPr lang="en-US" sz="1400" dirty="0" smtClean="0">
                <a:latin typeface="Avenir Book"/>
                <a:cs typeface="Avenir Book"/>
              </a:rPr>
              <a:t>base </a:t>
            </a:r>
            <a:r>
              <a:rPr lang="en-US" sz="1400" dirty="0">
                <a:latin typeface="Avenir Book"/>
                <a:cs typeface="Avenir Book"/>
              </a:rPr>
              <a:t>in Huddersfield, they bring people together from all sections of the community to build confidence, encourage creative expression and help people find their voice. </a:t>
            </a:r>
            <a:endParaRPr lang="en-GB" sz="1400" dirty="0">
              <a:latin typeface="Avenir Book"/>
              <a:cs typeface="Avenir Book"/>
            </a:endParaRPr>
          </a:p>
          <a:p>
            <a:pPr>
              <a:defRPr/>
            </a:pPr>
            <a:r>
              <a:rPr lang="en-US" sz="1400" dirty="0">
                <a:latin typeface="Avenir Book"/>
                <a:cs typeface="Avenir Book"/>
              </a:rPr>
              <a:t> </a:t>
            </a:r>
            <a:endParaRPr lang="en-GB" sz="1400" dirty="0">
              <a:latin typeface="Avenir Book"/>
              <a:cs typeface="Avenir Book"/>
            </a:endParaRPr>
          </a:p>
          <a:p>
            <a:pPr>
              <a:defRPr/>
            </a:pPr>
            <a:r>
              <a:rPr lang="en-US" sz="1400" dirty="0">
                <a:latin typeface="Avenir Book"/>
                <a:cs typeface="Avenir Book"/>
              </a:rPr>
              <a:t>Their belief is that everyone has a creative capacity that can help them grow and develop, and that through supporting people to flourish as individuals and groups Hoot can help communities and wider society to grow too. </a:t>
            </a:r>
            <a:endParaRPr lang="en-GB" sz="1400" dirty="0">
              <a:latin typeface="Avenir Book"/>
              <a:cs typeface="Avenir Book"/>
            </a:endParaRPr>
          </a:p>
          <a:p>
            <a:pPr>
              <a:defRPr/>
            </a:pPr>
            <a:r>
              <a:rPr lang="en-US" sz="1600" dirty="0">
                <a:latin typeface="Arial Rounded MT Bold"/>
                <a:cs typeface="Arial Rounded MT Bold"/>
              </a:rPr>
              <a:t> </a:t>
            </a:r>
            <a:endParaRPr lang="en-GB" sz="1600" dirty="0">
              <a:latin typeface="Arial Rounded MT Bold"/>
              <a:cs typeface="Arial Rounded MT Bold"/>
            </a:endParaRPr>
          </a:p>
          <a:p>
            <a:pPr>
              <a:defRPr/>
            </a:pPr>
            <a:endParaRPr lang="en-US" sz="1600" dirty="0"/>
          </a:p>
        </p:txBody>
      </p:sp>
      <p:pic>
        <p:nvPicPr>
          <p:cNvPr id="18435" name="Picture 4"/>
          <p:cNvPicPr>
            <a:picLocks noChangeAspect="1" noChangeArrowheads="1"/>
          </p:cNvPicPr>
          <p:nvPr/>
        </p:nvPicPr>
        <p:blipFill rotWithShape="1">
          <a:blip r:embed="rId2">
            <a:grayscl/>
            <a:biLevel thresh="50000"/>
            <a:extLst>
              <a:ext uri="{28A0092B-C50C-407E-A947-70E740481C1C}">
                <a14:useLocalDpi xmlns:a14="http://schemas.microsoft.com/office/drawing/2010/main" val="0"/>
              </a:ext>
            </a:extLst>
          </a:blip>
          <a:srcRect r="8233"/>
          <a:stretch/>
        </p:blipFill>
        <p:spPr bwMode="auto">
          <a:xfrm>
            <a:off x="7004099" y="0"/>
            <a:ext cx="2139901" cy="191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4100" y="1916832"/>
            <a:ext cx="2155825" cy="1713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38150" y="417513"/>
            <a:ext cx="5903913" cy="646112"/>
          </a:xfrm>
          <a:prstGeom prst="rect">
            <a:avLst/>
          </a:prstGeom>
          <a:noFill/>
        </p:spPr>
        <p:txBody>
          <a:bodyPr>
            <a:spAutoFit/>
          </a:bodyPr>
          <a:lstStyle/>
          <a:p>
            <a:pPr>
              <a:defRPr/>
            </a:pPr>
            <a:r>
              <a:rPr lang="en-US" sz="3600" dirty="0">
                <a:solidFill>
                  <a:schemeClr val="accent6"/>
                </a:solidFill>
                <a:latin typeface="Avenir Book"/>
                <a:cs typeface="Avenir Book"/>
              </a:rPr>
              <a:t>Meet The Artists</a:t>
            </a:r>
            <a:r>
              <a:rPr lang="en-US" sz="3600" dirty="0">
                <a:solidFill>
                  <a:schemeClr val="bg1">
                    <a:lumMod val="50000"/>
                  </a:schemeClr>
                </a:solidFill>
                <a:latin typeface="Avenir Book"/>
                <a:cs typeface="Avenir Book"/>
              </a:rPr>
              <a:t> </a:t>
            </a:r>
          </a:p>
        </p:txBody>
      </p:sp>
      <p:pic>
        <p:nvPicPr>
          <p:cNvPr id="18438"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t="1048" r="12103"/>
          <a:stretch/>
        </p:blipFill>
        <p:spPr bwMode="auto">
          <a:xfrm>
            <a:off x="7004100" y="5233963"/>
            <a:ext cx="2155825" cy="164154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8439"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t="3350" r="8797"/>
          <a:stretch/>
        </p:blipFill>
        <p:spPr bwMode="auto">
          <a:xfrm>
            <a:off x="7004101" y="3630613"/>
            <a:ext cx="2139900" cy="16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30313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00563" y="0"/>
            <a:ext cx="4643437" cy="6858000"/>
          </a:xfrm>
          <a:prstGeom prst="rect">
            <a:avLst/>
          </a:prstGeom>
          <a:solidFill>
            <a:srgbClr val="FF6600">
              <a:alpha val="62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2532" name="Picture 4" descr="schools 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7115" y="1340768"/>
            <a:ext cx="4705417"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23850" y="1010321"/>
            <a:ext cx="3841750" cy="4678203"/>
          </a:xfrm>
          <a:prstGeom prst="rect">
            <a:avLst/>
          </a:prstGeom>
          <a:noFill/>
        </p:spPr>
        <p:txBody>
          <a:bodyPr wrap="square">
            <a:spAutoFit/>
          </a:bodyPr>
          <a:lstStyle/>
          <a:p>
            <a:pPr>
              <a:defRPr/>
            </a:pPr>
            <a:r>
              <a:rPr lang="en-US" sz="2800" dirty="0">
                <a:solidFill>
                  <a:srgbClr val="FF6600"/>
                </a:solidFill>
                <a:latin typeface="Avenir Book"/>
                <a:cs typeface="Avenir Book"/>
              </a:rPr>
              <a:t>Students</a:t>
            </a:r>
            <a:r>
              <a:rPr lang="en-US" sz="1600" dirty="0">
                <a:solidFill>
                  <a:srgbClr val="FF6600"/>
                </a:solidFill>
                <a:latin typeface="Avenir Book"/>
                <a:cs typeface="Avenir Book"/>
              </a:rPr>
              <a:t> </a:t>
            </a:r>
            <a:r>
              <a:rPr lang="en-US" sz="1400" dirty="0">
                <a:latin typeface="Avenir Book"/>
                <a:cs typeface="Avenir Book"/>
              </a:rPr>
              <a:t>of Architecture </a:t>
            </a:r>
            <a:r>
              <a:rPr lang="en-US" sz="1400" dirty="0" smtClean="0">
                <a:latin typeface="Avenir Book"/>
                <a:cs typeface="Avenir Book"/>
              </a:rPr>
              <a:t>were  </a:t>
            </a:r>
            <a:r>
              <a:rPr lang="en-US" sz="1400" dirty="0">
                <a:latin typeface="Avenir Book"/>
                <a:cs typeface="Avenir Book"/>
              </a:rPr>
              <a:t>introduced to </a:t>
            </a:r>
            <a:r>
              <a:rPr lang="en-US" sz="1400" dirty="0" smtClean="0">
                <a:latin typeface="Avenir Book"/>
                <a:cs typeface="Avenir Book"/>
              </a:rPr>
              <a:t>the workshops </a:t>
            </a:r>
            <a:r>
              <a:rPr lang="en-US" sz="1400" dirty="0">
                <a:latin typeface="Avenir Book"/>
                <a:cs typeface="Avenir Book"/>
              </a:rPr>
              <a:t>as part of their design communication module.</a:t>
            </a:r>
          </a:p>
          <a:p>
            <a:pPr>
              <a:defRPr/>
            </a:pPr>
            <a:endParaRPr lang="en-US" sz="1400" dirty="0">
              <a:latin typeface="Avenir Book"/>
              <a:cs typeface="Avenir Book"/>
            </a:endParaRPr>
          </a:p>
          <a:p>
            <a:pPr>
              <a:defRPr/>
            </a:pPr>
            <a:r>
              <a:rPr lang="en-US" sz="1400" dirty="0">
                <a:latin typeface="Avenir Book"/>
                <a:cs typeface="Avenir Book"/>
              </a:rPr>
              <a:t>Those  who </a:t>
            </a:r>
            <a:r>
              <a:rPr lang="en-US" sz="1400" dirty="0" smtClean="0">
                <a:latin typeface="Avenir Book"/>
                <a:cs typeface="Avenir Book"/>
              </a:rPr>
              <a:t>agreed </a:t>
            </a:r>
            <a:r>
              <a:rPr lang="en-US" sz="1400" dirty="0">
                <a:latin typeface="Avenir Book"/>
                <a:cs typeface="Avenir Book"/>
              </a:rPr>
              <a:t>to participate, as this is by invitation , they </a:t>
            </a:r>
            <a:r>
              <a:rPr lang="en-US" sz="1400" dirty="0" smtClean="0">
                <a:latin typeface="Avenir Book"/>
                <a:cs typeface="Avenir Book"/>
              </a:rPr>
              <a:t>were asked to  </a:t>
            </a:r>
            <a:r>
              <a:rPr lang="en-US" sz="1400" dirty="0">
                <a:latin typeface="Avenir Book"/>
                <a:cs typeface="Avenir Book"/>
              </a:rPr>
              <a:t>conduct the explorations based on a set of instructions they </a:t>
            </a:r>
            <a:r>
              <a:rPr lang="en-US" sz="1400" dirty="0" smtClean="0">
                <a:latin typeface="Avenir Book"/>
                <a:cs typeface="Avenir Book"/>
              </a:rPr>
              <a:t>got </a:t>
            </a:r>
            <a:r>
              <a:rPr lang="en-US" sz="1400" dirty="0">
                <a:latin typeface="Avenir Book"/>
                <a:cs typeface="Avenir Book"/>
              </a:rPr>
              <a:t>.</a:t>
            </a:r>
          </a:p>
          <a:p>
            <a:pPr>
              <a:defRPr/>
            </a:pPr>
            <a:endParaRPr lang="en-US" sz="1400" dirty="0">
              <a:latin typeface="Avenir Book"/>
              <a:cs typeface="Avenir Book"/>
            </a:endParaRPr>
          </a:p>
          <a:p>
            <a:pPr>
              <a:defRPr/>
            </a:pPr>
            <a:r>
              <a:rPr lang="en-US" sz="1400" dirty="0">
                <a:latin typeface="Avenir Book"/>
                <a:cs typeface="Avenir Book"/>
              </a:rPr>
              <a:t>Their findings </a:t>
            </a:r>
            <a:r>
              <a:rPr lang="en-US" sz="1400" dirty="0" smtClean="0">
                <a:latin typeface="Avenir Book"/>
                <a:cs typeface="Avenir Book"/>
              </a:rPr>
              <a:t>were documented </a:t>
            </a:r>
            <a:r>
              <a:rPr lang="en-US" sz="1400" dirty="0">
                <a:latin typeface="Avenir Book"/>
                <a:cs typeface="Avenir Book"/>
              </a:rPr>
              <a:t>in their sketchbook journal as a narrative and reflections.</a:t>
            </a:r>
          </a:p>
          <a:p>
            <a:pPr>
              <a:defRPr/>
            </a:pPr>
            <a:endParaRPr lang="en-US" sz="1400" dirty="0">
              <a:latin typeface="Avenir Book"/>
              <a:cs typeface="Avenir Book"/>
            </a:endParaRPr>
          </a:p>
          <a:p>
            <a:pPr>
              <a:defRPr/>
            </a:pPr>
            <a:r>
              <a:rPr lang="en-US" sz="1400" dirty="0">
                <a:latin typeface="Avenir Book"/>
                <a:cs typeface="Avenir Book"/>
              </a:rPr>
              <a:t>As architecture students are often asked to address issues of urban </a:t>
            </a:r>
            <a:r>
              <a:rPr lang="en-US" sz="1400" dirty="0" smtClean="0">
                <a:latin typeface="Avenir Book"/>
                <a:cs typeface="Avenir Book"/>
              </a:rPr>
              <a:t>design</a:t>
            </a:r>
            <a:r>
              <a:rPr lang="en-US" sz="1400" dirty="0">
                <a:latin typeface="Avenir Book"/>
                <a:cs typeface="Avenir Book"/>
              </a:rPr>
              <a:t> </a:t>
            </a:r>
            <a:r>
              <a:rPr lang="en-US" sz="1400" dirty="0" smtClean="0">
                <a:latin typeface="Avenir Book"/>
                <a:cs typeface="Avenir Book"/>
              </a:rPr>
              <a:t>for </a:t>
            </a:r>
            <a:r>
              <a:rPr lang="en-US" sz="1400" dirty="0">
                <a:latin typeface="Avenir Book"/>
                <a:cs typeface="Avenir Book"/>
              </a:rPr>
              <a:t>their studies , this sort of experiments  </a:t>
            </a:r>
            <a:r>
              <a:rPr lang="en-US" sz="1400" dirty="0" smtClean="0">
                <a:latin typeface="Avenir Book"/>
                <a:cs typeface="Avenir Book"/>
              </a:rPr>
              <a:t>allowed </a:t>
            </a:r>
            <a:r>
              <a:rPr lang="en-US" sz="1400" dirty="0">
                <a:latin typeface="Avenir Book"/>
                <a:cs typeface="Avenir Book"/>
              </a:rPr>
              <a:t>them to </a:t>
            </a:r>
            <a:r>
              <a:rPr lang="en-US" sz="1400" dirty="0" smtClean="0">
                <a:latin typeface="Avenir Book"/>
                <a:cs typeface="Avenir Book"/>
              </a:rPr>
              <a:t>engage</a:t>
            </a:r>
            <a:r>
              <a:rPr lang="en-US" sz="1400" dirty="0">
                <a:latin typeface="Avenir Book"/>
                <a:cs typeface="Avenir Book"/>
              </a:rPr>
              <a:t> </a:t>
            </a:r>
            <a:r>
              <a:rPr lang="en-US" sz="1400" dirty="0" smtClean="0">
                <a:latin typeface="Avenir Book"/>
                <a:cs typeface="Avenir Book"/>
              </a:rPr>
              <a:t>in a </a:t>
            </a:r>
            <a:r>
              <a:rPr lang="en-US" sz="1400" dirty="0">
                <a:latin typeface="Avenir Book"/>
                <a:cs typeface="Avenir Book"/>
              </a:rPr>
              <a:t>more creative way with their urban environment and develop their </a:t>
            </a:r>
            <a:r>
              <a:rPr lang="en-US" sz="1400" dirty="0" smtClean="0">
                <a:latin typeface="Avenir Book"/>
                <a:cs typeface="Avenir Book"/>
              </a:rPr>
              <a:t>creative skills </a:t>
            </a:r>
            <a:r>
              <a:rPr lang="en-US" sz="1400" dirty="0">
                <a:latin typeface="Avenir Book"/>
                <a:cs typeface="Avenir Book"/>
              </a:rPr>
              <a:t>of sketching, writing, reflecting, documenting and narrating </a:t>
            </a:r>
            <a:r>
              <a:rPr lang="en-US" sz="1400" dirty="0">
                <a:solidFill>
                  <a:schemeClr val="tx1">
                    <a:lumMod val="65000"/>
                    <a:lumOff val="35000"/>
                  </a:schemeClr>
                </a:solidFill>
                <a:latin typeface="Avenir Book"/>
                <a:cs typeface="Avenir Book"/>
              </a:rPr>
              <a:t>.  </a:t>
            </a:r>
            <a:endParaRPr lang="en-GB" sz="1400" dirty="0">
              <a:solidFill>
                <a:schemeClr val="tx1">
                  <a:lumMod val="65000"/>
                  <a:lumOff val="35000"/>
                </a:schemeClr>
              </a:solidFill>
              <a:latin typeface="Avenir Book"/>
              <a:cs typeface="Avenir Book"/>
            </a:endParaRPr>
          </a:p>
        </p:txBody>
      </p:sp>
      <p:sp>
        <p:nvSpPr>
          <p:cNvPr id="9" name="TextBox 8"/>
          <p:cNvSpPr txBox="1"/>
          <p:nvPr/>
        </p:nvSpPr>
        <p:spPr>
          <a:xfrm>
            <a:off x="323850" y="190600"/>
            <a:ext cx="5903913" cy="646112"/>
          </a:xfrm>
          <a:prstGeom prst="rect">
            <a:avLst/>
          </a:prstGeom>
          <a:noFill/>
        </p:spPr>
        <p:txBody>
          <a:bodyPr>
            <a:spAutoFit/>
          </a:bodyPr>
          <a:lstStyle/>
          <a:p>
            <a:pPr>
              <a:defRPr/>
            </a:pPr>
            <a:r>
              <a:rPr lang="en-US" sz="3600" dirty="0">
                <a:solidFill>
                  <a:schemeClr val="bg1">
                    <a:lumMod val="50000"/>
                  </a:schemeClr>
                </a:solidFill>
                <a:latin typeface="Avenir Book"/>
                <a:cs typeface="Avenir Book"/>
              </a:rPr>
              <a:t>Meet The Artists </a:t>
            </a:r>
          </a:p>
        </p:txBody>
      </p:sp>
    </p:spTree>
    <p:extLst>
      <p:ext uri="{BB962C8B-B14F-4D97-AF65-F5344CB8AC3E}">
        <p14:creationId xmlns:p14="http://schemas.microsoft.com/office/powerpoint/2010/main" val="23789171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95736" y="836712"/>
            <a:ext cx="6315248" cy="1446550"/>
          </a:xfrm>
          <a:prstGeom prst="rect">
            <a:avLst/>
          </a:prstGeom>
          <a:noFill/>
        </p:spPr>
        <p:txBody>
          <a:bodyPr wrap="square">
            <a:spAutoFit/>
          </a:bodyPr>
          <a:lstStyle/>
          <a:p>
            <a:pPr>
              <a:defRPr/>
            </a:pPr>
            <a:r>
              <a:rPr lang="en-US" sz="4400" dirty="0" smtClean="0">
                <a:solidFill>
                  <a:schemeClr val="accent6"/>
                </a:solidFill>
                <a:latin typeface="Avenir Black"/>
                <a:cs typeface="Avenir Black"/>
              </a:rPr>
              <a:t>EXPLORATION 1:</a:t>
            </a:r>
          </a:p>
          <a:p>
            <a:pPr>
              <a:defRPr/>
            </a:pPr>
            <a:r>
              <a:rPr lang="en-US" sz="4400" dirty="0" smtClean="0">
                <a:solidFill>
                  <a:schemeClr val="accent6"/>
                </a:solidFill>
                <a:latin typeface="Avenir Black"/>
                <a:cs typeface="Avenir Black"/>
              </a:rPr>
              <a:t>SPIRIT OF THE PLACE</a:t>
            </a:r>
            <a:endParaRPr lang="en-US" sz="4400" dirty="0">
              <a:solidFill>
                <a:schemeClr val="accent6"/>
              </a:solidFill>
              <a:latin typeface="Avenir Black"/>
              <a:cs typeface="Avenir Black"/>
            </a:endParaRPr>
          </a:p>
        </p:txBody>
      </p:sp>
      <p:pic>
        <p:nvPicPr>
          <p:cNvPr id="9" name="Picture 3" descr="Scan 7.jpeg"/>
          <p:cNvPicPr>
            <a:picLocks noChangeAspect="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466056" y="870971"/>
            <a:ext cx="1441648" cy="133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73174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950" y="0"/>
            <a:ext cx="2592388" cy="6858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3555" name="Picture 5" descr="dave pic.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22888" y="1412875"/>
            <a:ext cx="3833812"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10" descr="sophia pic.jpeg"/>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6184" b="8905"/>
          <a:stretch>
            <a:fillRect/>
          </a:stretch>
        </p:blipFill>
        <p:spPr bwMode="auto">
          <a:xfrm>
            <a:off x="2454275" y="2852738"/>
            <a:ext cx="2909888"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11" descr="sophiapic 2.jpeg"/>
          <p:cNvPicPr>
            <a:picLocks noChangeAspect="1"/>
          </p:cNvPicPr>
          <p:nvPr/>
        </p:nvPicPr>
        <p:blipFill>
          <a:blip r:embed="rId5">
            <a:extLst>
              <a:ext uri="{28A0092B-C50C-407E-A947-70E740481C1C}">
                <a14:useLocalDpi xmlns:a14="http://schemas.microsoft.com/office/drawing/2010/main" val="0"/>
              </a:ext>
            </a:extLst>
          </a:blip>
          <a:srcRect l="938" t="5783" b="13084"/>
          <a:stretch>
            <a:fillRect/>
          </a:stretch>
        </p:blipFill>
        <p:spPr bwMode="auto">
          <a:xfrm>
            <a:off x="2454275" y="-60325"/>
            <a:ext cx="2909888" cy="340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4" descr="dave 2.jpeg"/>
          <p:cNvPicPr>
            <a:picLocks noChangeAspect="1"/>
          </p:cNvPicPr>
          <p:nvPr/>
        </p:nvPicPr>
        <p:blipFill>
          <a:blip r:embed="rId6">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rcRect t="6680" r="5347" b="42152"/>
          <a:stretch>
            <a:fillRect/>
          </a:stretch>
        </p:blipFill>
        <p:spPr bwMode="auto">
          <a:xfrm rot="5400000">
            <a:off x="7094538" y="196850"/>
            <a:ext cx="236220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12" descr="sophia writing.jpeg"/>
          <p:cNvPicPr>
            <a:picLocks noChangeAspect="1"/>
          </p:cNvPicPr>
          <p:nvPr/>
        </p:nvPicPr>
        <p:blipFill>
          <a:blip r:embed="rId8">
            <a:extLst>
              <a:ext uri="{28A0092B-C50C-407E-A947-70E740481C1C}">
                <a14:useLocalDpi xmlns:a14="http://schemas.microsoft.com/office/drawing/2010/main" val="0"/>
              </a:ext>
            </a:extLst>
          </a:blip>
          <a:srcRect t="16611"/>
          <a:stretch>
            <a:fillRect/>
          </a:stretch>
        </p:blipFill>
        <p:spPr bwMode="auto">
          <a:xfrm rot="10800000">
            <a:off x="5421313" y="44450"/>
            <a:ext cx="1887537"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34925" y="2812861"/>
            <a:ext cx="3241675" cy="4216539"/>
          </a:xfrm>
          <a:prstGeom prst="rect">
            <a:avLst/>
          </a:prstGeom>
          <a:noFill/>
        </p:spPr>
        <p:txBody>
          <a:bodyPr>
            <a:spAutoFit/>
          </a:bodyPr>
          <a:lstStyle/>
          <a:p>
            <a:pPr>
              <a:spcAft>
                <a:spcPts val="600"/>
              </a:spcAft>
              <a:defRPr/>
            </a:pPr>
            <a:r>
              <a:rPr lang="en-US" sz="2000" b="1" dirty="0" smtClean="0">
                <a:solidFill>
                  <a:schemeClr val="bg1">
                    <a:lumMod val="95000"/>
                  </a:schemeClr>
                </a:solidFill>
              </a:rPr>
              <a:t>ARTISTS</a:t>
            </a:r>
            <a:endParaRPr lang="en-US" dirty="0">
              <a:solidFill>
                <a:schemeClr val="bg1">
                  <a:lumMod val="95000"/>
                </a:schemeClr>
              </a:solidFill>
            </a:endParaRPr>
          </a:p>
          <a:p>
            <a:pPr>
              <a:spcAft>
                <a:spcPts val="600"/>
              </a:spcAft>
              <a:defRPr/>
            </a:pPr>
            <a:r>
              <a:rPr lang="en-US" dirty="0">
                <a:solidFill>
                  <a:schemeClr val="bg1"/>
                </a:solidFill>
              </a:rPr>
              <a:t>RIKKI ROYSTON</a:t>
            </a:r>
          </a:p>
          <a:p>
            <a:pPr>
              <a:spcAft>
                <a:spcPts val="600"/>
              </a:spcAft>
              <a:defRPr/>
            </a:pPr>
            <a:r>
              <a:rPr lang="en-US" dirty="0">
                <a:solidFill>
                  <a:schemeClr val="bg1"/>
                </a:solidFill>
              </a:rPr>
              <a:t>REBECCA MILNER</a:t>
            </a:r>
          </a:p>
          <a:p>
            <a:pPr>
              <a:spcAft>
                <a:spcPts val="600"/>
              </a:spcAft>
              <a:defRPr/>
            </a:pPr>
            <a:r>
              <a:rPr lang="en-US" dirty="0">
                <a:solidFill>
                  <a:srgbClr val="FFFFFF"/>
                </a:solidFill>
              </a:rPr>
              <a:t>TERRY BARNES</a:t>
            </a:r>
          </a:p>
          <a:p>
            <a:pPr>
              <a:spcAft>
                <a:spcPts val="600"/>
              </a:spcAft>
              <a:defRPr/>
            </a:pPr>
            <a:r>
              <a:rPr lang="en-US" dirty="0">
                <a:solidFill>
                  <a:schemeClr val="bg1"/>
                </a:solidFill>
              </a:rPr>
              <a:t>DAVID SLATER</a:t>
            </a:r>
          </a:p>
          <a:p>
            <a:pPr>
              <a:spcAft>
                <a:spcPts val="600"/>
              </a:spcAft>
              <a:defRPr/>
            </a:pPr>
            <a:r>
              <a:rPr lang="en-US" dirty="0">
                <a:solidFill>
                  <a:schemeClr val="bg1"/>
                </a:solidFill>
              </a:rPr>
              <a:t>BARRIE WALSH</a:t>
            </a:r>
          </a:p>
          <a:p>
            <a:pPr>
              <a:spcAft>
                <a:spcPts val="600"/>
              </a:spcAft>
              <a:defRPr/>
            </a:pPr>
            <a:r>
              <a:rPr lang="en-US" dirty="0">
                <a:solidFill>
                  <a:schemeClr val="bg1"/>
                </a:solidFill>
              </a:rPr>
              <a:t>L. DEVI. SEEPUJAK</a:t>
            </a:r>
          </a:p>
          <a:p>
            <a:pPr>
              <a:spcAft>
                <a:spcPts val="600"/>
              </a:spcAft>
              <a:defRPr/>
            </a:pPr>
            <a:r>
              <a:rPr lang="en-US" dirty="0">
                <a:solidFill>
                  <a:schemeClr val="bg1"/>
                </a:solidFill>
              </a:rPr>
              <a:t>RICHARD TAYLOR</a:t>
            </a:r>
          </a:p>
          <a:p>
            <a:pPr>
              <a:spcAft>
                <a:spcPts val="600"/>
              </a:spcAft>
              <a:defRPr/>
            </a:pPr>
            <a:r>
              <a:rPr lang="en-US" dirty="0">
                <a:solidFill>
                  <a:srgbClr val="FFFFFF"/>
                </a:solidFill>
              </a:rPr>
              <a:t>ALEX BRIDGER</a:t>
            </a:r>
          </a:p>
          <a:p>
            <a:pPr>
              <a:spcAft>
                <a:spcPts val="600"/>
              </a:spcAft>
              <a:defRPr/>
            </a:pPr>
            <a:r>
              <a:rPr lang="en-US" dirty="0">
                <a:solidFill>
                  <a:schemeClr val="accent6"/>
                </a:solidFill>
              </a:rPr>
              <a:t>DAVE JORDAN</a:t>
            </a:r>
          </a:p>
          <a:p>
            <a:pPr>
              <a:defRPr/>
            </a:pPr>
            <a:endParaRPr lang="en-US" dirty="0">
              <a:solidFill>
                <a:schemeClr val="bg1">
                  <a:lumMod val="95000"/>
                </a:schemeClr>
              </a:solidFill>
            </a:endParaRPr>
          </a:p>
          <a:p>
            <a:pPr>
              <a:defRPr/>
            </a:pPr>
            <a:endParaRPr lang="en-US" dirty="0">
              <a:solidFill>
                <a:schemeClr val="bg1">
                  <a:lumMod val="95000"/>
                </a:schemeClr>
              </a:solidFill>
            </a:endParaRPr>
          </a:p>
        </p:txBody>
      </p:sp>
      <p:sp>
        <p:nvSpPr>
          <p:cNvPr id="11" name="TextBox 10"/>
          <p:cNvSpPr txBox="1"/>
          <p:nvPr/>
        </p:nvSpPr>
        <p:spPr>
          <a:xfrm>
            <a:off x="34925" y="260648"/>
            <a:ext cx="2308770" cy="1015663"/>
          </a:xfrm>
          <a:prstGeom prst="rect">
            <a:avLst/>
          </a:prstGeom>
          <a:noFill/>
        </p:spPr>
        <p:txBody>
          <a:bodyPr wrap="none">
            <a:spAutoFit/>
          </a:bodyPr>
          <a:lstStyle/>
          <a:p>
            <a:pPr>
              <a:defRPr/>
            </a:pPr>
            <a:r>
              <a:rPr lang="en-US" sz="2000" dirty="0">
                <a:solidFill>
                  <a:schemeClr val="accent6"/>
                </a:solidFill>
                <a:latin typeface="Arial Rounded MT Bold"/>
                <a:cs typeface="Arial Rounded MT Bold"/>
              </a:rPr>
              <a:t>EXPLORATION </a:t>
            </a:r>
            <a:r>
              <a:rPr lang="en-US" sz="2000" dirty="0" smtClean="0">
                <a:solidFill>
                  <a:schemeClr val="accent6"/>
                </a:solidFill>
                <a:latin typeface="Arial Rounded MT Bold"/>
                <a:cs typeface="Arial Rounded MT Bold"/>
              </a:rPr>
              <a:t>1:</a:t>
            </a:r>
          </a:p>
          <a:p>
            <a:pPr>
              <a:defRPr/>
            </a:pPr>
            <a:r>
              <a:rPr lang="en-US" sz="2000" dirty="0" smtClean="0">
                <a:solidFill>
                  <a:schemeClr val="accent6"/>
                </a:solidFill>
                <a:latin typeface="Arial Rounded MT Bold"/>
                <a:cs typeface="Arial Rounded MT Bold"/>
              </a:rPr>
              <a:t>SPIRIT OF THE</a:t>
            </a:r>
          </a:p>
          <a:p>
            <a:pPr>
              <a:defRPr/>
            </a:pPr>
            <a:r>
              <a:rPr lang="en-US" sz="2000" dirty="0" smtClean="0">
                <a:solidFill>
                  <a:schemeClr val="accent6"/>
                </a:solidFill>
                <a:latin typeface="Arial Rounded MT Bold"/>
                <a:cs typeface="Arial Rounded MT Bold"/>
              </a:rPr>
              <a:t>PLACE</a:t>
            </a:r>
            <a:endParaRPr lang="en-US" sz="2000" dirty="0">
              <a:solidFill>
                <a:schemeClr val="accent6"/>
              </a:solidFill>
              <a:latin typeface="Arial Rounded MT Bold"/>
              <a:cs typeface="Arial Rounded MT Bold"/>
            </a:endParaRPr>
          </a:p>
        </p:txBody>
      </p:sp>
    </p:spTree>
    <p:extLst>
      <p:ext uri="{BB962C8B-B14F-4D97-AF65-F5344CB8AC3E}">
        <p14:creationId xmlns:p14="http://schemas.microsoft.com/office/powerpoint/2010/main" val="8491863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950" y="0"/>
            <a:ext cx="2592388" cy="6858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extBox 4"/>
          <p:cNvSpPr txBox="1"/>
          <p:nvPr/>
        </p:nvSpPr>
        <p:spPr>
          <a:xfrm>
            <a:off x="2627313" y="260648"/>
            <a:ext cx="4141787" cy="7448196"/>
          </a:xfrm>
          <a:prstGeom prst="rect">
            <a:avLst/>
          </a:prstGeom>
          <a:noFill/>
        </p:spPr>
        <p:txBody>
          <a:bodyPr>
            <a:spAutoFit/>
          </a:bodyPr>
          <a:lstStyle/>
          <a:p>
            <a:pPr>
              <a:defRPr/>
            </a:pPr>
            <a:r>
              <a:rPr lang="en-US" sz="2000" b="1" dirty="0">
                <a:solidFill>
                  <a:schemeClr val="tx1">
                    <a:lumMod val="75000"/>
                    <a:lumOff val="25000"/>
                  </a:schemeClr>
                </a:solidFill>
              </a:rPr>
              <a:t>  </a:t>
            </a:r>
            <a:r>
              <a:rPr lang="en-US" sz="2000" b="1" dirty="0" smtClean="0">
                <a:solidFill>
                  <a:schemeClr val="tx1">
                    <a:lumMod val="75000"/>
                    <a:lumOff val="25000"/>
                  </a:schemeClr>
                </a:solidFill>
              </a:rPr>
              <a:t>INSTRUCTIONS</a:t>
            </a:r>
          </a:p>
          <a:p>
            <a:pPr>
              <a:defRPr/>
            </a:pPr>
            <a:endParaRPr lang="en-US" sz="1100" dirty="0">
              <a:solidFill>
                <a:schemeClr val="tx1">
                  <a:lumMod val="65000"/>
                  <a:lumOff val="35000"/>
                </a:schemeClr>
              </a:solidFill>
              <a:latin typeface="Arial"/>
              <a:cs typeface="Arial"/>
            </a:endParaRPr>
          </a:p>
          <a:p>
            <a:pPr marL="171450" indent="-171450">
              <a:buFont typeface="Arial"/>
              <a:buChar char="•"/>
              <a:defRPr/>
            </a:pPr>
            <a:r>
              <a:rPr lang="en-US" sz="1100" dirty="0">
                <a:solidFill>
                  <a:schemeClr val="tx1">
                    <a:lumMod val="65000"/>
                    <a:lumOff val="35000"/>
                  </a:schemeClr>
                </a:solidFill>
                <a:latin typeface="Avenir Book"/>
                <a:cs typeface="Avenir Book"/>
              </a:rPr>
              <a:t>Recall your journey .</a:t>
            </a:r>
            <a:r>
              <a:rPr lang="en-US" sz="1100" dirty="0" smtClean="0">
                <a:solidFill>
                  <a:schemeClr val="tx1">
                    <a:lumMod val="65000"/>
                    <a:lumOff val="35000"/>
                  </a:schemeClr>
                </a:solidFill>
                <a:latin typeface="Avenir Book"/>
                <a:cs typeface="Avenir Book"/>
              </a:rPr>
              <a:t>What </a:t>
            </a:r>
            <a:r>
              <a:rPr lang="en-US" sz="1100" dirty="0">
                <a:solidFill>
                  <a:schemeClr val="tx1">
                    <a:lumMod val="65000"/>
                    <a:lumOff val="35000"/>
                  </a:schemeClr>
                </a:solidFill>
                <a:latin typeface="Avenir Book"/>
                <a:cs typeface="Avenir Book"/>
              </a:rPr>
              <a:t>brought you here today. Both literally and metaphorically. Did you come by bus, cycling, walking? Did you take the train? </a:t>
            </a:r>
          </a:p>
          <a:p>
            <a:pPr>
              <a:defRPr/>
            </a:pPr>
            <a:endParaRPr lang="en-US" sz="1100" dirty="0">
              <a:solidFill>
                <a:schemeClr val="tx1">
                  <a:lumMod val="65000"/>
                  <a:lumOff val="35000"/>
                </a:schemeClr>
              </a:solidFill>
              <a:latin typeface="Avenir Book"/>
              <a:cs typeface="Avenir Book"/>
            </a:endParaRPr>
          </a:p>
          <a:p>
            <a:pPr marL="171450" indent="-171450">
              <a:buFont typeface="Arial"/>
              <a:buChar char="•"/>
              <a:defRPr/>
            </a:pPr>
            <a:r>
              <a:rPr lang="en-US" sz="1100" dirty="0">
                <a:solidFill>
                  <a:schemeClr val="tx1">
                    <a:lumMod val="65000"/>
                    <a:lumOff val="35000"/>
                  </a:schemeClr>
                </a:solidFill>
                <a:latin typeface="Avenir Book"/>
                <a:cs typeface="Avenir Book"/>
              </a:rPr>
              <a:t>Recall the starting point of your journey. Is it a large urban area? A city? A small town? A countryside? What do the buildings look like? What about the textures? The materials? The smells? The </a:t>
            </a:r>
            <a:r>
              <a:rPr lang="en-US" sz="1100" dirty="0" err="1">
                <a:solidFill>
                  <a:schemeClr val="tx1">
                    <a:lumMod val="65000"/>
                    <a:lumOff val="35000"/>
                  </a:schemeClr>
                </a:solidFill>
                <a:latin typeface="Avenir Book"/>
                <a:cs typeface="Avenir Book"/>
              </a:rPr>
              <a:t>colours</a:t>
            </a:r>
            <a:r>
              <a:rPr lang="en-US" sz="1100" dirty="0">
                <a:solidFill>
                  <a:schemeClr val="tx1">
                    <a:lumMod val="65000"/>
                    <a:lumOff val="35000"/>
                  </a:schemeClr>
                </a:solidFill>
                <a:latin typeface="Avenir Book"/>
                <a:cs typeface="Avenir Book"/>
              </a:rPr>
              <a:t>? What about  the roads and paths?</a:t>
            </a:r>
          </a:p>
          <a:p>
            <a:pPr>
              <a:defRPr/>
            </a:pPr>
            <a:endParaRPr lang="en-US" sz="1100" dirty="0">
              <a:solidFill>
                <a:schemeClr val="tx1">
                  <a:lumMod val="65000"/>
                  <a:lumOff val="35000"/>
                </a:schemeClr>
              </a:solidFill>
              <a:latin typeface="Avenir Book"/>
              <a:cs typeface="Avenir Book"/>
            </a:endParaRPr>
          </a:p>
          <a:p>
            <a:pPr marL="171450" indent="-171450">
              <a:buFont typeface="Arial"/>
              <a:buChar char="•"/>
              <a:defRPr/>
            </a:pPr>
            <a:r>
              <a:rPr lang="en-US" sz="1100" dirty="0">
                <a:solidFill>
                  <a:schemeClr val="tx1">
                    <a:lumMod val="65000"/>
                    <a:lumOff val="35000"/>
                  </a:schemeClr>
                </a:solidFill>
                <a:latin typeface="Avenir Book"/>
                <a:cs typeface="Avenir Book"/>
              </a:rPr>
              <a:t>During your journey what did you encounter ?Did you meet different people? Recall what they were wearing, how did they look.</a:t>
            </a:r>
          </a:p>
          <a:p>
            <a:pPr>
              <a:defRPr/>
            </a:pPr>
            <a:endParaRPr lang="en-US" sz="1100" dirty="0">
              <a:solidFill>
                <a:schemeClr val="tx1">
                  <a:lumMod val="65000"/>
                  <a:lumOff val="35000"/>
                </a:schemeClr>
              </a:solidFill>
              <a:latin typeface="Avenir Book"/>
              <a:cs typeface="Avenir Book"/>
            </a:endParaRPr>
          </a:p>
          <a:p>
            <a:pPr marL="171450" indent="-171450">
              <a:buFont typeface="Arial"/>
              <a:buChar char="•"/>
              <a:defRPr/>
            </a:pPr>
            <a:r>
              <a:rPr lang="en-US" sz="1100" dirty="0">
                <a:solidFill>
                  <a:schemeClr val="tx1">
                    <a:lumMod val="65000"/>
                    <a:lumOff val="35000"/>
                  </a:schemeClr>
                </a:solidFill>
                <a:latin typeface="Avenir Book"/>
                <a:cs typeface="Avenir Book"/>
              </a:rPr>
              <a:t> Arriving and  entering the building, how does this feel? Whom do you meet and greet? How is this building making you feel ?Are you  warm, cold? Is there enough light and air? What is the spirit of this place?</a:t>
            </a:r>
          </a:p>
          <a:p>
            <a:pPr>
              <a:defRPr/>
            </a:pPr>
            <a:endParaRPr lang="en-US" sz="1100" dirty="0">
              <a:solidFill>
                <a:schemeClr val="tx1">
                  <a:lumMod val="65000"/>
                  <a:lumOff val="35000"/>
                </a:schemeClr>
              </a:solidFill>
              <a:latin typeface="Avenir Book"/>
              <a:cs typeface="Avenir Book"/>
            </a:endParaRPr>
          </a:p>
          <a:p>
            <a:pPr marL="171450" indent="-171450">
              <a:buFont typeface="Arial"/>
              <a:buChar char="•"/>
              <a:defRPr/>
            </a:pPr>
            <a:r>
              <a:rPr lang="en-US" sz="1100" dirty="0">
                <a:solidFill>
                  <a:schemeClr val="tx1">
                    <a:lumMod val="65000"/>
                    <a:lumOff val="35000"/>
                  </a:schemeClr>
                </a:solidFill>
                <a:latin typeface="Avenir Book"/>
                <a:cs typeface="Avenir Book"/>
              </a:rPr>
              <a:t>Now  start </a:t>
            </a:r>
            <a:r>
              <a:rPr lang="en-US" sz="1100" dirty="0" smtClean="0">
                <a:solidFill>
                  <a:schemeClr val="tx1">
                    <a:lumMod val="65000"/>
                    <a:lumOff val="35000"/>
                  </a:schemeClr>
                </a:solidFill>
                <a:latin typeface="Avenir Book"/>
                <a:cs typeface="Avenir Book"/>
              </a:rPr>
              <a:t>writing. Keep </a:t>
            </a:r>
            <a:r>
              <a:rPr lang="en-US" sz="1100" dirty="0">
                <a:solidFill>
                  <a:schemeClr val="tx1">
                    <a:lumMod val="65000"/>
                    <a:lumOff val="35000"/>
                  </a:schemeClr>
                </a:solidFill>
                <a:latin typeface="Avenir Book"/>
                <a:cs typeface="Avenir Book"/>
              </a:rPr>
              <a:t>your hand moving for 10 </a:t>
            </a:r>
            <a:r>
              <a:rPr lang="en-US" sz="1100" dirty="0" smtClean="0">
                <a:solidFill>
                  <a:schemeClr val="tx1">
                    <a:lumMod val="65000"/>
                    <a:lumOff val="35000"/>
                  </a:schemeClr>
                </a:solidFill>
                <a:latin typeface="Avenir Book"/>
                <a:cs typeface="Avenir Book"/>
              </a:rPr>
              <a:t>min. Don’t </a:t>
            </a:r>
            <a:r>
              <a:rPr lang="en-US" sz="1100" dirty="0">
                <a:solidFill>
                  <a:schemeClr val="tx1">
                    <a:lumMod val="65000"/>
                    <a:lumOff val="35000"/>
                  </a:schemeClr>
                </a:solidFill>
                <a:latin typeface="Avenir Book"/>
                <a:cs typeface="Avenir Book"/>
              </a:rPr>
              <a:t>pause to reread the line you have just written. </a:t>
            </a:r>
            <a:r>
              <a:rPr lang="en-US" sz="1100" dirty="0" smtClean="0">
                <a:solidFill>
                  <a:schemeClr val="tx1">
                    <a:lumMod val="65000"/>
                    <a:lumOff val="35000"/>
                  </a:schemeClr>
                </a:solidFill>
                <a:latin typeface="Avenir Book"/>
                <a:cs typeface="Avenir Book"/>
              </a:rPr>
              <a:t>Don’t </a:t>
            </a:r>
            <a:r>
              <a:rPr lang="en-US" sz="1100" dirty="0">
                <a:solidFill>
                  <a:schemeClr val="tx1">
                    <a:lumMod val="65000"/>
                    <a:lumOff val="35000"/>
                  </a:schemeClr>
                </a:solidFill>
                <a:latin typeface="Avenir Book"/>
                <a:cs typeface="Avenir Book"/>
              </a:rPr>
              <a:t>cross out.  Don</a:t>
            </a:r>
            <a:r>
              <a:rPr lang="fr-FR" sz="1100" dirty="0">
                <a:solidFill>
                  <a:schemeClr val="tx1">
                    <a:lumMod val="65000"/>
                    <a:lumOff val="35000"/>
                  </a:schemeClr>
                </a:solidFill>
                <a:latin typeface="Avenir Book"/>
                <a:cs typeface="Avenir Book"/>
              </a:rPr>
              <a:t>’</a:t>
            </a:r>
            <a:r>
              <a:rPr lang="en-US" sz="1100" dirty="0">
                <a:solidFill>
                  <a:schemeClr val="tx1">
                    <a:lumMod val="65000"/>
                    <a:lumOff val="35000"/>
                  </a:schemeClr>
                </a:solidFill>
                <a:latin typeface="Avenir Book"/>
                <a:cs typeface="Avenir Book"/>
              </a:rPr>
              <a:t>t worry about </a:t>
            </a:r>
            <a:r>
              <a:rPr lang="en-US" sz="1100" dirty="0" smtClean="0">
                <a:solidFill>
                  <a:schemeClr val="tx1">
                    <a:lumMod val="65000"/>
                    <a:lumOff val="35000"/>
                  </a:schemeClr>
                </a:solidFill>
                <a:latin typeface="Avenir Book"/>
                <a:cs typeface="Avenir Book"/>
              </a:rPr>
              <a:t>punctuation, </a:t>
            </a:r>
            <a:r>
              <a:rPr lang="en-US" sz="1100" dirty="0">
                <a:solidFill>
                  <a:schemeClr val="tx1">
                    <a:lumMod val="65000"/>
                    <a:lumOff val="35000"/>
                  </a:schemeClr>
                </a:solidFill>
                <a:latin typeface="Avenir Book"/>
                <a:cs typeface="Avenir Book"/>
              </a:rPr>
              <a:t>spelling , grammar.  Don</a:t>
            </a:r>
            <a:r>
              <a:rPr lang="fr-FR" sz="1100" dirty="0">
                <a:solidFill>
                  <a:schemeClr val="tx1">
                    <a:lumMod val="65000"/>
                    <a:lumOff val="35000"/>
                  </a:schemeClr>
                </a:solidFill>
                <a:latin typeface="Avenir Book"/>
                <a:cs typeface="Avenir Book"/>
              </a:rPr>
              <a:t>’</a:t>
            </a:r>
            <a:r>
              <a:rPr lang="en-US" sz="1100" dirty="0">
                <a:solidFill>
                  <a:schemeClr val="tx1">
                    <a:lumMod val="65000"/>
                    <a:lumOff val="35000"/>
                  </a:schemeClr>
                </a:solidFill>
                <a:latin typeface="Avenir Book"/>
                <a:cs typeface="Avenir Book"/>
              </a:rPr>
              <a:t>t </a:t>
            </a:r>
            <a:r>
              <a:rPr lang="en-US" sz="1100" dirty="0" smtClean="0">
                <a:solidFill>
                  <a:schemeClr val="tx1">
                    <a:lumMod val="65000"/>
                    <a:lumOff val="35000"/>
                  </a:schemeClr>
                </a:solidFill>
                <a:latin typeface="Avenir Book"/>
                <a:cs typeface="Avenir Book"/>
              </a:rPr>
              <a:t>care </a:t>
            </a:r>
            <a:r>
              <a:rPr lang="en-US" sz="1100" dirty="0">
                <a:solidFill>
                  <a:schemeClr val="tx1">
                    <a:lumMod val="65000"/>
                    <a:lumOff val="35000"/>
                  </a:schemeClr>
                </a:solidFill>
                <a:latin typeface="Avenir Book"/>
                <a:cs typeface="Avenir Book"/>
              </a:rPr>
              <a:t>about staying within the margins and lines on the page.</a:t>
            </a:r>
          </a:p>
          <a:p>
            <a:pPr>
              <a:defRPr/>
            </a:pPr>
            <a:endParaRPr lang="en-US" sz="1100" dirty="0">
              <a:solidFill>
                <a:schemeClr val="tx1">
                  <a:lumMod val="65000"/>
                  <a:lumOff val="35000"/>
                </a:schemeClr>
              </a:solidFill>
              <a:latin typeface="Avenir Book"/>
              <a:cs typeface="Avenir Book"/>
            </a:endParaRPr>
          </a:p>
          <a:p>
            <a:pPr marL="171450" indent="-171450">
              <a:buFont typeface="Arial"/>
              <a:buChar char="•"/>
              <a:defRPr/>
            </a:pPr>
            <a:r>
              <a:rPr lang="en-US" sz="1100" dirty="0">
                <a:solidFill>
                  <a:schemeClr val="tx1">
                    <a:lumMod val="65000"/>
                    <a:lumOff val="35000"/>
                  </a:schemeClr>
                </a:solidFill>
                <a:latin typeface="Avenir Book"/>
                <a:cs typeface="Avenir Book"/>
              </a:rPr>
              <a:t> Circle the words in </a:t>
            </a:r>
            <a:r>
              <a:rPr lang="en-US" sz="1100" dirty="0" err="1">
                <a:solidFill>
                  <a:schemeClr val="tx1">
                    <a:lumMod val="65000"/>
                    <a:lumOff val="35000"/>
                  </a:schemeClr>
                </a:solidFill>
                <a:latin typeface="Avenir Book"/>
                <a:cs typeface="Avenir Book"/>
              </a:rPr>
              <a:t>coloured</a:t>
            </a:r>
            <a:r>
              <a:rPr lang="en-US" sz="1100" dirty="0">
                <a:solidFill>
                  <a:schemeClr val="tx1">
                    <a:lumMod val="65000"/>
                    <a:lumOff val="35000"/>
                  </a:schemeClr>
                </a:solidFill>
                <a:latin typeface="Avenir Book"/>
                <a:cs typeface="Avenir Book"/>
              </a:rPr>
              <a:t> pen  that speak most to you. Use a black marker to write each word on a post it note </a:t>
            </a:r>
          </a:p>
          <a:p>
            <a:pPr>
              <a:defRPr/>
            </a:pPr>
            <a:endParaRPr lang="en-US" sz="1100" dirty="0">
              <a:solidFill>
                <a:schemeClr val="tx1">
                  <a:lumMod val="65000"/>
                  <a:lumOff val="35000"/>
                </a:schemeClr>
              </a:solidFill>
              <a:latin typeface="Avenir Book"/>
              <a:cs typeface="Avenir Book"/>
            </a:endParaRPr>
          </a:p>
          <a:p>
            <a:pPr marL="171450" indent="-171450">
              <a:buFont typeface="Arial"/>
              <a:buChar char="•"/>
              <a:defRPr/>
            </a:pPr>
            <a:r>
              <a:rPr lang="en-US" sz="1100" dirty="0">
                <a:solidFill>
                  <a:schemeClr val="tx1">
                    <a:lumMod val="65000"/>
                    <a:lumOff val="35000"/>
                  </a:schemeClr>
                </a:solidFill>
                <a:latin typeface="Avenir Book"/>
                <a:cs typeface="Avenir Book"/>
              </a:rPr>
              <a:t> Stick them on a photograph you took earlier during your </a:t>
            </a:r>
            <a:r>
              <a:rPr lang="en-US" sz="1100" dirty="0" smtClean="0">
                <a:solidFill>
                  <a:schemeClr val="tx1">
                    <a:lumMod val="65000"/>
                    <a:lumOff val="35000"/>
                  </a:schemeClr>
                </a:solidFill>
                <a:latin typeface="Avenir Book"/>
                <a:cs typeface="Avenir Book"/>
              </a:rPr>
              <a:t>journey, to </a:t>
            </a:r>
            <a:r>
              <a:rPr lang="en-US" sz="1100" dirty="0">
                <a:solidFill>
                  <a:schemeClr val="tx1">
                    <a:lumMod val="65000"/>
                    <a:lumOff val="35000"/>
                  </a:schemeClr>
                </a:solidFill>
                <a:latin typeface="Avenir Book"/>
                <a:cs typeface="Avenir Book"/>
              </a:rPr>
              <a:t>compose a short poem and composition.</a:t>
            </a:r>
          </a:p>
          <a:p>
            <a:pPr>
              <a:defRPr/>
            </a:pPr>
            <a:endParaRPr lang="en-US" sz="1100" dirty="0">
              <a:solidFill>
                <a:schemeClr val="tx1">
                  <a:lumMod val="65000"/>
                  <a:lumOff val="35000"/>
                </a:schemeClr>
              </a:solidFill>
              <a:latin typeface="Avenir Book"/>
              <a:cs typeface="Avenir Book"/>
            </a:endParaRPr>
          </a:p>
          <a:p>
            <a:pPr marL="171450" indent="-171450">
              <a:buFont typeface="Arial"/>
              <a:buChar char="•"/>
              <a:defRPr/>
            </a:pPr>
            <a:r>
              <a:rPr lang="en-US" sz="1100" dirty="0">
                <a:solidFill>
                  <a:schemeClr val="tx1">
                    <a:lumMod val="65000"/>
                    <a:lumOff val="35000"/>
                  </a:schemeClr>
                </a:solidFill>
                <a:latin typeface="Avenir Book"/>
                <a:cs typeface="Avenir Book"/>
              </a:rPr>
              <a:t>Take a picture. Rearrange. Exhibit. </a:t>
            </a:r>
            <a:r>
              <a:rPr lang="en-US" sz="1100" dirty="0" smtClean="0">
                <a:solidFill>
                  <a:schemeClr val="tx1">
                    <a:lumMod val="65000"/>
                    <a:lumOff val="35000"/>
                  </a:schemeClr>
                </a:solidFill>
                <a:latin typeface="Avenir Book"/>
                <a:cs typeface="Avenir Book"/>
              </a:rPr>
              <a:t>Discuss.</a:t>
            </a:r>
            <a:endParaRPr lang="en-US" sz="1100" dirty="0">
              <a:solidFill>
                <a:schemeClr val="tx1">
                  <a:lumMod val="65000"/>
                  <a:lumOff val="35000"/>
                </a:schemeClr>
              </a:solidFill>
              <a:latin typeface="Avenir Book"/>
              <a:cs typeface="Avenir Book"/>
            </a:endParaRPr>
          </a:p>
          <a:p>
            <a:pPr>
              <a:defRPr/>
            </a:pPr>
            <a:endParaRPr lang="en-US" sz="1000" dirty="0">
              <a:solidFill>
                <a:schemeClr val="tx1">
                  <a:lumMod val="65000"/>
                  <a:lumOff val="35000"/>
                </a:schemeClr>
              </a:solidFill>
              <a:latin typeface="Arial"/>
              <a:cs typeface="Arial"/>
            </a:endParaRPr>
          </a:p>
          <a:p>
            <a:pPr>
              <a:defRPr/>
            </a:pPr>
            <a:endParaRPr lang="en-US" sz="1000" dirty="0">
              <a:solidFill>
                <a:schemeClr val="tx1">
                  <a:lumMod val="65000"/>
                  <a:lumOff val="35000"/>
                </a:schemeClr>
              </a:solidFill>
              <a:latin typeface="Arial"/>
              <a:cs typeface="Arial"/>
            </a:endParaRPr>
          </a:p>
          <a:p>
            <a:pPr>
              <a:defRPr/>
            </a:pPr>
            <a:endParaRPr lang="en-US" sz="800" dirty="0">
              <a:solidFill>
                <a:schemeClr val="tx1">
                  <a:lumMod val="65000"/>
                  <a:lumOff val="35000"/>
                </a:schemeClr>
              </a:solidFill>
              <a:latin typeface="Arial"/>
              <a:cs typeface="Arial"/>
            </a:endParaRPr>
          </a:p>
          <a:p>
            <a:pPr>
              <a:defRPr/>
            </a:pPr>
            <a:endParaRPr lang="en-US" sz="1000" dirty="0">
              <a:solidFill>
                <a:schemeClr val="tx1">
                  <a:lumMod val="65000"/>
                  <a:lumOff val="35000"/>
                </a:schemeClr>
              </a:solidFill>
              <a:latin typeface="Arial"/>
              <a:cs typeface="Arial"/>
            </a:endParaRPr>
          </a:p>
          <a:p>
            <a:pPr>
              <a:defRPr/>
            </a:pPr>
            <a:endParaRPr lang="en-US" sz="1000" dirty="0">
              <a:solidFill>
                <a:schemeClr val="tx1">
                  <a:lumMod val="65000"/>
                  <a:lumOff val="35000"/>
                </a:schemeClr>
              </a:solidFill>
              <a:latin typeface="Arial"/>
              <a:cs typeface="Arial"/>
            </a:endParaRPr>
          </a:p>
          <a:p>
            <a:pPr>
              <a:defRPr/>
            </a:pPr>
            <a:endParaRPr lang="en-US" sz="1000" dirty="0">
              <a:solidFill>
                <a:schemeClr val="tx1">
                  <a:lumMod val="65000"/>
                  <a:lumOff val="35000"/>
                </a:schemeClr>
              </a:solidFill>
              <a:latin typeface="Arial"/>
              <a:cs typeface="Arial"/>
            </a:endParaRPr>
          </a:p>
          <a:p>
            <a:pPr>
              <a:defRPr/>
            </a:pPr>
            <a:endParaRPr lang="en-US" sz="1200" dirty="0">
              <a:solidFill>
                <a:schemeClr val="tx1">
                  <a:lumMod val="65000"/>
                  <a:lumOff val="35000"/>
                </a:schemeClr>
              </a:solidFill>
              <a:latin typeface="Arial"/>
              <a:cs typeface="Arial"/>
            </a:endParaRPr>
          </a:p>
          <a:p>
            <a:pPr>
              <a:defRPr/>
            </a:pPr>
            <a:endParaRPr lang="en-US" sz="1200" dirty="0">
              <a:solidFill>
                <a:schemeClr val="tx1">
                  <a:lumMod val="65000"/>
                  <a:lumOff val="35000"/>
                </a:schemeClr>
              </a:solidFill>
              <a:latin typeface="Arial"/>
              <a:cs typeface="Arial"/>
            </a:endParaRPr>
          </a:p>
          <a:p>
            <a:pPr>
              <a:defRPr/>
            </a:pPr>
            <a:endParaRPr lang="en-US" sz="1200" dirty="0">
              <a:solidFill>
                <a:schemeClr val="bg1">
                  <a:lumMod val="95000"/>
                </a:schemeClr>
              </a:solidFill>
            </a:endParaRPr>
          </a:p>
          <a:p>
            <a:pPr>
              <a:defRPr/>
            </a:pPr>
            <a:endParaRPr lang="en-US" sz="1200" dirty="0">
              <a:solidFill>
                <a:schemeClr val="bg1">
                  <a:lumMod val="95000"/>
                </a:schemeClr>
              </a:solidFill>
            </a:endParaRPr>
          </a:p>
        </p:txBody>
      </p:sp>
      <p:pic>
        <p:nvPicPr>
          <p:cNvPr id="20484" name="Picture 3" descr="HiRes.jpg"/>
          <p:cNvPicPr>
            <a:picLocks noChangeAspect="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6794500" y="4095750"/>
            <a:ext cx="207010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3" descr="Scan 7.jpeg"/>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6908800" y="149225"/>
            <a:ext cx="2141538"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5" descr="Scan 13.jpeg"/>
          <p:cNvPicPr>
            <a:picLocks noChangeAspect="1"/>
          </p:cNvPicPr>
          <p:nvPr/>
        </p:nvPicPr>
        <p:blipFill>
          <a:blip r:embed="rId4">
            <a:extLst>
              <a:ext uri="{28A0092B-C50C-407E-A947-70E740481C1C}">
                <a14:useLocalDpi xmlns:a14="http://schemas.microsoft.com/office/drawing/2010/main" val="0"/>
              </a:ext>
            </a:extLst>
          </a:blip>
          <a:srcRect l="3337" t="62553" r="35777" b="12859"/>
          <a:stretch>
            <a:fillRect/>
          </a:stretch>
        </p:blipFill>
        <p:spPr bwMode="auto">
          <a:xfrm>
            <a:off x="6789738" y="2389188"/>
            <a:ext cx="2319337"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4925" y="2812861"/>
            <a:ext cx="3241675" cy="4216539"/>
          </a:xfrm>
          <a:prstGeom prst="rect">
            <a:avLst/>
          </a:prstGeom>
          <a:noFill/>
        </p:spPr>
        <p:txBody>
          <a:bodyPr>
            <a:spAutoFit/>
          </a:bodyPr>
          <a:lstStyle/>
          <a:p>
            <a:pPr>
              <a:spcAft>
                <a:spcPts val="600"/>
              </a:spcAft>
              <a:defRPr/>
            </a:pPr>
            <a:r>
              <a:rPr lang="en-US" sz="2000" b="1" dirty="0" smtClean="0">
                <a:solidFill>
                  <a:schemeClr val="bg1">
                    <a:lumMod val="95000"/>
                  </a:schemeClr>
                </a:solidFill>
              </a:rPr>
              <a:t>ARTISTS</a:t>
            </a:r>
            <a:endParaRPr lang="en-US" dirty="0">
              <a:solidFill>
                <a:schemeClr val="bg1">
                  <a:lumMod val="95000"/>
                </a:schemeClr>
              </a:solidFill>
            </a:endParaRPr>
          </a:p>
          <a:p>
            <a:pPr>
              <a:spcAft>
                <a:spcPts val="600"/>
              </a:spcAft>
              <a:defRPr/>
            </a:pPr>
            <a:r>
              <a:rPr lang="en-US" dirty="0">
                <a:solidFill>
                  <a:srgbClr val="FFFFFF"/>
                </a:solidFill>
              </a:rPr>
              <a:t>RIKKI ROYSTON</a:t>
            </a:r>
          </a:p>
          <a:p>
            <a:pPr>
              <a:spcAft>
                <a:spcPts val="600"/>
              </a:spcAft>
              <a:defRPr/>
            </a:pPr>
            <a:r>
              <a:rPr lang="en-US" dirty="0">
                <a:solidFill>
                  <a:srgbClr val="FFFFFF"/>
                </a:solidFill>
              </a:rPr>
              <a:t>REBECCA MILNER</a:t>
            </a:r>
          </a:p>
          <a:p>
            <a:pPr>
              <a:spcAft>
                <a:spcPts val="600"/>
              </a:spcAft>
              <a:defRPr/>
            </a:pPr>
            <a:r>
              <a:rPr lang="en-US" dirty="0">
                <a:solidFill>
                  <a:srgbClr val="FFFFFF"/>
                </a:solidFill>
              </a:rPr>
              <a:t>TERRY BARNES</a:t>
            </a:r>
          </a:p>
          <a:p>
            <a:pPr>
              <a:spcAft>
                <a:spcPts val="600"/>
              </a:spcAft>
              <a:defRPr/>
            </a:pPr>
            <a:r>
              <a:rPr lang="en-US" dirty="0">
                <a:solidFill>
                  <a:srgbClr val="FFFFFF"/>
                </a:solidFill>
              </a:rPr>
              <a:t>DAVID SLATER</a:t>
            </a:r>
          </a:p>
          <a:p>
            <a:pPr>
              <a:spcAft>
                <a:spcPts val="600"/>
              </a:spcAft>
              <a:defRPr/>
            </a:pPr>
            <a:r>
              <a:rPr lang="en-US" dirty="0">
                <a:solidFill>
                  <a:srgbClr val="FFFFFF"/>
                </a:solidFill>
              </a:rPr>
              <a:t>BARRIE WALSH</a:t>
            </a:r>
          </a:p>
          <a:p>
            <a:pPr>
              <a:spcAft>
                <a:spcPts val="600"/>
              </a:spcAft>
              <a:defRPr/>
            </a:pPr>
            <a:r>
              <a:rPr lang="en-US" dirty="0">
                <a:solidFill>
                  <a:srgbClr val="FFFFFF"/>
                </a:solidFill>
              </a:rPr>
              <a:t>L. DEVI. SEEPUJAK</a:t>
            </a:r>
          </a:p>
          <a:p>
            <a:pPr>
              <a:spcAft>
                <a:spcPts val="600"/>
              </a:spcAft>
              <a:defRPr/>
            </a:pPr>
            <a:r>
              <a:rPr lang="en-US" dirty="0">
                <a:solidFill>
                  <a:srgbClr val="FFFFFF"/>
                </a:solidFill>
              </a:rPr>
              <a:t>RICHARD TAYLOR</a:t>
            </a:r>
          </a:p>
          <a:p>
            <a:pPr>
              <a:spcAft>
                <a:spcPts val="600"/>
              </a:spcAft>
              <a:defRPr/>
            </a:pPr>
            <a:r>
              <a:rPr lang="en-US" dirty="0">
                <a:solidFill>
                  <a:srgbClr val="FFFFFF"/>
                </a:solidFill>
              </a:rPr>
              <a:t>ALEX BRIDGER</a:t>
            </a:r>
          </a:p>
          <a:p>
            <a:pPr>
              <a:spcAft>
                <a:spcPts val="600"/>
              </a:spcAft>
              <a:defRPr/>
            </a:pPr>
            <a:r>
              <a:rPr lang="en-US" dirty="0">
                <a:solidFill>
                  <a:srgbClr val="FFFFFF"/>
                </a:solidFill>
              </a:rPr>
              <a:t>DAVE JORDAN</a:t>
            </a:r>
          </a:p>
          <a:p>
            <a:pPr>
              <a:defRPr/>
            </a:pPr>
            <a:endParaRPr lang="en-US" dirty="0">
              <a:solidFill>
                <a:schemeClr val="bg1">
                  <a:lumMod val="95000"/>
                </a:schemeClr>
              </a:solidFill>
            </a:endParaRPr>
          </a:p>
          <a:p>
            <a:pPr>
              <a:defRPr/>
            </a:pPr>
            <a:endParaRPr lang="en-US" dirty="0">
              <a:solidFill>
                <a:schemeClr val="bg1">
                  <a:lumMod val="95000"/>
                </a:schemeClr>
              </a:solidFill>
            </a:endParaRPr>
          </a:p>
        </p:txBody>
      </p:sp>
      <p:sp>
        <p:nvSpPr>
          <p:cNvPr id="10" name="TextBox 9"/>
          <p:cNvSpPr txBox="1"/>
          <p:nvPr/>
        </p:nvSpPr>
        <p:spPr>
          <a:xfrm>
            <a:off x="34925" y="260648"/>
            <a:ext cx="2308770" cy="1015663"/>
          </a:xfrm>
          <a:prstGeom prst="rect">
            <a:avLst/>
          </a:prstGeom>
          <a:noFill/>
        </p:spPr>
        <p:txBody>
          <a:bodyPr wrap="none">
            <a:spAutoFit/>
          </a:bodyPr>
          <a:lstStyle/>
          <a:p>
            <a:pPr>
              <a:defRPr/>
            </a:pPr>
            <a:r>
              <a:rPr lang="en-US" sz="2000" dirty="0">
                <a:solidFill>
                  <a:schemeClr val="accent6"/>
                </a:solidFill>
                <a:latin typeface="Arial Rounded MT Bold"/>
                <a:cs typeface="Arial Rounded MT Bold"/>
              </a:rPr>
              <a:t>EXPLORATION </a:t>
            </a:r>
            <a:r>
              <a:rPr lang="en-US" sz="2000" dirty="0" smtClean="0">
                <a:solidFill>
                  <a:schemeClr val="accent6"/>
                </a:solidFill>
                <a:latin typeface="Arial Rounded MT Bold"/>
                <a:cs typeface="Arial Rounded MT Bold"/>
              </a:rPr>
              <a:t>1:</a:t>
            </a:r>
          </a:p>
          <a:p>
            <a:pPr>
              <a:defRPr/>
            </a:pPr>
            <a:r>
              <a:rPr lang="en-US" sz="2000" dirty="0" smtClean="0">
                <a:solidFill>
                  <a:schemeClr val="accent6"/>
                </a:solidFill>
                <a:latin typeface="Arial Rounded MT Bold"/>
                <a:cs typeface="Arial Rounded MT Bold"/>
              </a:rPr>
              <a:t>SPIRIT OF THE</a:t>
            </a:r>
          </a:p>
          <a:p>
            <a:pPr>
              <a:defRPr/>
            </a:pPr>
            <a:r>
              <a:rPr lang="en-US" sz="2000" dirty="0" smtClean="0">
                <a:solidFill>
                  <a:schemeClr val="accent6"/>
                </a:solidFill>
                <a:latin typeface="Arial Rounded MT Bold"/>
                <a:cs typeface="Arial Rounded MT Bold"/>
              </a:rPr>
              <a:t>PLACE</a:t>
            </a:r>
            <a:endParaRPr lang="en-US" sz="2000" dirty="0">
              <a:solidFill>
                <a:schemeClr val="accent6"/>
              </a:solidFill>
              <a:latin typeface="Arial Rounded MT Bold"/>
              <a:cs typeface="Arial Rounded MT Bold"/>
            </a:endParaRPr>
          </a:p>
        </p:txBody>
      </p:sp>
    </p:spTree>
    <p:extLst>
      <p:ext uri="{BB962C8B-B14F-4D97-AF65-F5344CB8AC3E}">
        <p14:creationId xmlns:p14="http://schemas.microsoft.com/office/powerpoint/2010/main" val="35893578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950" y="0"/>
            <a:ext cx="2592388" cy="6858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1507" name="Picture 8" descr="katie picture 1.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2852738"/>
            <a:ext cx="4127500"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9" descr="katie picture 2.jpeg"/>
          <p:cNvPicPr>
            <a:picLocks noChangeAspect="1"/>
          </p:cNvPicPr>
          <p:nvPr/>
        </p:nvPicPr>
        <p:blipFill>
          <a:blip r:embed="rId3">
            <a:extLst>
              <a:ext uri="{28A0092B-C50C-407E-A947-70E740481C1C}">
                <a14:useLocalDpi xmlns:a14="http://schemas.microsoft.com/office/drawing/2010/main" val="0"/>
              </a:ext>
            </a:extLst>
          </a:blip>
          <a:srcRect l="-1131" t="17532" r="1131" b="-6332"/>
          <a:stretch>
            <a:fillRect/>
          </a:stretch>
        </p:blipFill>
        <p:spPr bwMode="auto">
          <a:xfrm>
            <a:off x="6526213" y="2870200"/>
            <a:ext cx="2617787" cy="331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10" descr="katie writing.jpeg"/>
          <p:cNvPicPr>
            <a:picLocks noChangeAspect="1"/>
          </p:cNvPicPr>
          <p:nvPr/>
        </p:nvPicPr>
        <p:blipFill>
          <a:blip r:embed="rId4">
            <a:extLst>
              <a:ext uri="{28A0092B-C50C-407E-A947-70E740481C1C}">
                <a14:useLocalDpi xmlns:a14="http://schemas.microsoft.com/office/drawing/2010/main" val="0"/>
              </a:ext>
            </a:extLst>
          </a:blip>
          <a:srcRect r="38542"/>
          <a:stretch>
            <a:fillRect/>
          </a:stretch>
        </p:blipFill>
        <p:spPr bwMode="auto">
          <a:xfrm rot="5400000">
            <a:off x="4654551" y="-2093913"/>
            <a:ext cx="2419350"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4925" y="2812861"/>
            <a:ext cx="3241675" cy="4216539"/>
          </a:xfrm>
          <a:prstGeom prst="rect">
            <a:avLst/>
          </a:prstGeom>
          <a:noFill/>
        </p:spPr>
        <p:txBody>
          <a:bodyPr>
            <a:spAutoFit/>
          </a:bodyPr>
          <a:lstStyle/>
          <a:p>
            <a:pPr>
              <a:spcAft>
                <a:spcPts val="600"/>
              </a:spcAft>
              <a:defRPr/>
            </a:pPr>
            <a:r>
              <a:rPr lang="en-US" sz="2000" b="1" dirty="0" smtClean="0">
                <a:solidFill>
                  <a:schemeClr val="bg1">
                    <a:lumMod val="95000"/>
                  </a:schemeClr>
                </a:solidFill>
              </a:rPr>
              <a:t>ARTISTS</a:t>
            </a:r>
            <a:endParaRPr lang="en-US" dirty="0">
              <a:solidFill>
                <a:schemeClr val="bg1">
                  <a:lumMod val="95000"/>
                </a:schemeClr>
              </a:solidFill>
            </a:endParaRPr>
          </a:p>
          <a:p>
            <a:pPr>
              <a:spcAft>
                <a:spcPts val="600"/>
              </a:spcAft>
              <a:defRPr/>
            </a:pPr>
            <a:r>
              <a:rPr lang="en-US" dirty="0">
                <a:solidFill>
                  <a:schemeClr val="bg1"/>
                </a:solidFill>
              </a:rPr>
              <a:t>RIKKI ROYSTON</a:t>
            </a:r>
          </a:p>
          <a:p>
            <a:pPr>
              <a:spcAft>
                <a:spcPts val="600"/>
              </a:spcAft>
              <a:defRPr/>
            </a:pPr>
            <a:r>
              <a:rPr lang="en-US" dirty="0">
                <a:solidFill>
                  <a:srgbClr val="FFFFFF"/>
                </a:solidFill>
              </a:rPr>
              <a:t>REBECCA MILNER</a:t>
            </a:r>
          </a:p>
          <a:p>
            <a:pPr>
              <a:spcAft>
                <a:spcPts val="600"/>
              </a:spcAft>
              <a:defRPr/>
            </a:pPr>
            <a:r>
              <a:rPr lang="en-US" dirty="0">
                <a:solidFill>
                  <a:srgbClr val="FFFFFF"/>
                </a:solidFill>
              </a:rPr>
              <a:t>TERRY BARNES</a:t>
            </a:r>
          </a:p>
          <a:p>
            <a:pPr>
              <a:spcAft>
                <a:spcPts val="600"/>
              </a:spcAft>
              <a:defRPr/>
            </a:pPr>
            <a:r>
              <a:rPr lang="en-US" dirty="0">
                <a:solidFill>
                  <a:srgbClr val="FFFFFF"/>
                </a:solidFill>
              </a:rPr>
              <a:t>DAVID SLATER</a:t>
            </a:r>
          </a:p>
          <a:p>
            <a:pPr>
              <a:spcAft>
                <a:spcPts val="600"/>
              </a:spcAft>
              <a:defRPr/>
            </a:pPr>
            <a:r>
              <a:rPr lang="en-US" dirty="0">
                <a:solidFill>
                  <a:srgbClr val="FFFFFF"/>
                </a:solidFill>
              </a:rPr>
              <a:t>BARRIE WALSH</a:t>
            </a:r>
          </a:p>
          <a:p>
            <a:pPr>
              <a:spcAft>
                <a:spcPts val="600"/>
              </a:spcAft>
              <a:defRPr/>
            </a:pPr>
            <a:r>
              <a:rPr lang="en-US" dirty="0">
                <a:solidFill>
                  <a:srgbClr val="FFFFFF"/>
                </a:solidFill>
              </a:rPr>
              <a:t>L. DEVI. SEEPUJAK</a:t>
            </a:r>
          </a:p>
          <a:p>
            <a:pPr>
              <a:spcAft>
                <a:spcPts val="600"/>
              </a:spcAft>
              <a:defRPr/>
            </a:pPr>
            <a:r>
              <a:rPr lang="en-US" dirty="0">
                <a:solidFill>
                  <a:srgbClr val="FFFFFF"/>
                </a:solidFill>
              </a:rPr>
              <a:t>RICHARD TAYLOR</a:t>
            </a:r>
          </a:p>
          <a:p>
            <a:pPr>
              <a:spcAft>
                <a:spcPts val="600"/>
              </a:spcAft>
              <a:defRPr/>
            </a:pPr>
            <a:r>
              <a:rPr lang="en-US" dirty="0">
                <a:solidFill>
                  <a:srgbClr val="FFFFFF"/>
                </a:solidFill>
              </a:rPr>
              <a:t>ALEX BRIDGER</a:t>
            </a:r>
          </a:p>
          <a:p>
            <a:pPr>
              <a:spcAft>
                <a:spcPts val="600"/>
              </a:spcAft>
              <a:defRPr/>
            </a:pPr>
            <a:r>
              <a:rPr lang="en-US" dirty="0">
                <a:solidFill>
                  <a:schemeClr val="bg1"/>
                </a:solidFill>
              </a:rPr>
              <a:t>DAVE JORDAN</a:t>
            </a:r>
          </a:p>
          <a:p>
            <a:pPr>
              <a:defRPr/>
            </a:pPr>
            <a:endParaRPr lang="en-US" dirty="0">
              <a:solidFill>
                <a:schemeClr val="bg1">
                  <a:lumMod val="95000"/>
                </a:schemeClr>
              </a:solidFill>
            </a:endParaRPr>
          </a:p>
          <a:p>
            <a:pPr>
              <a:defRPr/>
            </a:pPr>
            <a:endParaRPr lang="en-US" dirty="0">
              <a:solidFill>
                <a:schemeClr val="bg1">
                  <a:lumMod val="95000"/>
                </a:schemeClr>
              </a:solidFill>
            </a:endParaRPr>
          </a:p>
        </p:txBody>
      </p:sp>
      <p:sp>
        <p:nvSpPr>
          <p:cNvPr id="10" name="TextBox 9"/>
          <p:cNvSpPr txBox="1"/>
          <p:nvPr/>
        </p:nvSpPr>
        <p:spPr>
          <a:xfrm>
            <a:off x="34925" y="260648"/>
            <a:ext cx="2308770" cy="1015663"/>
          </a:xfrm>
          <a:prstGeom prst="rect">
            <a:avLst/>
          </a:prstGeom>
          <a:noFill/>
        </p:spPr>
        <p:txBody>
          <a:bodyPr wrap="none">
            <a:spAutoFit/>
          </a:bodyPr>
          <a:lstStyle/>
          <a:p>
            <a:pPr>
              <a:defRPr/>
            </a:pPr>
            <a:r>
              <a:rPr lang="en-US" sz="2000" dirty="0">
                <a:solidFill>
                  <a:schemeClr val="accent6"/>
                </a:solidFill>
                <a:latin typeface="Arial Rounded MT Bold"/>
                <a:cs typeface="Arial Rounded MT Bold"/>
              </a:rPr>
              <a:t>EXPLORATION </a:t>
            </a:r>
            <a:r>
              <a:rPr lang="en-US" sz="2000" dirty="0" smtClean="0">
                <a:solidFill>
                  <a:schemeClr val="accent6"/>
                </a:solidFill>
                <a:latin typeface="Arial Rounded MT Bold"/>
                <a:cs typeface="Arial Rounded MT Bold"/>
              </a:rPr>
              <a:t>1:</a:t>
            </a:r>
          </a:p>
          <a:p>
            <a:pPr>
              <a:defRPr/>
            </a:pPr>
            <a:r>
              <a:rPr lang="en-US" sz="2000" dirty="0" smtClean="0">
                <a:solidFill>
                  <a:schemeClr val="accent6"/>
                </a:solidFill>
                <a:latin typeface="Arial Rounded MT Bold"/>
                <a:cs typeface="Arial Rounded MT Bold"/>
              </a:rPr>
              <a:t>SPIRIT OF THE</a:t>
            </a:r>
          </a:p>
          <a:p>
            <a:pPr>
              <a:defRPr/>
            </a:pPr>
            <a:r>
              <a:rPr lang="en-US" sz="2000" dirty="0" smtClean="0">
                <a:solidFill>
                  <a:schemeClr val="accent6"/>
                </a:solidFill>
                <a:latin typeface="Arial Rounded MT Bold"/>
                <a:cs typeface="Arial Rounded MT Bold"/>
              </a:rPr>
              <a:t>PLACE</a:t>
            </a:r>
            <a:endParaRPr lang="en-US" sz="2000" dirty="0">
              <a:solidFill>
                <a:schemeClr val="accent6"/>
              </a:solidFill>
              <a:latin typeface="Arial Rounded MT Bold"/>
              <a:cs typeface="Arial Rounded MT Bold"/>
            </a:endParaRPr>
          </a:p>
        </p:txBody>
      </p:sp>
    </p:spTree>
    <p:extLst>
      <p:ext uri="{BB962C8B-B14F-4D97-AF65-F5344CB8AC3E}">
        <p14:creationId xmlns:p14="http://schemas.microsoft.com/office/powerpoint/2010/main" val="30305074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95736" y="836712"/>
            <a:ext cx="6315248" cy="1446550"/>
          </a:xfrm>
          <a:prstGeom prst="rect">
            <a:avLst/>
          </a:prstGeom>
          <a:noFill/>
        </p:spPr>
        <p:txBody>
          <a:bodyPr wrap="square">
            <a:spAutoFit/>
          </a:bodyPr>
          <a:lstStyle/>
          <a:p>
            <a:pPr>
              <a:defRPr/>
            </a:pPr>
            <a:r>
              <a:rPr lang="en-US" sz="4400" dirty="0" smtClean="0">
                <a:solidFill>
                  <a:schemeClr val="accent6"/>
                </a:solidFill>
                <a:latin typeface="Avenir Black"/>
                <a:cs typeface="Avenir Black"/>
              </a:rPr>
              <a:t>EXPLORATION 2:</a:t>
            </a:r>
          </a:p>
          <a:p>
            <a:pPr>
              <a:defRPr/>
            </a:pPr>
            <a:r>
              <a:rPr lang="en-US" sz="4400" dirty="0" smtClean="0">
                <a:solidFill>
                  <a:schemeClr val="accent6"/>
                </a:solidFill>
                <a:latin typeface="Avenir Black"/>
                <a:cs typeface="Avenir Black"/>
              </a:rPr>
              <a:t>SCULPTING PATHS</a:t>
            </a:r>
            <a:endParaRPr lang="en-US" sz="4400" dirty="0">
              <a:solidFill>
                <a:schemeClr val="accent6"/>
              </a:solidFill>
              <a:latin typeface="Avenir Black"/>
              <a:cs typeface="Avenir Black"/>
            </a:endParaRPr>
          </a:p>
        </p:txBody>
      </p:sp>
      <p:pic>
        <p:nvPicPr>
          <p:cNvPr id="9" name="Picture 3" descr="Scan 7.jpeg"/>
          <p:cNvPicPr>
            <a:picLocks noChangeAspect="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466056" y="870971"/>
            <a:ext cx="1441648" cy="133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87795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950" y="0"/>
            <a:ext cx="2592388" cy="6858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extBox 4"/>
          <p:cNvSpPr txBox="1"/>
          <p:nvPr/>
        </p:nvSpPr>
        <p:spPr>
          <a:xfrm>
            <a:off x="2555875" y="260648"/>
            <a:ext cx="4213225" cy="6217088"/>
          </a:xfrm>
          <a:prstGeom prst="rect">
            <a:avLst/>
          </a:prstGeom>
          <a:noFill/>
        </p:spPr>
        <p:txBody>
          <a:bodyPr>
            <a:spAutoFit/>
          </a:bodyPr>
          <a:lstStyle/>
          <a:p>
            <a:pPr>
              <a:defRPr/>
            </a:pPr>
            <a:r>
              <a:rPr lang="en-US" sz="2000" b="1" dirty="0">
                <a:solidFill>
                  <a:schemeClr val="tx1">
                    <a:lumMod val="75000"/>
                    <a:lumOff val="25000"/>
                  </a:schemeClr>
                </a:solidFill>
              </a:rPr>
              <a:t>    INSTRUCTIONS</a:t>
            </a:r>
          </a:p>
          <a:p>
            <a:pPr>
              <a:defRPr/>
            </a:pPr>
            <a:endParaRPr lang="en-US" sz="1100" dirty="0">
              <a:solidFill>
                <a:schemeClr val="tx1">
                  <a:lumMod val="65000"/>
                  <a:lumOff val="35000"/>
                </a:schemeClr>
              </a:solidFill>
              <a:latin typeface="Avenir Book"/>
              <a:cs typeface="Avenir Book"/>
            </a:endParaRPr>
          </a:p>
          <a:p>
            <a:pPr marL="285750" indent="-285750">
              <a:buFont typeface="Arial"/>
              <a:buChar char="•"/>
              <a:defRPr/>
            </a:pPr>
            <a:r>
              <a:rPr lang="en-US" sz="1100" dirty="0">
                <a:solidFill>
                  <a:schemeClr val="tx1">
                    <a:lumMod val="65000"/>
                    <a:lumOff val="35000"/>
                  </a:schemeClr>
                </a:solidFill>
                <a:latin typeface="Avenir Book"/>
                <a:cs typeface="Avenir Book"/>
              </a:rPr>
              <a:t>Go for a walk. C</a:t>
            </a:r>
            <a:r>
              <a:rPr lang="en-US" sz="1100" dirty="0" smtClean="0">
                <a:solidFill>
                  <a:schemeClr val="tx1">
                    <a:lumMod val="65000"/>
                    <a:lumOff val="35000"/>
                  </a:schemeClr>
                </a:solidFill>
                <a:latin typeface="Avenir Book"/>
                <a:cs typeface="Avenir Book"/>
              </a:rPr>
              <a:t>ollect </a:t>
            </a:r>
            <a:r>
              <a:rPr lang="en-US" sz="1100" dirty="0">
                <a:solidFill>
                  <a:schemeClr val="tx1">
                    <a:lumMod val="65000"/>
                    <a:lumOff val="35000"/>
                  </a:schemeClr>
                </a:solidFill>
                <a:latin typeface="Avenir Book"/>
                <a:cs typeface="Avenir Book"/>
              </a:rPr>
              <a:t>objects that you see and find on your walk. You decide what the connection between the objects is(could be based on shape, </a:t>
            </a:r>
            <a:r>
              <a:rPr lang="en-US" sz="1100" dirty="0" err="1">
                <a:solidFill>
                  <a:schemeClr val="tx1">
                    <a:lumMod val="65000"/>
                    <a:lumOff val="35000"/>
                  </a:schemeClr>
                </a:solidFill>
                <a:latin typeface="Avenir Book"/>
                <a:cs typeface="Avenir Book"/>
              </a:rPr>
              <a:t>colour</a:t>
            </a:r>
            <a:r>
              <a:rPr lang="en-US" sz="1100" dirty="0">
                <a:solidFill>
                  <a:schemeClr val="tx1">
                    <a:lumMod val="65000"/>
                    <a:lumOff val="35000"/>
                  </a:schemeClr>
                </a:solidFill>
                <a:latin typeface="Avenir Book"/>
                <a:cs typeface="Avenir Book"/>
              </a:rPr>
              <a:t>, texture, size </a:t>
            </a:r>
            <a:r>
              <a:rPr lang="en-US" sz="1100" dirty="0" err="1">
                <a:solidFill>
                  <a:schemeClr val="tx1">
                    <a:lumMod val="65000"/>
                    <a:lumOff val="35000"/>
                  </a:schemeClr>
                </a:solidFill>
                <a:latin typeface="Avenir Book"/>
                <a:cs typeface="Avenir Book"/>
              </a:rPr>
              <a:t>etc</a:t>
            </a:r>
            <a:r>
              <a:rPr lang="en-US" sz="1100" dirty="0" smtClean="0">
                <a:solidFill>
                  <a:schemeClr val="tx1">
                    <a:lumMod val="65000"/>
                    <a:lumOff val="35000"/>
                  </a:schemeClr>
                </a:solidFill>
                <a:latin typeface="Avenir Book"/>
                <a:cs typeface="Avenir Book"/>
              </a:rPr>
              <a:t>). </a:t>
            </a:r>
            <a:r>
              <a:rPr lang="en-US" sz="1100" dirty="0">
                <a:solidFill>
                  <a:schemeClr val="tx1">
                    <a:lumMod val="65000"/>
                    <a:lumOff val="35000"/>
                  </a:schemeClr>
                </a:solidFill>
                <a:latin typeface="Avenir Book"/>
                <a:cs typeface="Avenir Book"/>
              </a:rPr>
              <a:t>Look for teabags, leaves, fabric, grass,, water, pebbles and stones of different sizes, driftwood, timber, bones, feathers, bottles, glass, pieces of rope </a:t>
            </a:r>
            <a:r>
              <a:rPr lang="en-US" sz="1100" dirty="0" err="1">
                <a:solidFill>
                  <a:schemeClr val="tx1">
                    <a:lumMod val="65000"/>
                    <a:lumOff val="35000"/>
                  </a:schemeClr>
                </a:solidFill>
                <a:latin typeface="Avenir Book"/>
                <a:cs typeface="Avenir Book"/>
              </a:rPr>
              <a:t>etc</a:t>
            </a:r>
            <a:endParaRPr lang="en-US" sz="1100" dirty="0">
              <a:solidFill>
                <a:schemeClr val="tx1">
                  <a:lumMod val="65000"/>
                  <a:lumOff val="35000"/>
                </a:schemeClr>
              </a:solidFill>
              <a:latin typeface="Avenir Book"/>
              <a:cs typeface="Avenir Book"/>
            </a:endParaRPr>
          </a:p>
          <a:p>
            <a:pPr marL="285750" indent="-285750">
              <a:buFont typeface="Arial"/>
              <a:buChar char="•"/>
              <a:defRPr/>
            </a:pPr>
            <a:endParaRPr lang="en-US" sz="1100" dirty="0">
              <a:solidFill>
                <a:schemeClr val="tx1">
                  <a:lumMod val="65000"/>
                  <a:lumOff val="35000"/>
                </a:schemeClr>
              </a:solidFill>
              <a:latin typeface="Avenir Book"/>
              <a:cs typeface="Avenir Book"/>
            </a:endParaRPr>
          </a:p>
          <a:p>
            <a:pPr marL="285750" indent="-285750">
              <a:buFont typeface="Arial"/>
              <a:buChar char="•"/>
              <a:defRPr/>
            </a:pPr>
            <a:r>
              <a:rPr lang="en-US" sz="1100" dirty="0">
                <a:solidFill>
                  <a:schemeClr val="tx1">
                    <a:lumMod val="65000"/>
                    <a:lumOff val="35000"/>
                  </a:schemeClr>
                </a:solidFill>
                <a:latin typeface="Avenir Book"/>
                <a:cs typeface="Avenir Book"/>
              </a:rPr>
              <a:t>Use the bags provided to store your found objects. Make sure, if you work in pairs that you recognize your objects.</a:t>
            </a:r>
          </a:p>
          <a:p>
            <a:pPr marL="285750" indent="-285750">
              <a:buFont typeface="Arial"/>
              <a:buChar char="•"/>
              <a:defRPr/>
            </a:pPr>
            <a:endParaRPr lang="en-US" sz="1100" dirty="0">
              <a:solidFill>
                <a:schemeClr val="tx1">
                  <a:lumMod val="65000"/>
                  <a:lumOff val="35000"/>
                </a:schemeClr>
              </a:solidFill>
              <a:latin typeface="Avenir Book"/>
              <a:cs typeface="Avenir Book"/>
            </a:endParaRPr>
          </a:p>
          <a:p>
            <a:pPr marL="285750" indent="-285750">
              <a:buFont typeface="Arial"/>
              <a:buChar char="•"/>
              <a:defRPr/>
            </a:pPr>
            <a:r>
              <a:rPr lang="en-US" sz="1100" dirty="0">
                <a:solidFill>
                  <a:schemeClr val="tx1">
                    <a:lumMod val="65000"/>
                    <a:lumOff val="35000"/>
                  </a:schemeClr>
                </a:solidFill>
                <a:latin typeface="Avenir Book"/>
                <a:cs typeface="Avenir Book"/>
              </a:rPr>
              <a:t>Choose a location for your sculpture or installation. The way you can choose your location will arise from your ability to see things from many </a:t>
            </a:r>
            <a:r>
              <a:rPr lang="en-US" sz="1100" dirty="0" smtClean="0">
                <a:solidFill>
                  <a:schemeClr val="tx1">
                    <a:lumMod val="65000"/>
                    <a:lumOff val="35000"/>
                  </a:schemeClr>
                </a:solidFill>
                <a:latin typeface="Avenir Book"/>
                <a:cs typeface="Avenir Book"/>
              </a:rPr>
              <a:t>angles. Sight</a:t>
            </a:r>
            <a:r>
              <a:rPr lang="en-US" sz="1100" dirty="0">
                <a:solidFill>
                  <a:schemeClr val="tx1">
                    <a:lumMod val="65000"/>
                    <a:lumOff val="35000"/>
                  </a:schemeClr>
                </a:solidFill>
                <a:latin typeface="Avenir Book"/>
                <a:cs typeface="Avenir Book"/>
              </a:rPr>
              <a:t>, sound, texture, smell, movement, light, function , symbol, contrast, </a:t>
            </a:r>
            <a:r>
              <a:rPr lang="en-US" sz="1100" dirty="0" err="1">
                <a:solidFill>
                  <a:schemeClr val="tx1">
                    <a:lumMod val="65000"/>
                    <a:lumOff val="35000"/>
                  </a:schemeClr>
                </a:solidFill>
                <a:latin typeface="Avenir Book"/>
                <a:cs typeface="Avenir Book"/>
              </a:rPr>
              <a:t>colour</a:t>
            </a:r>
            <a:r>
              <a:rPr lang="en-US" sz="1100" dirty="0">
                <a:solidFill>
                  <a:schemeClr val="tx1">
                    <a:lumMod val="65000"/>
                    <a:lumOff val="35000"/>
                  </a:schemeClr>
                </a:solidFill>
                <a:latin typeface="Avenir Book"/>
                <a:cs typeface="Avenir Book"/>
              </a:rPr>
              <a:t> might inform your decision. </a:t>
            </a:r>
          </a:p>
          <a:p>
            <a:pPr marL="285750" indent="-285750">
              <a:buFont typeface="Arial"/>
              <a:buChar char="•"/>
              <a:defRPr/>
            </a:pPr>
            <a:endParaRPr lang="en-US" sz="1100" dirty="0">
              <a:solidFill>
                <a:schemeClr val="tx1">
                  <a:lumMod val="65000"/>
                  <a:lumOff val="35000"/>
                </a:schemeClr>
              </a:solidFill>
              <a:latin typeface="Avenir Book"/>
              <a:cs typeface="Avenir Book"/>
            </a:endParaRPr>
          </a:p>
          <a:p>
            <a:pPr marL="285750" indent="-285750">
              <a:buFont typeface="Arial"/>
              <a:buChar char="•"/>
              <a:defRPr/>
            </a:pPr>
            <a:r>
              <a:rPr lang="en-US" sz="1100" dirty="0" smtClean="0">
                <a:solidFill>
                  <a:schemeClr val="tx1">
                    <a:lumMod val="65000"/>
                    <a:lumOff val="35000"/>
                  </a:schemeClr>
                </a:solidFill>
                <a:latin typeface="Avenir Book"/>
                <a:cs typeface="Avenir Book"/>
              </a:rPr>
              <a:t>Now create </a:t>
            </a:r>
            <a:r>
              <a:rPr lang="en-US" sz="1100" dirty="0">
                <a:solidFill>
                  <a:schemeClr val="tx1">
                    <a:lumMod val="65000"/>
                    <a:lumOff val="35000"/>
                  </a:schemeClr>
                </a:solidFill>
                <a:latin typeface="Avenir Book"/>
                <a:cs typeface="Avenir Book"/>
              </a:rPr>
              <a:t>3 sculptures with a  partner .Document all 3 sculptures in location by taking 3 pictures  each using </a:t>
            </a:r>
            <a:r>
              <a:rPr lang="en-US" sz="1100" dirty="0" smtClean="0">
                <a:solidFill>
                  <a:schemeClr val="tx1">
                    <a:lumMod val="65000"/>
                    <a:lumOff val="35000"/>
                  </a:schemeClr>
                </a:solidFill>
                <a:latin typeface="Avenir Book"/>
                <a:cs typeface="Avenir Book"/>
              </a:rPr>
              <a:t>the </a:t>
            </a:r>
            <a:r>
              <a:rPr lang="en-US" sz="1100" dirty="0" err="1" smtClean="0">
                <a:solidFill>
                  <a:schemeClr val="tx1">
                    <a:lumMod val="65000"/>
                    <a:lumOff val="35000"/>
                  </a:schemeClr>
                </a:solidFill>
                <a:latin typeface="Avenir Book"/>
                <a:cs typeface="Avenir Book"/>
              </a:rPr>
              <a:t>ipads</a:t>
            </a:r>
            <a:r>
              <a:rPr lang="en-US" sz="1100" dirty="0" smtClean="0">
                <a:solidFill>
                  <a:schemeClr val="tx1">
                    <a:lumMod val="65000"/>
                    <a:lumOff val="35000"/>
                  </a:schemeClr>
                </a:solidFill>
                <a:latin typeface="Avenir Book"/>
                <a:cs typeface="Avenir Book"/>
              </a:rPr>
              <a:t> </a:t>
            </a:r>
            <a:r>
              <a:rPr lang="en-US" sz="1100" dirty="0">
                <a:solidFill>
                  <a:schemeClr val="tx1">
                    <a:lumMod val="65000"/>
                    <a:lumOff val="35000"/>
                  </a:schemeClr>
                </a:solidFill>
                <a:latin typeface="Avenir Book"/>
                <a:cs typeface="Avenir Book"/>
              </a:rPr>
              <a:t>or cameras provided.</a:t>
            </a:r>
          </a:p>
          <a:p>
            <a:pPr>
              <a:defRPr/>
            </a:pPr>
            <a:r>
              <a:rPr lang="en-US" sz="1100" dirty="0">
                <a:solidFill>
                  <a:schemeClr val="tx1">
                    <a:lumMod val="65000"/>
                    <a:lumOff val="35000"/>
                  </a:schemeClr>
                </a:solidFill>
                <a:latin typeface="Avenir Book"/>
                <a:cs typeface="Avenir Book"/>
              </a:rPr>
              <a:t>   </a:t>
            </a:r>
          </a:p>
          <a:p>
            <a:pPr marL="285750" indent="-285750">
              <a:buFont typeface="Arial"/>
              <a:buChar char="•"/>
              <a:defRPr/>
            </a:pPr>
            <a:r>
              <a:rPr lang="en-US" sz="1100" dirty="0">
                <a:solidFill>
                  <a:schemeClr val="tx1">
                    <a:lumMod val="65000"/>
                    <a:lumOff val="35000"/>
                  </a:schemeClr>
                </a:solidFill>
                <a:latin typeface="Avenir Book"/>
                <a:cs typeface="Avenir Book"/>
              </a:rPr>
              <a:t>Write a short story based on the experience of the </a:t>
            </a:r>
            <a:r>
              <a:rPr lang="en-US" sz="1100" dirty="0" smtClean="0">
                <a:solidFill>
                  <a:schemeClr val="tx1">
                    <a:lumMod val="65000"/>
                    <a:lumOff val="35000"/>
                  </a:schemeClr>
                </a:solidFill>
                <a:latin typeface="Avenir Book"/>
                <a:cs typeface="Avenir Book"/>
              </a:rPr>
              <a:t>day ,a  </a:t>
            </a:r>
            <a:r>
              <a:rPr lang="en-US" sz="1100" dirty="0">
                <a:solidFill>
                  <a:schemeClr val="tx1">
                    <a:lumMod val="65000"/>
                    <a:lumOff val="35000"/>
                  </a:schemeClr>
                </a:solidFill>
                <a:latin typeface="Avenir Book"/>
                <a:cs typeface="Avenir Book"/>
              </a:rPr>
              <a:t>short score, create a collage  or a poem. Use pictures of your sculptures and your writings to document and log the </a:t>
            </a:r>
            <a:r>
              <a:rPr lang="en-US" sz="1100" dirty="0" smtClean="0">
                <a:solidFill>
                  <a:schemeClr val="tx1">
                    <a:lumMod val="65000"/>
                    <a:lumOff val="35000"/>
                  </a:schemeClr>
                </a:solidFill>
                <a:latin typeface="Avenir Book"/>
                <a:cs typeface="Avenir Book"/>
              </a:rPr>
              <a:t>experience. You </a:t>
            </a:r>
            <a:r>
              <a:rPr lang="en-US" sz="1100" dirty="0">
                <a:solidFill>
                  <a:schemeClr val="tx1">
                    <a:lumMod val="65000"/>
                    <a:lumOff val="35000"/>
                  </a:schemeClr>
                </a:solidFill>
                <a:latin typeface="Avenir Book"/>
                <a:cs typeface="Avenir Book"/>
              </a:rPr>
              <a:t>might want to use one of the experience  </a:t>
            </a:r>
            <a:r>
              <a:rPr lang="en-US" sz="1100" dirty="0" smtClean="0">
                <a:solidFill>
                  <a:schemeClr val="tx1">
                    <a:lumMod val="65000"/>
                    <a:lumOff val="35000"/>
                  </a:schemeClr>
                </a:solidFill>
                <a:latin typeface="Avenir Book"/>
                <a:cs typeface="Avenir Book"/>
              </a:rPr>
              <a:t>logs provided   </a:t>
            </a:r>
            <a:r>
              <a:rPr lang="en-US" sz="1100" dirty="0">
                <a:solidFill>
                  <a:schemeClr val="tx1">
                    <a:lumMod val="65000"/>
                    <a:lumOff val="35000"/>
                  </a:schemeClr>
                </a:solidFill>
                <a:latin typeface="Avenir Book"/>
                <a:cs typeface="Avenir Book"/>
              </a:rPr>
              <a:t>to help you with your short story.</a:t>
            </a:r>
          </a:p>
          <a:p>
            <a:pPr marL="285750" indent="-285750">
              <a:buFont typeface="Arial"/>
              <a:buChar char="•"/>
              <a:defRPr/>
            </a:pPr>
            <a:endParaRPr lang="en-US" sz="1100" dirty="0">
              <a:solidFill>
                <a:schemeClr val="tx1">
                  <a:lumMod val="65000"/>
                  <a:lumOff val="35000"/>
                </a:schemeClr>
              </a:solidFill>
              <a:latin typeface="Avenir Book"/>
              <a:cs typeface="Avenir Book"/>
            </a:endParaRPr>
          </a:p>
          <a:p>
            <a:pPr marL="285750" indent="-285750">
              <a:buFont typeface="Arial"/>
              <a:buChar char="•"/>
              <a:defRPr/>
            </a:pPr>
            <a:r>
              <a:rPr lang="en-US" sz="1100" dirty="0">
                <a:solidFill>
                  <a:schemeClr val="tx1">
                    <a:lumMod val="65000"/>
                    <a:lumOff val="35000"/>
                  </a:schemeClr>
                </a:solidFill>
                <a:latin typeface="Avenir Book"/>
                <a:cs typeface="Avenir Book"/>
              </a:rPr>
              <a:t>Make a 5 min sketch of the location map as you can remember it, without trying to be precise. Think where you have created your installation and put a note there.</a:t>
            </a:r>
          </a:p>
          <a:p>
            <a:pPr>
              <a:defRPr/>
            </a:pPr>
            <a:endParaRPr lang="en-US" sz="1200" dirty="0">
              <a:solidFill>
                <a:schemeClr val="tx1">
                  <a:lumMod val="65000"/>
                  <a:lumOff val="35000"/>
                </a:schemeClr>
              </a:solidFill>
              <a:latin typeface="Arial"/>
              <a:cs typeface="Arial"/>
            </a:endParaRPr>
          </a:p>
          <a:p>
            <a:pPr>
              <a:defRPr/>
            </a:pPr>
            <a:endParaRPr lang="en-US" sz="1200" dirty="0">
              <a:solidFill>
                <a:schemeClr val="tx1">
                  <a:lumMod val="65000"/>
                  <a:lumOff val="35000"/>
                </a:schemeClr>
              </a:solidFill>
              <a:latin typeface="Arial"/>
              <a:cs typeface="Arial"/>
            </a:endParaRPr>
          </a:p>
          <a:p>
            <a:pPr>
              <a:defRPr/>
            </a:pPr>
            <a:endParaRPr lang="en-US" sz="1200" dirty="0">
              <a:solidFill>
                <a:schemeClr val="bg1">
                  <a:lumMod val="95000"/>
                </a:schemeClr>
              </a:solidFill>
            </a:endParaRPr>
          </a:p>
          <a:p>
            <a:pPr>
              <a:defRPr/>
            </a:pPr>
            <a:endParaRPr lang="en-US" sz="1200" dirty="0">
              <a:solidFill>
                <a:schemeClr val="bg1">
                  <a:lumMod val="95000"/>
                </a:schemeClr>
              </a:solidFill>
            </a:endParaRPr>
          </a:p>
        </p:txBody>
      </p:sp>
      <p:pic>
        <p:nvPicPr>
          <p:cNvPr id="26628" name="Picture 3" descr="HiRes.jpg"/>
          <p:cNvPicPr>
            <a:picLocks noChangeAspect="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6948488" y="4076700"/>
            <a:ext cx="1954212"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3" descr="Scan 7.jpeg"/>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7019925" y="476250"/>
            <a:ext cx="201612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5" descr="Scan 13.jpeg"/>
          <p:cNvPicPr>
            <a:picLocks noChangeAspect="1"/>
          </p:cNvPicPr>
          <p:nvPr/>
        </p:nvPicPr>
        <p:blipFill>
          <a:blip r:embed="rId4">
            <a:extLst>
              <a:ext uri="{28A0092B-C50C-407E-A947-70E740481C1C}">
                <a14:useLocalDpi xmlns:a14="http://schemas.microsoft.com/office/drawing/2010/main" val="0"/>
              </a:ext>
            </a:extLst>
          </a:blip>
          <a:srcRect l="3337" t="62553" r="35777" b="12859"/>
          <a:stretch>
            <a:fillRect/>
          </a:stretch>
        </p:blipFill>
        <p:spPr bwMode="auto">
          <a:xfrm>
            <a:off x="6783388" y="2498725"/>
            <a:ext cx="2319337" cy="12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4925" y="2812861"/>
            <a:ext cx="3241675" cy="4216539"/>
          </a:xfrm>
          <a:prstGeom prst="rect">
            <a:avLst/>
          </a:prstGeom>
          <a:noFill/>
        </p:spPr>
        <p:txBody>
          <a:bodyPr>
            <a:spAutoFit/>
          </a:bodyPr>
          <a:lstStyle/>
          <a:p>
            <a:pPr>
              <a:spcAft>
                <a:spcPts val="600"/>
              </a:spcAft>
              <a:defRPr/>
            </a:pPr>
            <a:r>
              <a:rPr lang="en-US" sz="2000" b="1" dirty="0" smtClean="0">
                <a:solidFill>
                  <a:schemeClr val="bg1"/>
                </a:solidFill>
              </a:rPr>
              <a:t>ARTISTS</a:t>
            </a:r>
            <a:endParaRPr lang="en-US" dirty="0">
              <a:solidFill>
                <a:schemeClr val="bg1"/>
              </a:solidFill>
            </a:endParaRPr>
          </a:p>
          <a:p>
            <a:pPr>
              <a:spcAft>
                <a:spcPts val="600"/>
              </a:spcAft>
              <a:defRPr/>
            </a:pPr>
            <a:r>
              <a:rPr lang="en-US" dirty="0">
                <a:solidFill>
                  <a:schemeClr val="bg1"/>
                </a:solidFill>
              </a:rPr>
              <a:t>RIKKI ROYSTON</a:t>
            </a:r>
          </a:p>
          <a:p>
            <a:pPr>
              <a:spcAft>
                <a:spcPts val="600"/>
              </a:spcAft>
              <a:defRPr/>
            </a:pPr>
            <a:r>
              <a:rPr lang="en-US" dirty="0">
                <a:solidFill>
                  <a:schemeClr val="bg1"/>
                </a:solidFill>
              </a:rPr>
              <a:t>REBECCA MILNER</a:t>
            </a:r>
          </a:p>
          <a:p>
            <a:pPr>
              <a:spcAft>
                <a:spcPts val="600"/>
              </a:spcAft>
              <a:defRPr/>
            </a:pPr>
            <a:r>
              <a:rPr lang="en-US" dirty="0">
                <a:solidFill>
                  <a:schemeClr val="bg1"/>
                </a:solidFill>
              </a:rPr>
              <a:t>TERRY BARNES</a:t>
            </a:r>
          </a:p>
          <a:p>
            <a:pPr>
              <a:spcAft>
                <a:spcPts val="600"/>
              </a:spcAft>
              <a:defRPr/>
            </a:pPr>
            <a:r>
              <a:rPr lang="en-US" dirty="0">
                <a:solidFill>
                  <a:schemeClr val="bg1"/>
                </a:solidFill>
              </a:rPr>
              <a:t>DAVID SLATER</a:t>
            </a:r>
          </a:p>
          <a:p>
            <a:pPr>
              <a:spcAft>
                <a:spcPts val="600"/>
              </a:spcAft>
              <a:defRPr/>
            </a:pPr>
            <a:r>
              <a:rPr lang="en-US" dirty="0">
                <a:solidFill>
                  <a:schemeClr val="bg1"/>
                </a:solidFill>
              </a:rPr>
              <a:t>BARRIE WALSH</a:t>
            </a:r>
          </a:p>
          <a:p>
            <a:pPr>
              <a:spcAft>
                <a:spcPts val="600"/>
              </a:spcAft>
              <a:defRPr/>
            </a:pPr>
            <a:r>
              <a:rPr lang="en-US" dirty="0">
                <a:solidFill>
                  <a:schemeClr val="bg1"/>
                </a:solidFill>
              </a:rPr>
              <a:t>L. DEVI. SEEPUJAK</a:t>
            </a:r>
          </a:p>
          <a:p>
            <a:pPr>
              <a:spcAft>
                <a:spcPts val="600"/>
              </a:spcAft>
              <a:defRPr/>
            </a:pPr>
            <a:r>
              <a:rPr lang="en-US" dirty="0">
                <a:solidFill>
                  <a:schemeClr val="bg1"/>
                </a:solidFill>
              </a:rPr>
              <a:t>RICHARD TAYLOR</a:t>
            </a:r>
          </a:p>
          <a:p>
            <a:pPr>
              <a:spcAft>
                <a:spcPts val="600"/>
              </a:spcAft>
              <a:defRPr/>
            </a:pPr>
            <a:r>
              <a:rPr lang="en-US" dirty="0">
                <a:solidFill>
                  <a:schemeClr val="bg1"/>
                </a:solidFill>
              </a:rPr>
              <a:t>ALEX BRIDGER</a:t>
            </a:r>
          </a:p>
          <a:p>
            <a:pPr>
              <a:spcAft>
                <a:spcPts val="600"/>
              </a:spcAft>
              <a:defRPr/>
            </a:pPr>
            <a:r>
              <a:rPr lang="en-US" dirty="0">
                <a:solidFill>
                  <a:schemeClr val="bg1"/>
                </a:solidFill>
              </a:rPr>
              <a:t>DAVE JORDAN</a:t>
            </a:r>
          </a:p>
          <a:p>
            <a:pPr>
              <a:defRPr/>
            </a:pPr>
            <a:endParaRPr lang="en-US" dirty="0">
              <a:solidFill>
                <a:schemeClr val="bg1">
                  <a:lumMod val="95000"/>
                </a:schemeClr>
              </a:solidFill>
            </a:endParaRPr>
          </a:p>
          <a:p>
            <a:pPr>
              <a:defRPr/>
            </a:pPr>
            <a:endParaRPr lang="en-US" dirty="0">
              <a:solidFill>
                <a:schemeClr val="bg1">
                  <a:lumMod val="95000"/>
                </a:schemeClr>
              </a:solidFill>
            </a:endParaRPr>
          </a:p>
        </p:txBody>
      </p:sp>
      <p:sp>
        <p:nvSpPr>
          <p:cNvPr id="10" name="TextBox 9"/>
          <p:cNvSpPr txBox="1"/>
          <p:nvPr/>
        </p:nvSpPr>
        <p:spPr>
          <a:xfrm>
            <a:off x="34925" y="260648"/>
            <a:ext cx="2308770" cy="1015663"/>
          </a:xfrm>
          <a:prstGeom prst="rect">
            <a:avLst/>
          </a:prstGeom>
          <a:noFill/>
        </p:spPr>
        <p:txBody>
          <a:bodyPr wrap="none">
            <a:spAutoFit/>
          </a:bodyPr>
          <a:lstStyle/>
          <a:p>
            <a:pPr>
              <a:defRPr/>
            </a:pPr>
            <a:r>
              <a:rPr lang="en-US" sz="2000" dirty="0">
                <a:solidFill>
                  <a:schemeClr val="accent6"/>
                </a:solidFill>
                <a:latin typeface="Arial Rounded MT Bold"/>
                <a:cs typeface="Arial Rounded MT Bold"/>
              </a:rPr>
              <a:t>EXPLORATION </a:t>
            </a:r>
            <a:r>
              <a:rPr lang="en-US" sz="2000" dirty="0" smtClean="0">
                <a:solidFill>
                  <a:schemeClr val="accent6"/>
                </a:solidFill>
                <a:latin typeface="Arial Rounded MT Bold"/>
                <a:cs typeface="Arial Rounded MT Bold"/>
              </a:rPr>
              <a:t>2:</a:t>
            </a:r>
          </a:p>
          <a:p>
            <a:pPr>
              <a:defRPr/>
            </a:pPr>
            <a:r>
              <a:rPr lang="en-US" sz="2000" dirty="0" smtClean="0">
                <a:solidFill>
                  <a:schemeClr val="accent6"/>
                </a:solidFill>
                <a:latin typeface="Arial Rounded MT Bold"/>
                <a:cs typeface="Arial Rounded MT Bold"/>
              </a:rPr>
              <a:t>SCULPTING</a:t>
            </a:r>
            <a:br>
              <a:rPr lang="en-US" sz="2000" dirty="0" smtClean="0">
                <a:solidFill>
                  <a:schemeClr val="accent6"/>
                </a:solidFill>
                <a:latin typeface="Arial Rounded MT Bold"/>
                <a:cs typeface="Arial Rounded MT Bold"/>
              </a:rPr>
            </a:br>
            <a:r>
              <a:rPr lang="en-US" sz="2000" dirty="0" smtClean="0">
                <a:solidFill>
                  <a:schemeClr val="accent6"/>
                </a:solidFill>
                <a:latin typeface="Arial Rounded MT Bold"/>
                <a:cs typeface="Arial Rounded MT Bold"/>
              </a:rPr>
              <a:t>PATHS</a:t>
            </a:r>
            <a:endParaRPr lang="en-US" sz="2000" dirty="0">
              <a:solidFill>
                <a:schemeClr val="accent6"/>
              </a:solidFill>
              <a:latin typeface="Arial Rounded MT Bold"/>
              <a:cs typeface="Arial Rounded MT Bold"/>
            </a:endParaRPr>
          </a:p>
        </p:txBody>
      </p:sp>
    </p:spTree>
    <p:extLst>
      <p:ext uri="{BB962C8B-B14F-4D97-AF65-F5344CB8AC3E}">
        <p14:creationId xmlns:p14="http://schemas.microsoft.com/office/powerpoint/2010/main" val="243567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950" y="0"/>
            <a:ext cx="2592388" cy="6858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1748" name="Picture 3" descr="IMG_05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459145" y="4047055"/>
            <a:ext cx="3212977" cy="2408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8" descr="IMG_0518.JPG"/>
          <p:cNvPicPr>
            <a:picLocks noChangeAspect="1"/>
          </p:cNvPicPr>
          <p:nvPr/>
        </p:nvPicPr>
        <p:blipFill>
          <a:blip r:embed="rId4">
            <a:extLst>
              <a:ext uri="{28A0092B-C50C-407E-A947-70E740481C1C}">
                <a14:useLocalDpi xmlns:a14="http://schemas.microsoft.com/office/drawing/2010/main" val="0"/>
              </a:ext>
            </a:extLst>
          </a:blip>
          <a:srcRect l="-243" t="-2" r="-2" b="-17006"/>
          <a:stretch>
            <a:fillRect/>
          </a:stretch>
        </p:blipFill>
        <p:spPr bwMode="auto">
          <a:xfrm rot="5400000">
            <a:off x="5980113" y="436166"/>
            <a:ext cx="3711575"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can 4.jpeg"/>
          <p:cNvPicPr>
            <a:picLocks noChangeAspect="1"/>
          </p:cNvPicPr>
          <p:nvPr/>
        </p:nvPicPr>
        <p:blipFill rotWithShape="1">
          <a:blip r:embed="rId5">
            <a:extLst>
              <a:ext uri="{28A0092B-C50C-407E-A947-70E740481C1C}">
                <a14:useLocalDpi xmlns:a14="http://schemas.microsoft.com/office/drawing/2010/main" val="0"/>
              </a:ext>
            </a:extLst>
          </a:blip>
          <a:srcRect l="8671" t="28148" r="3049" b="23624"/>
          <a:stretch/>
        </p:blipFill>
        <p:spPr>
          <a:xfrm rot="5400000">
            <a:off x="1846094" y="1262473"/>
            <a:ext cx="5700826" cy="4273240"/>
          </a:xfrm>
          <a:prstGeom prst="rect">
            <a:avLst/>
          </a:prstGeom>
        </p:spPr>
      </p:pic>
      <p:sp>
        <p:nvSpPr>
          <p:cNvPr id="8" name="TextBox 7"/>
          <p:cNvSpPr txBox="1"/>
          <p:nvPr/>
        </p:nvSpPr>
        <p:spPr>
          <a:xfrm>
            <a:off x="34925" y="2812861"/>
            <a:ext cx="3241675" cy="4216539"/>
          </a:xfrm>
          <a:prstGeom prst="rect">
            <a:avLst/>
          </a:prstGeom>
          <a:noFill/>
        </p:spPr>
        <p:txBody>
          <a:bodyPr>
            <a:spAutoFit/>
          </a:bodyPr>
          <a:lstStyle/>
          <a:p>
            <a:pPr>
              <a:spcAft>
                <a:spcPts val="600"/>
              </a:spcAft>
              <a:defRPr/>
            </a:pPr>
            <a:r>
              <a:rPr lang="en-US" sz="2000" b="1" dirty="0" smtClean="0">
                <a:solidFill>
                  <a:schemeClr val="bg1">
                    <a:lumMod val="95000"/>
                  </a:schemeClr>
                </a:solidFill>
              </a:rPr>
              <a:t>ARTISTS</a:t>
            </a:r>
            <a:endParaRPr lang="en-US" dirty="0">
              <a:solidFill>
                <a:schemeClr val="bg1">
                  <a:lumMod val="95000"/>
                </a:schemeClr>
              </a:solidFill>
            </a:endParaRPr>
          </a:p>
          <a:p>
            <a:pPr>
              <a:spcAft>
                <a:spcPts val="600"/>
              </a:spcAft>
              <a:defRPr/>
            </a:pPr>
            <a:r>
              <a:rPr lang="en-US" dirty="0">
                <a:solidFill>
                  <a:schemeClr val="bg1"/>
                </a:solidFill>
              </a:rPr>
              <a:t>RIKKI ROYSTON</a:t>
            </a:r>
          </a:p>
          <a:p>
            <a:pPr>
              <a:spcAft>
                <a:spcPts val="600"/>
              </a:spcAft>
              <a:defRPr/>
            </a:pPr>
            <a:r>
              <a:rPr lang="en-US" dirty="0">
                <a:solidFill>
                  <a:schemeClr val="bg1"/>
                </a:solidFill>
              </a:rPr>
              <a:t>REBECCA MILNER</a:t>
            </a:r>
          </a:p>
          <a:p>
            <a:pPr>
              <a:spcAft>
                <a:spcPts val="600"/>
              </a:spcAft>
              <a:defRPr/>
            </a:pPr>
            <a:r>
              <a:rPr lang="en-US" dirty="0">
                <a:solidFill>
                  <a:schemeClr val="bg1"/>
                </a:solidFill>
              </a:rPr>
              <a:t>TERRY BARNES</a:t>
            </a:r>
          </a:p>
          <a:p>
            <a:pPr>
              <a:spcAft>
                <a:spcPts val="600"/>
              </a:spcAft>
              <a:defRPr/>
            </a:pPr>
            <a:r>
              <a:rPr lang="en-US" dirty="0">
                <a:solidFill>
                  <a:schemeClr val="bg1"/>
                </a:solidFill>
              </a:rPr>
              <a:t>DAVID SLATER</a:t>
            </a:r>
          </a:p>
          <a:p>
            <a:pPr>
              <a:spcAft>
                <a:spcPts val="600"/>
              </a:spcAft>
              <a:defRPr/>
            </a:pPr>
            <a:r>
              <a:rPr lang="en-US" dirty="0">
                <a:solidFill>
                  <a:schemeClr val="bg1"/>
                </a:solidFill>
              </a:rPr>
              <a:t>BARRIE WALSH</a:t>
            </a:r>
          </a:p>
          <a:p>
            <a:pPr>
              <a:spcAft>
                <a:spcPts val="600"/>
              </a:spcAft>
              <a:defRPr/>
            </a:pPr>
            <a:r>
              <a:rPr lang="en-US" dirty="0">
                <a:solidFill>
                  <a:schemeClr val="bg1"/>
                </a:solidFill>
              </a:rPr>
              <a:t>L. DEVI. SEEPUJAK</a:t>
            </a:r>
          </a:p>
          <a:p>
            <a:pPr>
              <a:spcAft>
                <a:spcPts val="600"/>
              </a:spcAft>
              <a:defRPr/>
            </a:pPr>
            <a:r>
              <a:rPr lang="en-US" dirty="0">
                <a:solidFill>
                  <a:srgbClr val="F79646"/>
                </a:solidFill>
              </a:rPr>
              <a:t>RICHARD TAYLOR</a:t>
            </a:r>
          </a:p>
          <a:p>
            <a:pPr>
              <a:spcAft>
                <a:spcPts val="600"/>
              </a:spcAft>
              <a:defRPr/>
            </a:pPr>
            <a:r>
              <a:rPr lang="en-US" dirty="0">
                <a:solidFill>
                  <a:schemeClr val="bg1"/>
                </a:solidFill>
              </a:rPr>
              <a:t>ALEX BRIDGER</a:t>
            </a:r>
          </a:p>
          <a:p>
            <a:pPr>
              <a:spcAft>
                <a:spcPts val="600"/>
              </a:spcAft>
              <a:defRPr/>
            </a:pPr>
            <a:r>
              <a:rPr lang="en-US" dirty="0">
                <a:solidFill>
                  <a:schemeClr val="bg1"/>
                </a:solidFill>
              </a:rPr>
              <a:t>DAVE JORDAN</a:t>
            </a:r>
          </a:p>
          <a:p>
            <a:pPr>
              <a:defRPr/>
            </a:pPr>
            <a:endParaRPr lang="en-US" dirty="0">
              <a:solidFill>
                <a:schemeClr val="bg1">
                  <a:lumMod val="95000"/>
                </a:schemeClr>
              </a:solidFill>
            </a:endParaRPr>
          </a:p>
          <a:p>
            <a:pPr>
              <a:defRPr/>
            </a:pPr>
            <a:endParaRPr lang="en-US" dirty="0">
              <a:solidFill>
                <a:schemeClr val="bg1">
                  <a:lumMod val="95000"/>
                </a:schemeClr>
              </a:solidFill>
            </a:endParaRPr>
          </a:p>
        </p:txBody>
      </p:sp>
      <p:sp>
        <p:nvSpPr>
          <p:cNvPr id="9" name="TextBox 8"/>
          <p:cNvSpPr txBox="1"/>
          <p:nvPr/>
        </p:nvSpPr>
        <p:spPr>
          <a:xfrm>
            <a:off x="34925" y="260648"/>
            <a:ext cx="2308770" cy="1015663"/>
          </a:xfrm>
          <a:prstGeom prst="rect">
            <a:avLst/>
          </a:prstGeom>
          <a:noFill/>
        </p:spPr>
        <p:txBody>
          <a:bodyPr wrap="none">
            <a:spAutoFit/>
          </a:bodyPr>
          <a:lstStyle/>
          <a:p>
            <a:pPr>
              <a:defRPr/>
            </a:pPr>
            <a:r>
              <a:rPr lang="en-US" sz="2000" dirty="0">
                <a:solidFill>
                  <a:schemeClr val="accent6"/>
                </a:solidFill>
                <a:latin typeface="Arial Rounded MT Bold"/>
                <a:cs typeface="Arial Rounded MT Bold"/>
              </a:rPr>
              <a:t>EXPLORATION </a:t>
            </a:r>
            <a:r>
              <a:rPr lang="en-US" sz="2000" dirty="0" smtClean="0">
                <a:solidFill>
                  <a:schemeClr val="accent6"/>
                </a:solidFill>
                <a:latin typeface="Arial Rounded MT Bold"/>
                <a:cs typeface="Arial Rounded MT Bold"/>
              </a:rPr>
              <a:t>2:</a:t>
            </a:r>
          </a:p>
          <a:p>
            <a:pPr>
              <a:defRPr/>
            </a:pPr>
            <a:r>
              <a:rPr lang="en-US" sz="2000" dirty="0" smtClean="0">
                <a:solidFill>
                  <a:schemeClr val="accent6"/>
                </a:solidFill>
                <a:latin typeface="Arial Rounded MT Bold"/>
                <a:cs typeface="Arial Rounded MT Bold"/>
              </a:rPr>
              <a:t>SCULPTING</a:t>
            </a:r>
            <a:br>
              <a:rPr lang="en-US" sz="2000" dirty="0" smtClean="0">
                <a:solidFill>
                  <a:schemeClr val="accent6"/>
                </a:solidFill>
                <a:latin typeface="Arial Rounded MT Bold"/>
                <a:cs typeface="Arial Rounded MT Bold"/>
              </a:rPr>
            </a:br>
            <a:r>
              <a:rPr lang="en-US" sz="2000" dirty="0" smtClean="0">
                <a:solidFill>
                  <a:schemeClr val="accent6"/>
                </a:solidFill>
                <a:latin typeface="Arial Rounded MT Bold"/>
                <a:cs typeface="Arial Rounded MT Bold"/>
              </a:rPr>
              <a:t>PATHS</a:t>
            </a:r>
            <a:endParaRPr lang="en-US" sz="2000" dirty="0">
              <a:solidFill>
                <a:schemeClr val="accent6"/>
              </a:solidFill>
              <a:latin typeface="Arial Rounded MT Bold"/>
              <a:cs typeface="Arial Rounded MT Bold"/>
            </a:endParaRPr>
          </a:p>
        </p:txBody>
      </p:sp>
    </p:spTree>
    <p:extLst>
      <p:ext uri="{BB962C8B-B14F-4D97-AF65-F5344CB8AC3E}">
        <p14:creationId xmlns:p14="http://schemas.microsoft.com/office/powerpoint/2010/main" val="32141591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4" descr="IMG_0519.JPG"/>
          <p:cNvPicPr>
            <a:picLocks noChangeAspect="1"/>
          </p:cNvPicPr>
          <p:nvPr/>
        </p:nvPicPr>
        <p:blipFill>
          <a:blip r:embed="rId2">
            <a:extLst>
              <a:ext uri="{28A0092B-C50C-407E-A947-70E740481C1C}">
                <a14:useLocalDpi xmlns:a14="http://schemas.microsoft.com/office/drawing/2010/main" val="0"/>
              </a:ext>
            </a:extLst>
          </a:blip>
          <a:srcRect l="21831" t="7541" r="14236" b="4333"/>
          <a:stretch>
            <a:fillRect/>
          </a:stretch>
        </p:blipFill>
        <p:spPr bwMode="auto">
          <a:xfrm rot="10800000">
            <a:off x="2484438" y="-26988"/>
            <a:ext cx="6659562"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07950" y="0"/>
            <a:ext cx="2592388" cy="6858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extBox 5"/>
          <p:cNvSpPr txBox="1"/>
          <p:nvPr/>
        </p:nvSpPr>
        <p:spPr>
          <a:xfrm>
            <a:off x="34925" y="2812861"/>
            <a:ext cx="3241675" cy="4216539"/>
          </a:xfrm>
          <a:prstGeom prst="rect">
            <a:avLst/>
          </a:prstGeom>
          <a:noFill/>
        </p:spPr>
        <p:txBody>
          <a:bodyPr>
            <a:spAutoFit/>
          </a:bodyPr>
          <a:lstStyle/>
          <a:p>
            <a:pPr>
              <a:spcAft>
                <a:spcPts val="600"/>
              </a:spcAft>
              <a:defRPr/>
            </a:pPr>
            <a:r>
              <a:rPr lang="en-US" sz="2000" b="1" dirty="0" smtClean="0">
                <a:solidFill>
                  <a:schemeClr val="bg1">
                    <a:lumMod val="95000"/>
                  </a:schemeClr>
                </a:solidFill>
              </a:rPr>
              <a:t>ARTISTS</a:t>
            </a:r>
            <a:endParaRPr lang="en-US" dirty="0">
              <a:solidFill>
                <a:schemeClr val="bg1">
                  <a:lumMod val="95000"/>
                </a:schemeClr>
              </a:solidFill>
            </a:endParaRPr>
          </a:p>
          <a:p>
            <a:pPr>
              <a:spcAft>
                <a:spcPts val="600"/>
              </a:spcAft>
              <a:defRPr/>
            </a:pPr>
            <a:r>
              <a:rPr lang="en-US" dirty="0">
                <a:solidFill>
                  <a:schemeClr val="bg1"/>
                </a:solidFill>
              </a:rPr>
              <a:t>RIKKI ROYSTON</a:t>
            </a:r>
          </a:p>
          <a:p>
            <a:pPr>
              <a:spcAft>
                <a:spcPts val="600"/>
              </a:spcAft>
              <a:defRPr/>
            </a:pPr>
            <a:r>
              <a:rPr lang="en-US" dirty="0">
                <a:solidFill>
                  <a:schemeClr val="bg1"/>
                </a:solidFill>
              </a:rPr>
              <a:t>REBECCA MILNER</a:t>
            </a:r>
          </a:p>
          <a:p>
            <a:pPr>
              <a:spcAft>
                <a:spcPts val="600"/>
              </a:spcAft>
              <a:defRPr/>
            </a:pPr>
            <a:r>
              <a:rPr lang="en-US" dirty="0">
                <a:solidFill>
                  <a:schemeClr val="bg1"/>
                </a:solidFill>
              </a:rPr>
              <a:t>TERRY BARNES</a:t>
            </a:r>
          </a:p>
          <a:p>
            <a:pPr>
              <a:spcAft>
                <a:spcPts val="600"/>
              </a:spcAft>
              <a:defRPr/>
            </a:pPr>
            <a:r>
              <a:rPr lang="en-US" dirty="0">
                <a:solidFill>
                  <a:schemeClr val="bg1"/>
                </a:solidFill>
              </a:rPr>
              <a:t>DAVID SLATER</a:t>
            </a:r>
          </a:p>
          <a:p>
            <a:pPr>
              <a:spcAft>
                <a:spcPts val="600"/>
              </a:spcAft>
              <a:defRPr/>
            </a:pPr>
            <a:r>
              <a:rPr lang="en-US" dirty="0">
                <a:solidFill>
                  <a:schemeClr val="bg1"/>
                </a:solidFill>
              </a:rPr>
              <a:t>BARRIE WALSH</a:t>
            </a:r>
          </a:p>
          <a:p>
            <a:pPr>
              <a:spcAft>
                <a:spcPts val="600"/>
              </a:spcAft>
              <a:defRPr/>
            </a:pPr>
            <a:r>
              <a:rPr lang="en-US" dirty="0">
                <a:solidFill>
                  <a:schemeClr val="bg1"/>
                </a:solidFill>
              </a:rPr>
              <a:t>L. DEVI. SEEPUJAK</a:t>
            </a:r>
          </a:p>
          <a:p>
            <a:pPr>
              <a:spcAft>
                <a:spcPts val="600"/>
              </a:spcAft>
              <a:defRPr/>
            </a:pPr>
            <a:r>
              <a:rPr lang="en-US" dirty="0">
                <a:solidFill>
                  <a:srgbClr val="F79646"/>
                </a:solidFill>
              </a:rPr>
              <a:t>RICHARD TAYLOR</a:t>
            </a:r>
          </a:p>
          <a:p>
            <a:pPr>
              <a:spcAft>
                <a:spcPts val="600"/>
              </a:spcAft>
              <a:defRPr/>
            </a:pPr>
            <a:r>
              <a:rPr lang="en-US" dirty="0">
                <a:solidFill>
                  <a:schemeClr val="bg1"/>
                </a:solidFill>
              </a:rPr>
              <a:t>ALEX BRIDGER</a:t>
            </a:r>
          </a:p>
          <a:p>
            <a:pPr>
              <a:spcAft>
                <a:spcPts val="600"/>
              </a:spcAft>
              <a:defRPr/>
            </a:pPr>
            <a:r>
              <a:rPr lang="en-US" dirty="0">
                <a:solidFill>
                  <a:schemeClr val="accent6"/>
                </a:solidFill>
              </a:rPr>
              <a:t>DAVE JORDAN</a:t>
            </a:r>
          </a:p>
          <a:p>
            <a:pPr>
              <a:defRPr/>
            </a:pPr>
            <a:endParaRPr lang="en-US" dirty="0">
              <a:solidFill>
                <a:schemeClr val="bg1">
                  <a:lumMod val="95000"/>
                </a:schemeClr>
              </a:solidFill>
            </a:endParaRPr>
          </a:p>
          <a:p>
            <a:pPr>
              <a:defRPr/>
            </a:pPr>
            <a:endParaRPr lang="en-US" dirty="0">
              <a:solidFill>
                <a:schemeClr val="bg1">
                  <a:lumMod val="95000"/>
                </a:schemeClr>
              </a:solidFill>
            </a:endParaRPr>
          </a:p>
        </p:txBody>
      </p:sp>
      <p:sp>
        <p:nvSpPr>
          <p:cNvPr id="7" name="TextBox 6"/>
          <p:cNvSpPr txBox="1"/>
          <p:nvPr/>
        </p:nvSpPr>
        <p:spPr>
          <a:xfrm>
            <a:off x="34925" y="260648"/>
            <a:ext cx="2308770" cy="1015663"/>
          </a:xfrm>
          <a:prstGeom prst="rect">
            <a:avLst/>
          </a:prstGeom>
          <a:noFill/>
        </p:spPr>
        <p:txBody>
          <a:bodyPr wrap="none">
            <a:spAutoFit/>
          </a:bodyPr>
          <a:lstStyle/>
          <a:p>
            <a:pPr>
              <a:defRPr/>
            </a:pPr>
            <a:r>
              <a:rPr lang="en-US" sz="2000" dirty="0">
                <a:solidFill>
                  <a:schemeClr val="accent6"/>
                </a:solidFill>
                <a:latin typeface="Arial Rounded MT Bold"/>
                <a:cs typeface="Arial Rounded MT Bold"/>
              </a:rPr>
              <a:t>EXPLORATION </a:t>
            </a:r>
            <a:r>
              <a:rPr lang="en-US" sz="2000" dirty="0" smtClean="0">
                <a:solidFill>
                  <a:schemeClr val="accent6"/>
                </a:solidFill>
                <a:latin typeface="Arial Rounded MT Bold"/>
                <a:cs typeface="Arial Rounded MT Bold"/>
              </a:rPr>
              <a:t>2:</a:t>
            </a:r>
          </a:p>
          <a:p>
            <a:pPr>
              <a:defRPr/>
            </a:pPr>
            <a:r>
              <a:rPr lang="en-US" sz="2000" dirty="0" smtClean="0">
                <a:solidFill>
                  <a:schemeClr val="accent6"/>
                </a:solidFill>
                <a:latin typeface="Arial Rounded MT Bold"/>
                <a:cs typeface="Arial Rounded MT Bold"/>
              </a:rPr>
              <a:t>SCULPTING</a:t>
            </a:r>
            <a:br>
              <a:rPr lang="en-US" sz="2000" dirty="0" smtClean="0">
                <a:solidFill>
                  <a:schemeClr val="accent6"/>
                </a:solidFill>
                <a:latin typeface="Arial Rounded MT Bold"/>
                <a:cs typeface="Arial Rounded MT Bold"/>
              </a:rPr>
            </a:br>
            <a:r>
              <a:rPr lang="en-US" sz="2000" dirty="0" smtClean="0">
                <a:solidFill>
                  <a:schemeClr val="accent6"/>
                </a:solidFill>
                <a:latin typeface="Arial Rounded MT Bold"/>
                <a:cs typeface="Arial Rounded MT Bold"/>
              </a:rPr>
              <a:t>PATHS</a:t>
            </a:r>
            <a:endParaRPr lang="en-US" sz="2000" dirty="0">
              <a:solidFill>
                <a:schemeClr val="accent6"/>
              </a:solidFill>
              <a:latin typeface="Arial Rounded MT Bold"/>
              <a:cs typeface="Arial Rounded MT Bold"/>
            </a:endParaRPr>
          </a:p>
        </p:txBody>
      </p:sp>
    </p:spTree>
    <p:extLst>
      <p:ext uri="{BB962C8B-B14F-4D97-AF65-F5344CB8AC3E}">
        <p14:creationId xmlns:p14="http://schemas.microsoft.com/office/powerpoint/2010/main" val="13213079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9552" y="518840"/>
            <a:ext cx="3384376" cy="5047535"/>
          </a:xfrm>
          <a:prstGeom prst="rect">
            <a:avLst/>
          </a:prstGeom>
          <a:noFill/>
        </p:spPr>
        <p:txBody>
          <a:bodyPr wrap="square" rtlCol="0">
            <a:spAutoFit/>
          </a:bodyPr>
          <a:lstStyle/>
          <a:p>
            <a:r>
              <a:rPr lang="en-GB" sz="1400" b="1" dirty="0">
                <a:solidFill>
                  <a:schemeClr val="tx1">
                    <a:lumMod val="65000"/>
                    <a:lumOff val="35000"/>
                  </a:schemeClr>
                </a:solidFill>
                <a:latin typeface="Avenir Book"/>
                <a:cs typeface="Avenir Book"/>
              </a:rPr>
              <a:t> </a:t>
            </a:r>
            <a:endParaRPr lang="en-GB" sz="1400" dirty="0">
              <a:latin typeface="Avenir Book"/>
              <a:cs typeface="Avenir Book"/>
            </a:endParaRPr>
          </a:p>
          <a:p>
            <a:r>
              <a:rPr lang="en-GB" sz="1400" dirty="0" smtClean="0">
                <a:latin typeface="Avenir Book"/>
                <a:cs typeface="Avenir Book"/>
              </a:rPr>
              <a:t>The following is a presentation of work produced after  Sophia </a:t>
            </a:r>
            <a:r>
              <a:rPr lang="en-GB" sz="1400" dirty="0" err="1" smtClean="0">
                <a:latin typeface="Avenir Book"/>
                <a:cs typeface="Avenir Book"/>
              </a:rPr>
              <a:t>Emmanouil</a:t>
            </a:r>
            <a:r>
              <a:rPr lang="en-GB" sz="1400" dirty="0" smtClean="0">
                <a:latin typeface="Avenir Book"/>
                <a:cs typeface="Avenir Book"/>
              </a:rPr>
              <a:t> got together with </a:t>
            </a:r>
            <a:r>
              <a:rPr lang="en-GB" sz="1400" dirty="0">
                <a:latin typeface="Avenir Book"/>
                <a:cs typeface="Avenir Book"/>
              </a:rPr>
              <a:t>a</a:t>
            </a:r>
            <a:r>
              <a:rPr lang="en-GB" sz="1400" dirty="0" smtClean="0">
                <a:latin typeface="Avenir Book"/>
                <a:cs typeface="Avenir Book"/>
              </a:rPr>
              <a:t>rtists Juliet Macdonald and Rob </a:t>
            </a:r>
            <a:r>
              <a:rPr lang="en-GB" sz="1400" dirty="0" err="1" smtClean="0">
                <a:latin typeface="Avenir Book"/>
                <a:cs typeface="Avenir Book"/>
              </a:rPr>
              <a:t>Lycett</a:t>
            </a:r>
            <a:r>
              <a:rPr lang="en-GB" sz="1400" dirty="0" smtClean="0">
                <a:latin typeface="Avenir Book"/>
                <a:cs typeface="Avenir Book"/>
              </a:rPr>
              <a:t> to respond to  the </a:t>
            </a:r>
            <a:r>
              <a:rPr lang="en-GB" sz="1400" dirty="0">
                <a:latin typeface="Avenir Book"/>
                <a:cs typeface="Avenir Book"/>
              </a:rPr>
              <a:t>ROTOR call for </a:t>
            </a:r>
            <a:r>
              <a:rPr lang="en-GB" sz="1400" dirty="0" smtClean="0">
                <a:latin typeface="Avenir Book"/>
                <a:cs typeface="Avenir Book"/>
              </a:rPr>
              <a:t>proposals in Huddersfield. </a:t>
            </a:r>
          </a:p>
          <a:p>
            <a:endParaRPr lang="en-GB" sz="1400" dirty="0">
              <a:latin typeface="Avenir Book"/>
              <a:cs typeface="Avenir Book"/>
            </a:endParaRPr>
          </a:p>
          <a:p>
            <a:r>
              <a:rPr lang="en-GB" sz="1400" dirty="0" smtClean="0">
                <a:latin typeface="Avenir Book"/>
                <a:cs typeface="Avenir Book"/>
              </a:rPr>
              <a:t>Through discussions in the summer of 2013 we </a:t>
            </a:r>
            <a:r>
              <a:rPr lang="en-GB" sz="1400" dirty="0">
                <a:latin typeface="Avenir Book"/>
                <a:cs typeface="Avenir Book"/>
              </a:rPr>
              <a:t>discovered common ground and cohesive threads which united </a:t>
            </a:r>
            <a:r>
              <a:rPr lang="en-GB" sz="1400" dirty="0" smtClean="0">
                <a:latin typeface="Avenir Book"/>
                <a:cs typeface="Avenir Book"/>
              </a:rPr>
              <a:t>our practices.</a:t>
            </a:r>
          </a:p>
          <a:p>
            <a:endParaRPr lang="en-GB" sz="1400" dirty="0">
              <a:latin typeface="Avenir Book"/>
              <a:cs typeface="Avenir Book"/>
            </a:endParaRPr>
          </a:p>
          <a:p>
            <a:r>
              <a:rPr lang="en-GB" sz="1400" dirty="0" smtClean="0">
                <a:latin typeface="Avenir Book"/>
                <a:cs typeface="Avenir Book"/>
              </a:rPr>
              <a:t>In </a:t>
            </a:r>
            <a:r>
              <a:rPr lang="en-GB" sz="1400" dirty="0">
                <a:latin typeface="Avenir Book"/>
                <a:cs typeface="Avenir Book"/>
              </a:rPr>
              <a:t>particular, </a:t>
            </a:r>
            <a:r>
              <a:rPr lang="en-GB" sz="1400" dirty="0" smtClean="0">
                <a:latin typeface="Avenir Book"/>
                <a:cs typeface="Avenir Book"/>
              </a:rPr>
              <a:t>we discovered </a:t>
            </a:r>
            <a:r>
              <a:rPr lang="en-GB" sz="1400" dirty="0">
                <a:latin typeface="Avenir Book"/>
                <a:cs typeface="Avenir Book"/>
              </a:rPr>
              <a:t>a shared interest in exploring concepts of place, location, mapping and drawing. </a:t>
            </a:r>
            <a:endParaRPr lang="en-GB" sz="1400" dirty="0" smtClean="0">
              <a:latin typeface="Avenir Book"/>
              <a:cs typeface="Avenir Book"/>
            </a:endParaRPr>
          </a:p>
          <a:p>
            <a:endParaRPr lang="en-GB" sz="1400" dirty="0">
              <a:latin typeface="Avenir Book"/>
              <a:cs typeface="Avenir Book"/>
            </a:endParaRPr>
          </a:p>
          <a:p>
            <a:r>
              <a:rPr lang="en-GB" sz="1400" dirty="0" smtClean="0">
                <a:latin typeface="Avenir Book"/>
                <a:cs typeface="Avenir Book"/>
              </a:rPr>
              <a:t>The </a:t>
            </a:r>
            <a:r>
              <a:rPr lang="en-GB" sz="1400" dirty="0">
                <a:latin typeface="Avenir Book"/>
                <a:cs typeface="Avenir Book"/>
              </a:rPr>
              <a:t>exhibition </a:t>
            </a:r>
            <a:r>
              <a:rPr lang="en-GB" sz="1400" b="1" dirty="0">
                <a:latin typeface="Avenir Book"/>
                <a:cs typeface="Avenir Book"/>
              </a:rPr>
              <a:t>trace.[instructions for mapping space] </a:t>
            </a:r>
            <a:r>
              <a:rPr lang="en-GB" sz="1400" dirty="0">
                <a:latin typeface="Avenir Book"/>
                <a:cs typeface="Avenir Book"/>
              </a:rPr>
              <a:t>was born of a common desire to question the ways in which people impact upon, and respond to, their environments – and vice-versa. </a:t>
            </a:r>
            <a:endParaRPr lang="en-GB" sz="1400" dirty="0" smtClean="0">
              <a:latin typeface="Avenir Book"/>
              <a:cs typeface="Avenir Book"/>
            </a:endParaRPr>
          </a:p>
          <a:p>
            <a:endParaRPr lang="en-GB" sz="1400" dirty="0">
              <a:latin typeface="Avenir Book"/>
              <a:cs typeface="Avenir Book"/>
            </a:endParaRPr>
          </a:p>
        </p:txBody>
      </p:sp>
      <p:pic>
        <p:nvPicPr>
          <p:cNvPr id="4" name="Picture 3" descr="trace-poster.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7944" y="-71437"/>
            <a:ext cx="4847771" cy="6858000"/>
          </a:xfrm>
          <a:prstGeom prst="rect">
            <a:avLst/>
          </a:prstGeom>
        </p:spPr>
      </p:pic>
    </p:spTree>
    <p:extLst>
      <p:ext uri="{BB962C8B-B14F-4D97-AF65-F5344CB8AC3E}">
        <p14:creationId xmlns:p14="http://schemas.microsoft.com/office/powerpoint/2010/main" val="21955585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95736" y="836712"/>
            <a:ext cx="6315248" cy="1446550"/>
          </a:xfrm>
          <a:prstGeom prst="rect">
            <a:avLst/>
          </a:prstGeom>
          <a:noFill/>
        </p:spPr>
        <p:txBody>
          <a:bodyPr wrap="square">
            <a:spAutoFit/>
          </a:bodyPr>
          <a:lstStyle/>
          <a:p>
            <a:pPr>
              <a:defRPr/>
            </a:pPr>
            <a:r>
              <a:rPr lang="en-US" sz="4400" dirty="0" smtClean="0">
                <a:solidFill>
                  <a:schemeClr val="accent6"/>
                </a:solidFill>
                <a:latin typeface="Avenir Black"/>
                <a:cs typeface="Avenir Black"/>
              </a:rPr>
              <a:t>EXPLORATION 3:</a:t>
            </a:r>
          </a:p>
          <a:p>
            <a:pPr>
              <a:defRPr/>
            </a:pPr>
            <a:r>
              <a:rPr lang="en-US" sz="4400" dirty="0" smtClean="0">
                <a:solidFill>
                  <a:schemeClr val="accent6"/>
                </a:solidFill>
                <a:latin typeface="Avenir Black"/>
                <a:cs typeface="Avenir Black"/>
              </a:rPr>
              <a:t>DICE WALK</a:t>
            </a:r>
            <a:endParaRPr lang="en-US" sz="4400" dirty="0">
              <a:solidFill>
                <a:schemeClr val="accent6"/>
              </a:solidFill>
              <a:latin typeface="Avenir Black"/>
              <a:cs typeface="Avenir Black"/>
            </a:endParaRPr>
          </a:p>
        </p:txBody>
      </p:sp>
      <p:pic>
        <p:nvPicPr>
          <p:cNvPr id="9" name="Picture 3" descr="Scan 7.jpeg"/>
          <p:cNvPicPr>
            <a:picLocks noChangeAspect="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466056" y="870971"/>
            <a:ext cx="1441648" cy="133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74120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950" y="0"/>
            <a:ext cx="2592388" cy="6858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extBox 4"/>
          <p:cNvSpPr txBox="1"/>
          <p:nvPr/>
        </p:nvSpPr>
        <p:spPr>
          <a:xfrm>
            <a:off x="2555875" y="260648"/>
            <a:ext cx="4227513" cy="7555914"/>
          </a:xfrm>
          <a:prstGeom prst="rect">
            <a:avLst/>
          </a:prstGeom>
          <a:noFill/>
        </p:spPr>
        <p:txBody>
          <a:bodyPr wrap="square">
            <a:spAutoFit/>
          </a:bodyPr>
          <a:lstStyle/>
          <a:p>
            <a:pPr>
              <a:defRPr/>
            </a:pPr>
            <a:r>
              <a:rPr lang="en-US" sz="2000" b="1" dirty="0">
                <a:solidFill>
                  <a:schemeClr val="tx1">
                    <a:lumMod val="75000"/>
                    <a:lumOff val="25000"/>
                  </a:schemeClr>
                </a:solidFill>
              </a:rPr>
              <a:t> </a:t>
            </a:r>
            <a:r>
              <a:rPr lang="en-US" sz="2000" b="1" dirty="0" smtClean="0">
                <a:solidFill>
                  <a:schemeClr val="tx1">
                    <a:lumMod val="75000"/>
                    <a:lumOff val="25000"/>
                  </a:schemeClr>
                </a:solidFill>
              </a:rPr>
              <a:t>INSTRUCTIONS</a:t>
            </a:r>
          </a:p>
          <a:p>
            <a:pPr>
              <a:defRPr/>
            </a:pPr>
            <a:endParaRPr lang="en-US" sz="1200" b="1" dirty="0">
              <a:solidFill>
                <a:schemeClr val="tx1">
                  <a:lumMod val="75000"/>
                  <a:lumOff val="25000"/>
                </a:schemeClr>
              </a:solidFill>
              <a:latin typeface="Avenir Book"/>
              <a:cs typeface="Avenir Book"/>
            </a:endParaRPr>
          </a:p>
          <a:p>
            <a:pPr marL="171450" indent="-171450">
              <a:buFont typeface="Arial"/>
              <a:buChar char="•"/>
              <a:defRPr/>
            </a:pPr>
            <a:r>
              <a:rPr lang="en-US" sz="1200" dirty="0" smtClean="0">
                <a:solidFill>
                  <a:schemeClr val="tx1">
                    <a:lumMod val="65000"/>
                    <a:lumOff val="35000"/>
                  </a:schemeClr>
                </a:solidFill>
                <a:latin typeface="Avenir Book"/>
                <a:cs typeface="Avenir Book"/>
              </a:rPr>
              <a:t>Go for a </a:t>
            </a:r>
            <a:r>
              <a:rPr lang="en-US" sz="1200" dirty="0">
                <a:solidFill>
                  <a:schemeClr val="tx1">
                    <a:lumMod val="65000"/>
                    <a:lumOff val="35000"/>
                  </a:schemeClr>
                </a:solidFill>
                <a:latin typeface="Avenir Book"/>
                <a:cs typeface="Avenir Book"/>
              </a:rPr>
              <a:t>walk </a:t>
            </a:r>
            <a:r>
              <a:rPr lang="en-US" sz="1200" dirty="0" smtClean="0">
                <a:solidFill>
                  <a:schemeClr val="tx1">
                    <a:lumMod val="65000"/>
                    <a:lumOff val="35000"/>
                  </a:schemeClr>
                </a:solidFill>
                <a:latin typeface="Avenir Book"/>
                <a:cs typeface="Avenir Book"/>
              </a:rPr>
              <a:t>with the dice provided.</a:t>
            </a:r>
          </a:p>
          <a:p>
            <a:pPr marL="171450" indent="-171450">
              <a:buFont typeface="Arial"/>
              <a:buChar char="•"/>
              <a:defRPr/>
            </a:pPr>
            <a:endParaRPr lang="en-US" sz="1200" dirty="0">
              <a:solidFill>
                <a:schemeClr val="tx1">
                  <a:lumMod val="65000"/>
                  <a:lumOff val="35000"/>
                </a:schemeClr>
              </a:solidFill>
              <a:latin typeface="Avenir Book"/>
              <a:cs typeface="Avenir Book"/>
            </a:endParaRPr>
          </a:p>
          <a:p>
            <a:pPr marL="171450" indent="-171450">
              <a:buFont typeface="Arial"/>
              <a:buChar char="•"/>
            </a:pPr>
            <a:r>
              <a:rPr lang="en-US" sz="1200" dirty="0" smtClean="0">
                <a:solidFill>
                  <a:schemeClr val="tx1">
                    <a:lumMod val="65000"/>
                    <a:lumOff val="35000"/>
                  </a:schemeClr>
                </a:solidFill>
                <a:latin typeface="Avenir Book"/>
                <a:cs typeface="Avenir Book"/>
              </a:rPr>
              <a:t>One player throws the </a:t>
            </a:r>
            <a:r>
              <a:rPr lang="en-US" sz="1200" dirty="0">
                <a:solidFill>
                  <a:schemeClr val="tx1">
                    <a:lumMod val="65000"/>
                    <a:lumOff val="35000"/>
                  </a:schemeClr>
                </a:solidFill>
                <a:latin typeface="Avenir Book"/>
                <a:cs typeface="Avenir Book"/>
              </a:rPr>
              <a:t>dice with </a:t>
            </a:r>
            <a:r>
              <a:rPr lang="en-US" sz="1200" dirty="0" smtClean="0">
                <a:solidFill>
                  <a:schemeClr val="tx1">
                    <a:lumMod val="65000"/>
                    <a:lumOff val="35000"/>
                  </a:schemeClr>
                </a:solidFill>
                <a:latin typeface="Avenir Book"/>
                <a:cs typeface="Avenir Book"/>
              </a:rPr>
              <a:t>directions on it. All </a:t>
            </a:r>
            <a:r>
              <a:rPr lang="en-US" sz="1200" dirty="0">
                <a:solidFill>
                  <a:schemeClr val="tx1">
                    <a:lumMod val="65000"/>
                    <a:lumOff val="35000"/>
                  </a:schemeClr>
                </a:solidFill>
                <a:latin typeface="Avenir Book"/>
                <a:cs typeface="Avenir Book"/>
              </a:rPr>
              <a:t>group to follow </a:t>
            </a:r>
            <a:r>
              <a:rPr lang="en-US" sz="1200" dirty="0" smtClean="0">
                <a:solidFill>
                  <a:schemeClr val="tx1">
                    <a:lumMod val="65000"/>
                    <a:lumOff val="35000"/>
                  </a:schemeClr>
                </a:solidFill>
                <a:latin typeface="Avenir Book"/>
                <a:cs typeface="Avenir Book"/>
              </a:rPr>
              <a:t>that direction.</a:t>
            </a:r>
          </a:p>
          <a:p>
            <a:pPr marL="171450" indent="-171450">
              <a:buFont typeface="Arial"/>
              <a:buChar char="•"/>
            </a:pPr>
            <a:endParaRPr lang="en-GB" sz="1200" dirty="0">
              <a:solidFill>
                <a:schemeClr val="tx1">
                  <a:lumMod val="65000"/>
                  <a:lumOff val="35000"/>
                </a:schemeClr>
              </a:solidFill>
              <a:latin typeface="Avenir Book"/>
              <a:cs typeface="Avenir Book"/>
            </a:endParaRPr>
          </a:p>
          <a:p>
            <a:pPr marL="171450" indent="-171450">
              <a:buFont typeface="Arial"/>
              <a:buChar char="•"/>
            </a:pPr>
            <a:r>
              <a:rPr lang="en-GB" sz="1200" dirty="0" smtClean="0">
                <a:solidFill>
                  <a:schemeClr val="tx1">
                    <a:lumMod val="65000"/>
                    <a:lumOff val="35000"/>
                  </a:schemeClr>
                </a:solidFill>
                <a:latin typeface="Avenir Book"/>
                <a:cs typeface="Avenir Book"/>
              </a:rPr>
              <a:t>The next player t</a:t>
            </a:r>
            <a:r>
              <a:rPr lang="en-US" sz="1200" dirty="0" err="1" smtClean="0">
                <a:solidFill>
                  <a:schemeClr val="tx1">
                    <a:lumMod val="65000"/>
                    <a:lumOff val="35000"/>
                  </a:schemeClr>
                </a:solidFill>
                <a:latin typeface="Avenir Book"/>
                <a:cs typeface="Avenir Book"/>
              </a:rPr>
              <a:t>hrows</a:t>
            </a:r>
            <a:r>
              <a:rPr lang="en-US" sz="1200" dirty="0" smtClean="0">
                <a:solidFill>
                  <a:schemeClr val="tx1">
                    <a:lumMod val="65000"/>
                    <a:lumOff val="35000"/>
                  </a:schemeClr>
                </a:solidFill>
                <a:latin typeface="Avenir Book"/>
                <a:cs typeface="Avenir Book"/>
              </a:rPr>
              <a:t> the </a:t>
            </a:r>
            <a:r>
              <a:rPr lang="en-US" sz="1200" dirty="0">
                <a:solidFill>
                  <a:schemeClr val="tx1">
                    <a:lumMod val="65000"/>
                    <a:lumOff val="35000"/>
                  </a:schemeClr>
                </a:solidFill>
                <a:latin typeface="Avenir Book"/>
                <a:cs typeface="Avenir Book"/>
              </a:rPr>
              <a:t>dice with </a:t>
            </a:r>
            <a:r>
              <a:rPr lang="en-US" sz="1200" dirty="0" smtClean="0">
                <a:solidFill>
                  <a:schemeClr val="tx1">
                    <a:lumMod val="65000"/>
                    <a:lumOff val="35000"/>
                  </a:schemeClr>
                </a:solidFill>
                <a:latin typeface="Avenir Book"/>
                <a:cs typeface="Avenir Book"/>
              </a:rPr>
              <a:t>an  </a:t>
            </a:r>
            <a:r>
              <a:rPr lang="en-US" sz="1200" dirty="0">
                <a:solidFill>
                  <a:schemeClr val="tx1">
                    <a:lumMod val="65000"/>
                    <a:lumOff val="35000"/>
                  </a:schemeClr>
                </a:solidFill>
                <a:latin typeface="Avenir Book"/>
                <a:cs typeface="Avenir Book"/>
              </a:rPr>
              <a:t>activity written on it</a:t>
            </a:r>
            <a:r>
              <a:rPr lang="en-US" sz="1200" dirty="0" smtClean="0">
                <a:solidFill>
                  <a:schemeClr val="tx1">
                    <a:lumMod val="65000"/>
                    <a:lumOff val="35000"/>
                  </a:schemeClr>
                </a:solidFill>
                <a:latin typeface="Avenir Book"/>
                <a:cs typeface="Avenir Book"/>
              </a:rPr>
              <a:t>.</a:t>
            </a:r>
          </a:p>
          <a:p>
            <a:pPr marL="171450" indent="-171450">
              <a:buFont typeface="Arial"/>
              <a:buChar char="•"/>
            </a:pPr>
            <a:endParaRPr lang="en-US" sz="1200" dirty="0" smtClean="0">
              <a:solidFill>
                <a:schemeClr val="tx1">
                  <a:lumMod val="65000"/>
                  <a:lumOff val="35000"/>
                </a:schemeClr>
              </a:solidFill>
              <a:latin typeface="Avenir Book"/>
              <a:cs typeface="Avenir Book"/>
            </a:endParaRPr>
          </a:p>
          <a:p>
            <a:pPr marL="171450" indent="-171450">
              <a:buFont typeface="Arial"/>
              <a:buChar char="•"/>
            </a:pPr>
            <a:r>
              <a:rPr lang="en-US" sz="1200" dirty="0" smtClean="0">
                <a:solidFill>
                  <a:schemeClr val="tx1">
                    <a:lumMod val="65000"/>
                    <a:lumOff val="35000"/>
                  </a:schemeClr>
                </a:solidFill>
                <a:latin typeface="Avenir Book"/>
                <a:cs typeface="Avenir Book"/>
              </a:rPr>
              <a:t>Change. Follow instructions for the activities.</a:t>
            </a:r>
          </a:p>
          <a:p>
            <a:pPr marL="171450" indent="-171450">
              <a:buFont typeface="Arial"/>
              <a:buChar char="•"/>
            </a:pPr>
            <a:endParaRPr lang="en-US" sz="1200" dirty="0" smtClean="0">
              <a:solidFill>
                <a:schemeClr val="tx1">
                  <a:lumMod val="65000"/>
                  <a:lumOff val="35000"/>
                </a:schemeClr>
              </a:solidFill>
              <a:latin typeface="Avenir Book"/>
              <a:cs typeface="Avenir Book"/>
            </a:endParaRPr>
          </a:p>
          <a:p>
            <a:pPr marL="171450" indent="-171450">
              <a:buFont typeface="Arial"/>
              <a:buChar char="•"/>
            </a:pPr>
            <a:endParaRPr lang="en-US" sz="1200" dirty="0" smtClean="0">
              <a:solidFill>
                <a:schemeClr val="tx1">
                  <a:lumMod val="65000"/>
                  <a:lumOff val="35000"/>
                </a:schemeClr>
              </a:solidFill>
              <a:latin typeface="Avenir Book"/>
              <a:cs typeface="Avenir Book"/>
            </a:endParaRPr>
          </a:p>
          <a:p>
            <a:pPr marL="171450" indent="-171450">
              <a:buFont typeface="Arial"/>
              <a:buChar char="•"/>
            </a:pPr>
            <a:r>
              <a:rPr lang="en-US" sz="1200" dirty="0" smtClean="0">
                <a:solidFill>
                  <a:schemeClr val="tx1">
                    <a:lumMod val="65000"/>
                    <a:lumOff val="35000"/>
                  </a:schemeClr>
                </a:solidFill>
                <a:latin typeface="Avenir Book"/>
                <a:cs typeface="Avenir Book"/>
              </a:rPr>
              <a:t>Document. Exhibit. Discuss.</a:t>
            </a:r>
          </a:p>
          <a:p>
            <a:pPr marL="171450" indent="-171450">
              <a:buFont typeface="Arial"/>
              <a:buChar char="•"/>
            </a:pPr>
            <a:endParaRPr lang="en-GB" sz="1200" dirty="0">
              <a:solidFill>
                <a:schemeClr val="tx1">
                  <a:lumMod val="65000"/>
                  <a:lumOff val="35000"/>
                </a:schemeClr>
              </a:solidFill>
              <a:latin typeface="Avenir Book"/>
              <a:cs typeface="Avenir Book"/>
            </a:endParaRPr>
          </a:p>
          <a:p>
            <a:r>
              <a:rPr lang="en-US" sz="1200" dirty="0" smtClean="0">
                <a:solidFill>
                  <a:schemeClr val="tx1">
                    <a:lumMod val="65000"/>
                    <a:lumOff val="35000"/>
                  </a:schemeClr>
                </a:solidFill>
                <a:latin typeface="Avenir Book"/>
                <a:cs typeface="Avenir Book"/>
              </a:rPr>
              <a:t>   </a:t>
            </a:r>
            <a:r>
              <a:rPr lang="en-US" sz="1200" b="1" dirty="0" smtClean="0">
                <a:solidFill>
                  <a:schemeClr val="accent6"/>
                </a:solidFill>
                <a:latin typeface="Avenir Book"/>
                <a:cs typeface="Avenir Book"/>
              </a:rPr>
              <a:t>Activities </a:t>
            </a:r>
            <a:r>
              <a:rPr lang="en-US" sz="1200" b="1" dirty="0">
                <a:solidFill>
                  <a:schemeClr val="accent6"/>
                </a:solidFill>
                <a:latin typeface="Avenir Book"/>
                <a:cs typeface="Avenir Book"/>
              </a:rPr>
              <a:t>suggested </a:t>
            </a:r>
            <a:r>
              <a:rPr lang="en-US" sz="1200" b="1" dirty="0" smtClean="0">
                <a:solidFill>
                  <a:schemeClr val="accent6"/>
                </a:solidFill>
                <a:latin typeface="Avenir Book"/>
                <a:cs typeface="Avenir Book"/>
              </a:rPr>
              <a:t> on the dice:</a:t>
            </a:r>
          </a:p>
          <a:p>
            <a:endParaRPr lang="en-US" sz="1200" dirty="0" smtClean="0">
              <a:solidFill>
                <a:schemeClr val="tx1">
                  <a:lumMod val="65000"/>
                  <a:lumOff val="35000"/>
                </a:schemeClr>
              </a:solidFill>
              <a:latin typeface="Avenir Book"/>
              <a:cs typeface="Avenir Book"/>
            </a:endParaRPr>
          </a:p>
          <a:p>
            <a:pPr marL="171450" lvl="0" indent="-171450">
              <a:buFont typeface="Arial"/>
              <a:buChar char="•"/>
            </a:pPr>
            <a:r>
              <a:rPr lang="en-US" sz="1200" dirty="0" smtClean="0">
                <a:solidFill>
                  <a:schemeClr val="tx1">
                    <a:lumMod val="65000"/>
                    <a:lumOff val="35000"/>
                  </a:schemeClr>
                </a:solidFill>
                <a:latin typeface="Avenir Book"/>
                <a:cs typeface="Avenir Book"/>
              </a:rPr>
              <a:t>Take pictures s of 2 letters</a:t>
            </a:r>
            <a:r>
              <a:rPr lang="en-GB" sz="1200" dirty="0" smtClean="0">
                <a:solidFill>
                  <a:schemeClr val="tx1">
                    <a:lumMod val="65000"/>
                    <a:lumOff val="35000"/>
                  </a:schemeClr>
                </a:solidFill>
                <a:latin typeface="Avenir Book"/>
                <a:cs typeface="Avenir Book"/>
              </a:rPr>
              <a:t> formed by cracks on the street, shapes and patterns of nature.</a:t>
            </a:r>
            <a:r>
              <a:rPr lang="en-US" sz="1200" dirty="0">
                <a:solidFill>
                  <a:schemeClr val="tx1">
                    <a:lumMod val="65000"/>
                    <a:lumOff val="35000"/>
                  </a:schemeClr>
                </a:solidFill>
                <a:latin typeface="Avenir Book"/>
                <a:cs typeface="Avenir Book"/>
              </a:rPr>
              <a:t>W</a:t>
            </a:r>
            <a:r>
              <a:rPr lang="en-US" sz="1200" dirty="0" smtClean="0">
                <a:solidFill>
                  <a:schemeClr val="tx1">
                    <a:lumMod val="65000"/>
                    <a:lumOff val="35000"/>
                  </a:schemeClr>
                </a:solidFill>
                <a:latin typeface="Avenir Book"/>
                <a:cs typeface="Avenir Book"/>
              </a:rPr>
              <a:t>rite down words that start from that letter. Put all words together/make a story that reflects the environment and spirit of the day. Change order of words.</a:t>
            </a:r>
            <a:endParaRPr lang="en-GB" sz="1200" dirty="0" smtClean="0">
              <a:solidFill>
                <a:schemeClr val="tx1">
                  <a:lumMod val="65000"/>
                  <a:lumOff val="35000"/>
                </a:schemeClr>
              </a:solidFill>
              <a:latin typeface="Avenir Book"/>
              <a:cs typeface="Avenir Book"/>
            </a:endParaRPr>
          </a:p>
          <a:p>
            <a:endParaRPr lang="en-GB" sz="1200" dirty="0">
              <a:solidFill>
                <a:schemeClr val="tx1">
                  <a:lumMod val="65000"/>
                  <a:lumOff val="35000"/>
                </a:schemeClr>
              </a:solidFill>
              <a:latin typeface="Avenir Book"/>
              <a:cs typeface="Avenir Book"/>
            </a:endParaRPr>
          </a:p>
          <a:p>
            <a:pPr marL="171450" lvl="0" indent="-171450">
              <a:buFont typeface="Arial"/>
              <a:buChar char="•"/>
            </a:pPr>
            <a:r>
              <a:rPr lang="en-US" sz="1200" dirty="0" smtClean="0">
                <a:solidFill>
                  <a:schemeClr val="tx1">
                    <a:lumMod val="65000"/>
                    <a:lumOff val="35000"/>
                  </a:schemeClr>
                </a:solidFill>
                <a:latin typeface="Avenir Book"/>
                <a:cs typeface="Avenir Book"/>
              </a:rPr>
              <a:t>Say something nice to the person next to you.</a:t>
            </a:r>
          </a:p>
          <a:p>
            <a:pPr marL="171450" lvl="0" indent="-171450">
              <a:buFont typeface="Arial"/>
              <a:buChar char="•"/>
            </a:pPr>
            <a:endParaRPr lang="en-US" sz="1200" dirty="0" smtClean="0">
              <a:solidFill>
                <a:schemeClr val="tx1">
                  <a:lumMod val="65000"/>
                  <a:lumOff val="35000"/>
                </a:schemeClr>
              </a:solidFill>
              <a:latin typeface="Avenir Book"/>
              <a:cs typeface="Avenir Book"/>
            </a:endParaRPr>
          </a:p>
          <a:p>
            <a:pPr marL="171450" lvl="0" indent="-171450">
              <a:buFont typeface="Arial"/>
              <a:buChar char="•"/>
            </a:pPr>
            <a:r>
              <a:rPr lang="en-US" sz="1200" dirty="0" smtClean="0">
                <a:solidFill>
                  <a:schemeClr val="tx1">
                    <a:lumMod val="65000"/>
                    <a:lumOff val="35000"/>
                  </a:schemeClr>
                </a:solidFill>
                <a:latin typeface="Avenir Book"/>
                <a:cs typeface="Avenir Book"/>
              </a:rPr>
              <a:t>Follow something red. Take a picture.</a:t>
            </a:r>
          </a:p>
          <a:p>
            <a:pPr marL="171450" lvl="0" indent="-171450">
              <a:buFont typeface="Arial"/>
              <a:buChar char="•"/>
            </a:pPr>
            <a:endParaRPr lang="en-GB" sz="1200" dirty="0">
              <a:solidFill>
                <a:schemeClr val="tx1">
                  <a:lumMod val="65000"/>
                  <a:lumOff val="35000"/>
                </a:schemeClr>
              </a:solidFill>
              <a:latin typeface="Avenir Book"/>
              <a:cs typeface="Avenir Book"/>
            </a:endParaRPr>
          </a:p>
          <a:p>
            <a:pPr marL="171450" lvl="0" indent="-171450">
              <a:buFont typeface="Arial"/>
              <a:buChar char="•"/>
            </a:pPr>
            <a:r>
              <a:rPr lang="en-US" sz="1200" dirty="0" smtClean="0">
                <a:solidFill>
                  <a:schemeClr val="tx1">
                    <a:lumMod val="65000"/>
                    <a:lumOff val="35000"/>
                  </a:schemeClr>
                </a:solidFill>
                <a:latin typeface="Avenir Book"/>
                <a:cs typeface="Avenir Book"/>
              </a:rPr>
              <a:t>Hug </a:t>
            </a:r>
            <a:r>
              <a:rPr lang="en-US" sz="1200" dirty="0">
                <a:solidFill>
                  <a:schemeClr val="tx1">
                    <a:lumMod val="65000"/>
                    <a:lumOff val="35000"/>
                  </a:schemeClr>
                </a:solidFill>
                <a:latin typeface="Avenir Book"/>
                <a:cs typeface="Avenir Book"/>
              </a:rPr>
              <a:t>or handshake the person next to </a:t>
            </a:r>
            <a:r>
              <a:rPr lang="en-US" sz="1200" dirty="0" smtClean="0">
                <a:solidFill>
                  <a:schemeClr val="tx1">
                    <a:lumMod val="65000"/>
                    <a:lumOff val="35000"/>
                  </a:schemeClr>
                </a:solidFill>
                <a:latin typeface="Avenir Book"/>
                <a:cs typeface="Avenir Book"/>
              </a:rPr>
              <a:t>you</a:t>
            </a:r>
          </a:p>
          <a:p>
            <a:pPr marL="171450" lvl="0" indent="-171450">
              <a:buFont typeface="Arial"/>
              <a:buChar char="•"/>
            </a:pPr>
            <a:endParaRPr lang="en-GB" sz="1200" dirty="0">
              <a:solidFill>
                <a:schemeClr val="tx1">
                  <a:lumMod val="65000"/>
                  <a:lumOff val="35000"/>
                </a:schemeClr>
              </a:solidFill>
              <a:latin typeface="Avenir Book"/>
              <a:cs typeface="Avenir Book"/>
            </a:endParaRPr>
          </a:p>
          <a:p>
            <a:pPr marL="171450" lvl="0" indent="-171450">
              <a:buFont typeface="Arial"/>
              <a:buChar char="•"/>
            </a:pPr>
            <a:r>
              <a:rPr lang="en-GB" sz="1200" dirty="0" smtClean="0">
                <a:solidFill>
                  <a:schemeClr val="tx1">
                    <a:lumMod val="65000"/>
                    <a:lumOff val="35000"/>
                  </a:schemeClr>
                </a:solidFill>
                <a:latin typeface="Avenir Book"/>
                <a:cs typeface="Avenir Book"/>
              </a:rPr>
              <a:t>S</a:t>
            </a:r>
            <a:r>
              <a:rPr lang="en-US" sz="1200" dirty="0" err="1" smtClean="0">
                <a:solidFill>
                  <a:schemeClr val="tx1">
                    <a:lumMod val="65000"/>
                    <a:lumOff val="35000"/>
                  </a:schemeClr>
                </a:solidFill>
                <a:latin typeface="Avenir Book"/>
                <a:cs typeface="Avenir Book"/>
              </a:rPr>
              <a:t>ing</a:t>
            </a:r>
            <a:r>
              <a:rPr lang="en-US" sz="1200" dirty="0" smtClean="0">
                <a:solidFill>
                  <a:schemeClr val="tx1">
                    <a:lumMod val="65000"/>
                    <a:lumOff val="35000"/>
                  </a:schemeClr>
                </a:solidFill>
                <a:latin typeface="Avenir Book"/>
                <a:cs typeface="Avenir Book"/>
              </a:rPr>
              <a:t> a  tune that comes into your mind and captures the  spirit of the place you are standing.</a:t>
            </a:r>
          </a:p>
          <a:p>
            <a:pPr marL="171450" lvl="0" indent="-171450">
              <a:buFont typeface="Arial"/>
              <a:buChar char="•"/>
            </a:pPr>
            <a:endParaRPr lang="en-GB" sz="1200" dirty="0">
              <a:solidFill>
                <a:schemeClr val="tx1">
                  <a:lumMod val="65000"/>
                  <a:lumOff val="35000"/>
                </a:schemeClr>
              </a:solidFill>
              <a:latin typeface="Arial Rounded MT Bold"/>
              <a:cs typeface="Arial Rounded MT Bold"/>
            </a:endParaRPr>
          </a:p>
          <a:p>
            <a:pPr lvl="0"/>
            <a:endParaRPr lang="en-GB" sz="1200" dirty="0">
              <a:solidFill>
                <a:schemeClr val="tx1">
                  <a:lumMod val="65000"/>
                  <a:lumOff val="35000"/>
                </a:schemeClr>
              </a:solidFill>
              <a:latin typeface="Arial Rounded MT Bold"/>
              <a:cs typeface="Arial Rounded MT Bold"/>
            </a:endParaRPr>
          </a:p>
          <a:p>
            <a:pPr marL="171450" indent="-171450">
              <a:buFont typeface="Arial"/>
              <a:buChar char="•"/>
              <a:defRPr/>
            </a:pPr>
            <a:endParaRPr lang="en-US" sz="1200" dirty="0">
              <a:solidFill>
                <a:schemeClr val="tx1">
                  <a:lumMod val="65000"/>
                  <a:lumOff val="35000"/>
                </a:schemeClr>
              </a:solidFill>
              <a:latin typeface="Arial Rounded MT Bold"/>
              <a:cs typeface="Arial Rounded MT Bold"/>
            </a:endParaRPr>
          </a:p>
          <a:p>
            <a:pPr marL="171450" indent="-171450">
              <a:buFont typeface="Arial"/>
              <a:buChar char="•"/>
              <a:defRPr/>
            </a:pPr>
            <a:endParaRPr lang="en-US" sz="1100" b="1" dirty="0">
              <a:solidFill>
                <a:schemeClr val="tx1">
                  <a:lumMod val="75000"/>
                  <a:lumOff val="25000"/>
                </a:schemeClr>
              </a:solidFill>
            </a:endParaRPr>
          </a:p>
          <a:p>
            <a:pPr marL="171450" indent="-171450">
              <a:buFont typeface="Arial"/>
              <a:buChar char="•"/>
              <a:defRPr/>
            </a:pPr>
            <a:endParaRPr lang="en-US" sz="1000" dirty="0">
              <a:solidFill>
                <a:schemeClr val="tx1">
                  <a:lumMod val="65000"/>
                  <a:lumOff val="35000"/>
                </a:schemeClr>
              </a:solidFill>
              <a:latin typeface="Arial"/>
              <a:cs typeface="Arial"/>
            </a:endParaRPr>
          </a:p>
          <a:p>
            <a:pPr marL="171450" indent="-171450">
              <a:buFont typeface="Arial"/>
              <a:buChar char="•"/>
              <a:defRPr/>
            </a:pPr>
            <a:endParaRPr lang="en-US" sz="1200" dirty="0">
              <a:solidFill>
                <a:schemeClr val="tx1">
                  <a:lumMod val="65000"/>
                  <a:lumOff val="35000"/>
                </a:schemeClr>
              </a:solidFill>
              <a:latin typeface="Arial"/>
              <a:cs typeface="Arial"/>
            </a:endParaRPr>
          </a:p>
          <a:p>
            <a:pPr marL="171450" indent="-171450">
              <a:buFont typeface="Arial"/>
              <a:buChar char="•"/>
              <a:defRPr/>
            </a:pPr>
            <a:endParaRPr lang="en-US" sz="1200" dirty="0">
              <a:solidFill>
                <a:schemeClr val="tx1">
                  <a:lumMod val="65000"/>
                  <a:lumOff val="35000"/>
                </a:schemeClr>
              </a:solidFill>
              <a:latin typeface="Arial"/>
              <a:cs typeface="Arial"/>
            </a:endParaRPr>
          </a:p>
          <a:p>
            <a:pPr marL="171450" indent="-171450">
              <a:buFont typeface="Arial"/>
              <a:buChar char="•"/>
              <a:defRPr/>
            </a:pPr>
            <a:endParaRPr lang="en-US" sz="1200" dirty="0">
              <a:solidFill>
                <a:schemeClr val="bg1">
                  <a:lumMod val="95000"/>
                </a:schemeClr>
              </a:solidFill>
            </a:endParaRPr>
          </a:p>
          <a:p>
            <a:pPr marL="171450" indent="-171450">
              <a:buFont typeface="Arial"/>
              <a:buChar char="•"/>
              <a:defRPr/>
            </a:pPr>
            <a:endParaRPr lang="en-US" sz="1200" dirty="0">
              <a:solidFill>
                <a:schemeClr val="bg1">
                  <a:lumMod val="95000"/>
                </a:schemeClr>
              </a:solidFill>
            </a:endParaRPr>
          </a:p>
        </p:txBody>
      </p:sp>
      <p:pic>
        <p:nvPicPr>
          <p:cNvPr id="36868" name="Picture 3" descr="HiRes.jpg"/>
          <p:cNvPicPr>
            <a:picLocks noChangeAspect="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7092950" y="3933825"/>
            <a:ext cx="180975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3" descr="Scan 7.jpeg"/>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6875463" y="333375"/>
            <a:ext cx="2017712"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5" descr="Scan 13.jpeg"/>
          <p:cNvPicPr>
            <a:picLocks noChangeAspect="1"/>
          </p:cNvPicPr>
          <p:nvPr/>
        </p:nvPicPr>
        <p:blipFill>
          <a:blip r:embed="rId4">
            <a:extLst>
              <a:ext uri="{28A0092B-C50C-407E-A947-70E740481C1C}">
                <a14:useLocalDpi xmlns:a14="http://schemas.microsoft.com/office/drawing/2010/main" val="0"/>
              </a:ext>
            </a:extLst>
          </a:blip>
          <a:srcRect l="3337" t="62553" r="35777" b="12859"/>
          <a:stretch>
            <a:fillRect/>
          </a:stretch>
        </p:blipFill>
        <p:spPr bwMode="auto">
          <a:xfrm>
            <a:off x="6783388" y="2420938"/>
            <a:ext cx="2319337"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4925" y="2812861"/>
            <a:ext cx="3241675" cy="4216539"/>
          </a:xfrm>
          <a:prstGeom prst="rect">
            <a:avLst/>
          </a:prstGeom>
          <a:noFill/>
        </p:spPr>
        <p:txBody>
          <a:bodyPr>
            <a:spAutoFit/>
          </a:bodyPr>
          <a:lstStyle/>
          <a:p>
            <a:pPr>
              <a:spcAft>
                <a:spcPts val="600"/>
              </a:spcAft>
              <a:defRPr/>
            </a:pPr>
            <a:r>
              <a:rPr lang="en-US" sz="2000" b="1" dirty="0" smtClean="0">
                <a:solidFill>
                  <a:schemeClr val="bg1">
                    <a:lumMod val="95000"/>
                  </a:schemeClr>
                </a:solidFill>
              </a:rPr>
              <a:t>ARTISTS</a:t>
            </a:r>
            <a:endParaRPr lang="en-US" dirty="0">
              <a:solidFill>
                <a:schemeClr val="bg1">
                  <a:lumMod val="95000"/>
                </a:schemeClr>
              </a:solidFill>
            </a:endParaRPr>
          </a:p>
          <a:p>
            <a:pPr>
              <a:spcAft>
                <a:spcPts val="600"/>
              </a:spcAft>
              <a:defRPr/>
            </a:pPr>
            <a:r>
              <a:rPr lang="en-US" dirty="0">
                <a:solidFill>
                  <a:schemeClr val="accent6"/>
                </a:solidFill>
              </a:rPr>
              <a:t>RIKKI ROYSTON</a:t>
            </a:r>
          </a:p>
          <a:p>
            <a:pPr>
              <a:spcAft>
                <a:spcPts val="600"/>
              </a:spcAft>
              <a:defRPr/>
            </a:pPr>
            <a:r>
              <a:rPr lang="en-US" dirty="0">
                <a:solidFill>
                  <a:schemeClr val="accent6"/>
                </a:solidFill>
              </a:rPr>
              <a:t>REBECCA MILNER</a:t>
            </a:r>
            <a:endParaRPr lang="en-US" dirty="0">
              <a:solidFill>
                <a:schemeClr val="bg1">
                  <a:lumMod val="95000"/>
                </a:schemeClr>
              </a:solidFill>
            </a:endParaRPr>
          </a:p>
          <a:p>
            <a:pPr>
              <a:spcAft>
                <a:spcPts val="600"/>
              </a:spcAft>
              <a:defRPr/>
            </a:pPr>
            <a:r>
              <a:rPr lang="en-US" dirty="0">
                <a:solidFill>
                  <a:schemeClr val="accent6"/>
                </a:solidFill>
              </a:rPr>
              <a:t>TERRY BARNES</a:t>
            </a:r>
            <a:endParaRPr lang="en-US" dirty="0">
              <a:solidFill>
                <a:schemeClr val="bg1">
                  <a:lumMod val="95000"/>
                </a:schemeClr>
              </a:solidFill>
            </a:endParaRPr>
          </a:p>
          <a:p>
            <a:pPr>
              <a:spcAft>
                <a:spcPts val="600"/>
              </a:spcAft>
              <a:defRPr/>
            </a:pPr>
            <a:r>
              <a:rPr lang="en-US" dirty="0">
                <a:solidFill>
                  <a:schemeClr val="bg1">
                    <a:lumMod val="95000"/>
                  </a:schemeClr>
                </a:solidFill>
              </a:rPr>
              <a:t>DAVID SLATER</a:t>
            </a:r>
          </a:p>
          <a:p>
            <a:pPr>
              <a:spcAft>
                <a:spcPts val="600"/>
              </a:spcAft>
              <a:defRPr/>
            </a:pPr>
            <a:r>
              <a:rPr lang="en-US" dirty="0">
                <a:solidFill>
                  <a:schemeClr val="bg1">
                    <a:lumMod val="95000"/>
                  </a:schemeClr>
                </a:solidFill>
              </a:rPr>
              <a:t>BARRIE WALSH</a:t>
            </a:r>
          </a:p>
          <a:p>
            <a:pPr>
              <a:spcAft>
                <a:spcPts val="600"/>
              </a:spcAft>
              <a:defRPr/>
            </a:pPr>
            <a:r>
              <a:rPr lang="en-US" dirty="0">
                <a:solidFill>
                  <a:schemeClr val="bg1">
                    <a:lumMod val="95000"/>
                  </a:schemeClr>
                </a:solidFill>
              </a:rPr>
              <a:t>L. DEVI. SEEPUJAK</a:t>
            </a:r>
          </a:p>
          <a:p>
            <a:pPr>
              <a:spcAft>
                <a:spcPts val="600"/>
              </a:spcAft>
              <a:defRPr/>
            </a:pPr>
            <a:r>
              <a:rPr lang="en-US" dirty="0">
                <a:solidFill>
                  <a:schemeClr val="bg1">
                    <a:lumMod val="95000"/>
                  </a:schemeClr>
                </a:solidFill>
              </a:rPr>
              <a:t>RICHARD TAYLOR</a:t>
            </a:r>
            <a:endParaRPr lang="en-US" dirty="0">
              <a:solidFill>
                <a:schemeClr val="accent6"/>
              </a:solidFill>
            </a:endParaRPr>
          </a:p>
          <a:p>
            <a:pPr>
              <a:spcAft>
                <a:spcPts val="600"/>
              </a:spcAft>
              <a:defRPr/>
            </a:pPr>
            <a:r>
              <a:rPr lang="en-US" dirty="0">
                <a:solidFill>
                  <a:schemeClr val="accent6"/>
                </a:solidFill>
              </a:rPr>
              <a:t>ALEX BRIDGER</a:t>
            </a:r>
          </a:p>
          <a:p>
            <a:pPr>
              <a:spcAft>
                <a:spcPts val="600"/>
              </a:spcAft>
              <a:defRPr/>
            </a:pPr>
            <a:r>
              <a:rPr lang="en-US" dirty="0">
                <a:solidFill>
                  <a:schemeClr val="accent6"/>
                </a:solidFill>
              </a:rPr>
              <a:t>DAVE JORDAN</a:t>
            </a:r>
          </a:p>
          <a:p>
            <a:pPr>
              <a:defRPr/>
            </a:pPr>
            <a:endParaRPr lang="en-US" dirty="0">
              <a:solidFill>
                <a:schemeClr val="bg1">
                  <a:lumMod val="95000"/>
                </a:schemeClr>
              </a:solidFill>
            </a:endParaRPr>
          </a:p>
          <a:p>
            <a:pPr>
              <a:defRPr/>
            </a:pPr>
            <a:endParaRPr lang="en-US" dirty="0">
              <a:solidFill>
                <a:schemeClr val="bg1">
                  <a:lumMod val="95000"/>
                </a:schemeClr>
              </a:solidFill>
            </a:endParaRPr>
          </a:p>
        </p:txBody>
      </p:sp>
      <p:sp>
        <p:nvSpPr>
          <p:cNvPr id="10" name="TextBox 9"/>
          <p:cNvSpPr txBox="1"/>
          <p:nvPr/>
        </p:nvSpPr>
        <p:spPr>
          <a:xfrm>
            <a:off x="34925" y="260648"/>
            <a:ext cx="2308770" cy="707886"/>
          </a:xfrm>
          <a:prstGeom prst="rect">
            <a:avLst/>
          </a:prstGeom>
          <a:noFill/>
        </p:spPr>
        <p:txBody>
          <a:bodyPr wrap="none">
            <a:spAutoFit/>
          </a:bodyPr>
          <a:lstStyle/>
          <a:p>
            <a:pPr>
              <a:defRPr/>
            </a:pPr>
            <a:r>
              <a:rPr lang="en-US" sz="2000" dirty="0">
                <a:solidFill>
                  <a:schemeClr val="accent6"/>
                </a:solidFill>
                <a:latin typeface="Arial Rounded MT Bold"/>
                <a:cs typeface="Arial Rounded MT Bold"/>
              </a:rPr>
              <a:t>EXPLORATION 3</a:t>
            </a:r>
            <a:r>
              <a:rPr lang="en-US" sz="2000" dirty="0" smtClean="0">
                <a:solidFill>
                  <a:schemeClr val="accent6"/>
                </a:solidFill>
                <a:latin typeface="Arial Rounded MT Bold"/>
                <a:cs typeface="Arial Rounded MT Bold"/>
              </a:rPr>
              <a:t>:</a:t>
            </a:r>
          </a:p>
          <a:p>
            <a:pPr>
              <a:defRPr/>
            </a:pPr>
            <a:r>
              <a:rPr lang="en-US" sz="2000" dirty="0" smtClean="0">
                <a:solidFill>
                  <a:schemeClr val="accent6"/>
                </a:solidFill>
                <a:latin typeface="Arial Rounded MT Bold"/>
                <a:cs typeface="Arial Rounded MT Bold"/>
              </a:rPr>
              <a:t>DICE </a:t>
            </a:r>
            <a:r>
              <a:rPr lang="en-US" sz="2000" dirty="0">
                <a:solidFill>
                  <a:schemeClr val="accent6"/>
                </a:solidFill>
                <a:latin typeface="Arial Rounded MT Bold"/>
                <a:cs typeface="Arial Rounded MT Bold"/>
              </a:rPr>
              <a:t>WALK</a:t>
            </a:r>
          </a:p>
        </p:txBody>
      </p:sp>
      <p:pic>
        <p:nvPicPr>
          <p:cNvPr id="11" name="Picture 10" descr="Scan 7.jpeg"/>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616822" y="5743574"/>
            <a:ext cx="912349" cy="844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40519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G_2547.jpg"/>
          <p:cNvPicPr>
            <a:picLocks noChangeAspect="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10299" t="-150" r="6194" b="13835"/>
          <a:stretch/>
        </p:blipFill>
        <p:spPr>
          <a:xfrm>
            <a:off x="1642278" y="-57644"/>
            <a:ext cx="5017954" cy="6915643"/>
          </a:xfrm>
          <a:prstGeom prst="rect">
            <a:avLst/>
          </a:prstGeom>
        </p:spPr>
      </p:pic>
      <p:sp>
        <p:nvSpPr>
          <p:cNvPr id="2" name="Rectangle 1"/>
          <p:cNvSpPr/>
          <p:nvPr/>
        </p:nvSpPr>
        <p:spPr>
          <a:xfrm>
            <a:off x="-107950" y="0"/>
            <a:ext cx="2592388" cy="6858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 name="TextBox 2"/>
          <p:cNvSpPr txBox="1"/>
          <p:nvPr/>
        </p:nvSpPr>
        <p:spPr>
          <a:xfrm>
            <a:off x="34925" y="2812861"/>
            <a:ext cx="3241675" cy="4216539"/>
          </a:xfrm>
          <a:prstGeom prst="rect">
            <a:avLst/>
          </a:prstGeom>
          <a:noFill/>
        </p:spPr>
        <p:txBody>
          <a:bodyPr>
            <a:spAutoFit/>
          </a:bodyPr>
          <a:lstStyle/>
          <a:p>
            <a:pPr>
              <a:spcAft>
                <a:spcPts val="600"/>
              </a:spcAft>
              <a:defRPr/>
            </a:pPr>
            <a:r>
              <a:rPr lang="en-US" sz="2000" b="1" dirty="0" smtClean="0">
                <a:solidFill>
                  <a:schemeClr val="bg1">
                    <a:lumMod val="95000"/>
                  </a:schemeClr>
                </a:solidFill>
              </a:rPr>
              <a:t>ARTISTS</a:t>
            </a:r>
            <a:endParaRPr lang="en-US" dirty="0">
              <a:solidFill>
                <a:schemeClr val="bg1">
                  <a:lumMod val="95000"/>
                </a:schemeClr>
              </a:solidFill>
            </a:endParaRPr>
          </a:p>
          <a:p>
            <a:pPr>
              <a:spcAft>
                <a:spcPts val="600"/>
              </a:spcAft>
              <a:defRPr/>
            </a:pPr>
            <a:r>
              <a:rPr lang="en-US" dirty="0">
                <a:solidFill>
                  <a:schemeClr val="accent6"/>
                </a:solidFill>
              </a:rPr>
              <a:t>RIKKI ROYSTON</a:t>
            </a:r>
          </a:p>
          <a:p>
            <a:pPr>
              <a:spcAft>
                <a:spcPts val="600"/>
              </a:spcAft>
              <a:defRPr/>
            </a:pPr>
            <a:r>
              <a:rPr lang="en-US" dirty="0">
                <a:solidFill>
                  <a:schemeClr val="accent6"/>
                </a:solidFill>
              </a:rPr>
              <a:t>REBECCA MILNER</a:t>
            </a:r>
            <a:endParaRPr lang="en-US" dirty="0">
              <a:solidFill>
                <a:schemeClr val="bg1">
                  <a:lumMod val="95000"/>
                </a:schemeClr>
              </a:solidFill>
            </a:endParaRPr>
          </a:p>
          <a:p>
            <a:pPr>
              <a:spcAft>
                <a:spcPts val="600"/>
              </a:spcAft>
              <a:defRPr/>
            </a:pPr>
            <a:r>
              <a:rPr lang="en-US" dirty="0">
                <a:solidFill>
                  <a:schemeClr val="accent6"/>
                </a:solidFill>
              </a:rPr>
              <a:t>TERRY BARNES</a:t>
            </a:r>
            <a:endParaRPr lang="en-US" dirty="0">
              <a:solidFill>
                <a:schemeClr val="bg1">
                  <a:lumMod val="95000"/>
                </a:schemeClr>
              </a:solidFill>
            </a:endParaRPr>
          </a:p>
          <a:p>
            <a:pPr>
              <a:spcAft>
                <a:spcPts val="600"/>
              </a:spcAft>
              <a:defRPr/>
            </a:pPr>
            <a:r>
              <a:rPr lang="en-US" dirty="0">
                <a:solidFill>
                  <a:schemeClr val="bg1">
                    <a:lumMod val="95000"/>
                  </a:schemeClr>
                </a:solidFill>
              </a:rPr>
              <a:t>DAVID SLATER</a:t>
            </a:r>
          </a:p>
          <a:p>
            <a:pPr>
              <a:spcAft>
                <a:spcPts val="600"/>
              </a:spcAft>
              <a:defRPr/>
            </a:pPr>
            <a:r>
              <a:rPr lang="en-US" dirty="0">
                <a:solidFill>
                  <a:schemeClr val="bg1">
                    <a:lumMod val="95000"/>
                  </a:schemeClr>
                </a:solidFill>
              </a:rPr>
              <a:t>BARRIE WALSH</a:t>
            </a:r>
          </a:p>
          <a:p>
            <a:pPr>
              <a:spcAft>
                <a:spcPts val="600"/>
              </a:spcAft>
              <a:defRPr/>
            </a:pPr>
            <a:r>
              <a:rPr lang="en-US" dirty="0">
                <a:solidFill>
                  <a:schemeClr val="bg1">
                    <a:lumMod val="95000"/>
                  </a:schemeClr>
                </a:solidFill>
              </a:rPr>
              <a:t>L. DEVI. SEEPUJAK</a:t>
            </a:r>
          </a:p>
          <a:p>
            <a:pPr>
              <a:spcAft>
                <a:spcPts val="600"/>
              </a:spcAft>
              <a:defRPr/>
            </a:pPr>
            <a:r>
              <a:rPr lang="en-US" dirty="0">
                <a:solidFill>
                  <a:schemeClr val="bg1">
                    <a:lumMod val="95000"/>
                  </a:schemeClr>
                </a:solidFill>
              </a:rPr>
              <a:t>RICHARD TAYLOR</a:t>
            </a:r>
            <a:endParaRPr lang="en-US" dirty="0">
              <a:solidFill>
                <a:schemeClr val="accent6"/>
              </a:solidFill>
            </a:endParaRPr>
          </a:p>
          <a:p>
            <a:pPr>
              <a:spcAft>
                <a:spcPts val="600"/>
              </a:spcAft>
              <a:defRPr/>
            </a:pPr>
            <a:r>
              <a:rPr lang="en-US" dirty="0">
                <a:solidFill>
                  <a:schemeClr val="accent6"/>
                </a:solidFill>
              </a:rPr>
              <a:t>ALEX BRIDGER</a:t>
            </a:r>
          </a:p>
          <a:p>
            <a:pPr>
              <a:spcAft>
                <a:spcPts val="600"/>
              </a:spcAft>
              <a:defRPr/>
            </a:pPr>
            <a:r>
              <a:rPr lang="en-US" dirty="0">
                <a:solidFill>
                  <a:schemeClr val="accent6"/>
                </a:solidFill>
              </a:rPr>
              <a:t>DAVE JORDAN</a:t>
            </a:r>
          </a:p>
          <a:p>
            <a:pPr>
              <a:defRPr/>
            </a:pPr>
            <a:endParaRPr lang="en-US" dirty="0">
              <a:solidFill>
                <a:schemeClr val="bg1">
                  <a:lumMod val="95000"/>
                </a:schemeClr>
              </a:solidFill>
            </a:endParaRPr>
          </a:p>
          <a:p>
            <a:pPr>
              <a:defRPr/>
            </a:pPr>
            <a:endParaRPr lang="en-US" dirty="0">
              <a:solidFill>
                <a:schemeClr val="bg1">
                  <a:lumMod val="95000"/>
                </a:schemeClr>
              </a:solidFill>
            </a:endParaRPr>
          </a:p>
        </p:txBody>
      </p:sp>
      <p:pic>
        <p:nvPicPr>
          <p:cNvPr id="7" name="Picture 6" descr="IMG_2540.jpg"/>
          <p:cNvPicPr>
            <a:picLocks noChangeAspect="1"/>
          </p:cNvPicPr>
          <p:nvPr/>
        </p:nvPicPr>
        <p:blipFill rotWithShape="1">
          <a:blip r:embed="rId4">
            <a:grayscl/>
            <a:extLst>
              <a:ext uri="{28A0092B-C50C-407E-A947-70E740481C1C}">
                <a14:useLocalDpi xmlns:a14="http://schemas.microsoft.com/office/drawing/2010/main" val="0"/>
              </a:ext>
            </a:extLst>
          </a:blip>
          <a:srcRect l="20929" t="5493" r="-6489"/>
          <a:stretch/>
        </p:blipFill>
        <p:spPr>
          <a:xfrm>
            <a:off x="6090785" y="-99392"/>
            <a:ext cx="3317066" cy="4885181"/>
          </a:xfrm>
          <a:prstGeom prst="rect">
            <a:avLst/>
          </a:prstGeom>
        </p:spPr>
      </p:pic>
      <p:pic>
        <p:nvPicPr>
          <p:cNvPr id="4" name="Picture 3" descr="IMG_2568.jpg"/>
          <p:cNvPicPr>
            <a:picLocks noChangeAspect="1"/>
          </p:cNvPicPr>
          <p:nvPr/>
        </p:nvPicPr>
        <p:blipFill rotWithShape="1">
          <a:blip r:embed="rId5">
            <a:duotone>
              <a:prstClr val="black"/>
              <a:srgbClr val="D9C3A5">
                <a:tint val="50000"/>
                <a:satMod val="180000"/>
              </a:srgbClr>
            </a:duotone>
            <a:extLst>
              <a:ext uri="{28A0092B-C50C-407E-A947-70E740481C1C}">
                <a14:useLocalDpi xmlns:a14="http://schemas.microsoft.com/office/drawing/2010/main" val="0"/>
              </a:ext>
            </a:extLst>
          </a:blip>
          <a:srcRect t="30912" b="16926"/>
          <a:stretch/>
        </p:blipFill>
        <p:spPr>
          <a:xfrm>
            <a:off x="6090785" y="4734491"/>
            <a:ext cx="3053216" cy="2123510"/>
          </a:xfrm>
          <a:prstGeom prst="rect">
            <a:avLst/>
          </a:prstGeom>
        </p:spPr>
      </p:pic>
      <p:sp>
        <p:nvSpPr>
          <p:cNvPr id="8" name="TextBox 7"/>
          <p:cNvSpPr txBox="1"/>
          <p:nvPr/>
        </p:nvSpPr>
        <p:spPr>
          <a:xfrm>
            <a:off x="34925" y="260648"/>
            <a:ext cx="2308770" cy="707886"/>
          </a:xfrm>
          <a:prstGeom prst="rect">
            <a:avLst/>
          </a:prstGeom>
          <a:noFill/>
        </p:spPr>
        <p:txBody>
          <a:bodyPr wrap="none">
            <a:spAutoFit/>
          </a:bodyPr>
          <a:lstStyle/>
          <a:p>
            <a:pPr>
              <a:defRPr/>
            </a:pPr>
            <a:r>
              <a:rPr lang="en-US" sz="2000" dirty="0">
                <a:solidFill>
                  <a:schemeClr val="accent6"/>
                </a:solidFill>
                <a:latin typeface="Arial Rounded MT Bold"/>
                <a:cs typeface="Arial Rounded MT Bold"/>
              </a:rPr>
              <a:t>EXPLORATION 3</a:t>
            </a:r>
            <a:r>
              <a:rPr lang="en-US" sz="2000" dirty="0" smtClean="0">
                <a:solidFill>
                  <a:schemeClr val="accent6"/>
                </a:solidFill>
                <a:latin typeface="Arial Rounded MT Bold"/>
                <a:cs typeface="Arial Rounded MT Bold"/>
              </a:rPr>
              <a:t>:</a:t>
            </a:r>
          </a:p>
          <a:p>
            <a:pPr>
              <a:defRPr/>
            </a:pPr>
            <a:r>
              <a:rPr lang="en-US" sz="2000" dirty="0" smtClean="0">
                <a:solidFill>
                  <a:schemeClr val="accent6"/>
                </a:solidFill>
                <a:latin typeface="Arial Rounded MT Bold"/>
                <a:cs typeface="Arial Rounded MT Bold"/>
              </a:rPr>
              <a:t>DICE </a:t>
            </a:r>
            <a:r>
              <a:rPr lang="en-US" sz="2000" dirty="0">
                <a:solidFill>
                  <a:schemeClr val="accent6"/>
                </a:solidFill>
                <a:latin typeface="Arial Rounded MT Bold"/>
                <a:cs typeface="Arial Rounded MT Bold"/>
              </a:rPr>
              <a:t>WALK</a:t>
            </a:r>
          </a:p>
        </p:txBody>
      </p:sp>
      <p:pic>
        <p:nvPicPr>
          <p:cNvPr id="9" name="Picture 8" descr="Scan 7.jpeg"/>
          <p:cNvPicPr>
            <a:picLocks noChangeAspect="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1616822" y="5664200"/>
            <a:ext cx="998069" cy="924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73597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612" y="-27385"/>
            <a:ext cx="2592388" cy="6903297"/>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3" name="Group 2"/>
          <p:cNvGrpSpPr/>
          <p:nvPr/>
        </p:nvGrpSpPr>
        <p:grpSpPr>
          <a:xfrm>
            <a:off x="2483767" y="-22801"/>
            <a:ext cx="6792091" cy="6928932"/>
            <a:chOff x="2483767" y="-22801"/>
            <a:chExt cx="6792091" cy="6928932"/>
          </a:xfrm>
        </p:grpSpPr>
        <p:pic>
          <p:nvPicPr>
            <p:cNvPr id="4" name="Picture 3" descr="IMG_0480.JPG"/>
            <p:cNvPicPr>
              <a:picLocks noChangeAspect="1"/>
            </p:cNvPicPr>
            <p:nvPr/>
          </p:nvPicPr>
          <p:blipFill rotWithShape="1">
            <a:blip r:embed="rId2">
              <a:extLst>
                <a:ext uri="{28A0092B-C50C-407E-A947-70E740481C1C}">
                  <a14:useLocalDpi xmlns:a14="http://schemas.microsoft.com/office/drawing/2010/main" val="0"/>
                </a:ext>
              </a:extLst>
            </a:blip>
            <a:srcRect b="11467"/>
            <a:stretch/>
          </p:blipFill>
          <p:spPr>
            <a:xfrm rot="5400000">
              <a:off x="1970561" y="2350520"/>
              <a:ext cx="3054723" cy="2028311"/>
            </a:xfrm>
            <a:prstGeom prst="rect">
              <a:avLst/>
            </a:prstGeom>
          </p:spPr>
        </p:pic>
        <p:pic>
          <p:nvPicPr>
            <p:cNvPr id="7" name="Picture 6" descr="IMG_0482.JPG"/>
            <p:cNvPicPr>
              <a:picLocks noChangeAspect="1"/>
            </p:cNvPicPr>
            <p:nvPr/>
          </p:nvPicPr>
          <p:blipFill rotWithShape="1">
            <a:blip r:embed="rId3">
              <a:extLst>
                <a:ext uri="{28A0092B-C50C-407E-A947-70E740481C1C}">
                  <a14:useLocalDpi xmlns:a14="http://schemas.microsoft.com/office/drawing/2010/main" val="0"/>
                </a:ext>
              </a:extLst>
            </a:blip>
            <a:srcRect l="15446" r="28376" b="19848"/>
            <a:stretch/>
          </p:blipFill>
          <p:spPr>
            <a:xfrm>
              <a:off x="2484438" y="0"/>
              <a:ext cx="2027641" cy="2169724"/>
            </a:xfrm>
            <a:prstGeom prst="rect">
              <a:avLst/>
            </a:prstGeom>
          </p:spPr>
        </p:pic>
        <p:pic>
          <p:nvPicPr>
            <p:cNvPr id="12" name="Picture 11" descr="IMG_3377.jpeg"/>
            <p:cNvPicPr>
              <a:picLocks noChangeAspect="1"/>
            </p:cNvPicPr>
            <p:nvPr/>
          </p:nvPicPr>
          <p:blipFill rotWithShape="1">
            <a:blip r:embed="rId4">
              <a:extLst>
                <a:ext uri="{28A0092B-C50C-407E-A947-70E740481C1C}">
                  <a14:useLocalDpi xmlns:a14="http://schemas.microsoft.com/office/drawing/2010/main" val="0"/>
                </a:ext>
              </a:extLst>
            </a:blip>
            <a:srcRect l="558" t="62962" r="54955" b="2585"/>
            <a:stretch/>
          </p:blipFill>
          <p:spPr>
            <a:xfrm>
              <a:off x="2483767" y="4787008"/>
              <a:ext cx="2736304" cy="2119123"/>
            </a:xfrm>
            <a:prstGeom prst="rect">
              <a:avLst/>
            </a:prstGeom>
          </p:spPr>
        </p:pic>
        <p:pic>
          <p:nvPicPr>
            <p:cNvPr id="10" name="Picture 9" descr="IMG_065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055691" y="580079"/>
              <a:ext cx="4823048" cy="3617287"/>
            </a:xfrm>
            <a:prstGeom prst="rect">
              <a:avLst/>
            </a:prstGeom>
          </p:spPr>
        </p:pic>
        <p:pic>
          <p:nvPicPr>
            <p:cNvPr id="14" name="Picture 13" descr="IMG_3377.jpeg"/>
            <p:cNvPicPr>
              <a:picLocks noChangeAspect="1"/>
            </p:cNvPicPr>
            <p:nvPr/>
          </p:nvPicPr>
          <p:blipFill rotWithShape="1">
            <a:blip r:embed="rId4">
              <a:extLst>
                <a:ext uri="{28A0092B-C50C-407E-A947-70E740481C1C}">
                  <a14:useLocalDpi xmlns:a14="http://schemas.microsoft.com/office/drawing/2010/main" val="0"/>
                </a:ext>
              </a:extLst>
            </a:blip>
            <a:srcRect l="25983" r="43311" b="71112"/>
            <a:stretch/>
          </p:blipFill>
          <p:spPr>
            <a:xfrm>
              <a:off x="4860032" y="4767232"/>
              <a:ext cx="2232248" cy="2100085"/>
            </a:xfrm>
            <a:prstGeom prst="rect">
              <a:avLst/>
            </a:prstGeom>
          </p:spPr>
        </p:pic>
        <p:pic>
          <p:nvPicPr>
            <p:cNvPr id="15" name="Picture 14" descr="IMG_3377.jpeg"/>
            <p:cNvPicPr>
              <a:picLocks noChangeAspect="1"/>
            </p:cNvPicPr>
            <p:nvPr/>
          </p:nvPicPr>
          <p:blipFill rotWithShape="1">
            <a:blip r:embed="rId4">
              <a:extLst>
                <a:ext uri="{28A0092B-C50C-407E-A947-70E740481C1C}">
                  <a14:useLocalDpi xmlns:a14="http://schemas.microsoft.com/office/drawing/2010/main" val="0"/>
                </a:ext>
              </a:extLst>
            </a:blip>
            <a:srcRect l="37462" t="62963" r="22628"/>
            <a:stretch/>
          </p:blipFill>
          <p:spPr>
            <a:xfrm>
              <a:off x="6926162" y="4787008"/>
              <a:ext cx="2250948" cy="2088905"/>
            </a:xfrm>
            <a:prstGeom prst="rect">
              <a:avLst/>
            </a:prstGeom>
          </p:spPr>
        </p:pic>
        <p:pic>
          <p:nvPicPr>
            <p:cNvPr id="5" name="Picture 4" descr="IMG_2543.jpg"/>
            <p:cNvPicPr>
              <a:picLocks noChangeAspect="1"/>
            </p:cNvPicPr>
            <p:nvPr/>
          </p:nvPicPr>
          <p:blipFill rotWithShape="1">
            <a:blip r:embed="rId6">
              <a:extLst>
                <a:ext uri="{28A0092B-C50C-407E-A947-70E740481C1C}">
                  <a14:useLocalDpi xmlns:a14="http://schemas.microsoft.com/office/drawing/2010/main" val="0"/>
                </a:ext>
              </a:extLst>
            </a:blip>
            <a:srcRect l="28180" t="28339" r="12716" b="17222"/>
            <a:stretch/>
          </p:blipFill>
          <p:spPr>
            <a:xfrm>
              <a:off x="4326878" y="2138144"/>
              <a:ext cx="2167705" cy="2662101"/>
            </a:xfrm>
            <a:prstGeom prst="rect">
              <a:avLst/>
            </a:prstGeom>
          </p:spPr>
        </p:pic>
        <p:pic>
          <p:nvPicPr>
            <p:cNvPr id="6" name="Picture 5" descr="IMG_2544.jpg"/>
            <p:cNvPicPr>
              <a:picLocks noChangeAspect="1"/>
            </p:cNvPicPr>
            <p:nvPr/>
          </p:nvPicPr>
          <p:blipFill rotWithShape="1">
            <a:blip r:embed="rId7">
              <a:extLst>
                <a:ext uri="{28A0092B-C50C-407E-A947-70E740481C1C}">
                  <a14:useLocalDpi xmlns:a14="http://schemas.microsoft.com/office/drawing/2010/main" val="0"/>
                </a:ext>
              </a:extLst>
            </a:blip>
            <a:srcRect l="22716" t="17407" b="12222"/>
            <a:stretch/>
          </p:blipFill>
          <p:spPr>
            <a:xfrm>
              <a:off x="4326878" y="-1"/>
              <a:ext cx="1846947" cy="2242300"/>
            </a:xfrm>
            <a:prstGeom prst="rect">
              <a:avLst/>
            </a:prstGeom>
          </p:spPr>
        </p:pic>
      </p:grpSp>
      <p:sp>
        <p:nvSpPr>
          <p:cNvPr id="18" name="TextBox 17"/>
          <p:cNvSpPr txBox="1"/>
          <p:nvPr/>
        </p:nvSpPr>
        <p:spPr>
          <a:xfrm>
            <a:off x="34925" y="2812861"/>
            <a:ext cx="3241675" cy="4216539"/>
          </a:xfrm>
          <a:prstGeom prst="rect">
            <a:avLst/>
          </a:prstGeom>
          <a:noFill/>
        </p:spPr>
        <p:txBody>
          <a:bodyPr>
            <a:spAutoFit/>
          </a:bodyPr>
          <a:lstStyle/>
          <a:p>
            <a:pPr>
              <a:spcAft>
                <a:spcPts val="600"/>
              </a:spcAft>
              <a:defRPr/>
            </a:pPr>
            <a:r>
              <a:rPr lang="en-US" sz="2000" b="1" dirty="0" smtClean="0">
                <a:solidFill>
                  <a:schemeClr val="bg1">
                    <a:lumMod val="95000"/>
                  </a:schemeClr>
                </a:solidFill>
              </a:rPr>
              <a:t>ARTISTS</a:t>
            </a:r>
            <a:endParaRPr lang="en-US" dirty="0">
              <a:solidFill>
                <a:schemeClr val="bg1">
                  <a:lumMod val="95000"/>
                </a:schemeClr>
              </a:solidFill>
            </a:endParaRPr>
          </a:p>
          <a:p>
            <a:pPr>
              <a:spcAft>
                <a:spcPts val="600"/>
              </a:spcAft>
              <a:defRPr/>
            </a:pPr>
            <a:r>
              <a:rPr lang="en-US" dirty="0">
                <a:solidFill>
                  <a:schemeClr val="accent6"/>
                </a:solidFill>
              </a:rPr>
              <a:t>RIKKI ROYSTON</a:t>
            </a:r>
          </a:p>
          <a:p>
            <a:pPr>
              <a:spcAft>
                <a:spcPts val="600"/>
              </a:spcAft>
              <a:defRPr/>
            </a:pPr>
            <a:r>
              <a:rPr lang="en-US" dirty="0">
                <a:solidFill>
                  <a:schemeClr val="accent6"/>
                </a:solidFill>
              </a:rPr>
              <a:t>REBECCA MILNER</a:t>
            </a:r>
            <a:endParaRPr lang="en-US" dirty="0">
              <a:solidFill>
                <a:schemeClr val="bg1">
                  <a:lumMod val="95000"/>
                </a:schemeClr>
              </a:solidFill>
            </a:endParaRPr>
          </a:p>
          <a:p>
            <a:pPr>
              <a:spcAft>
                <a:spcPts val="600"/>
              </a:spcAft>
              <a:defRPr/>
            </a:pPr>
            <a:r>
              <a:rPr lang="en-US" dirty="0">
                <a:solidFill>
                  <a:schemeClr val="accent6"/>
                </a:solidFill>
              </a:rPr>
              <a:t>TERRY BARNES</a:t>
            </a:r>
            <a:endParaRPr lang="en-US" dirty="0">
              <a:solidFill>
                <a:schemeClr val="bg1">
                  <a:lumMod val="95000"/>
                </a:schemeClr>
              </a:solidFill>
            </a:endParaRPr>
          </a:p>
          <a:p>
            <a:pPr>
              <a:spcAft>
                <a:spcPts val="600"/>
              </a:spcAft>
              <a:defRPr/>
            </a:pPr>
            <a:r>
              <a:rPr lang="en-US" dirty="0">
                <a:solidFill>
                  <a:schemeClr val="bg1">
                    <a:lumMod val="95000"/>
                  </a:schemeClr>
                </a:solidFill>
              </a:rPr>
              <a:t>DAVID SLATER</a:t>
            </a:r>
          </a:p>
          <a:p>
            <a:pPr>
              <a:spcAft>
                <a:spcPts val="600"/>
              </a:spcAft>
              <a:defRPr/>
            </a:pPr>
            <a:r>
              <a:rPr lang="en-US" dirty="0">
                <a:solidFill>
                  <a:schemeClr val="bg1">
                    <a:lumMod val="95000"/>
                  </a:schemeClr>
                </a:solidFill>
              </a:rPr>
              <a:t>BARRIE WALSH</a:t>
            </a:r>
          </a:p>
          <a:p>
            <a:pPr>
              <a:spcAft>
                <a:spcPts val="600"/>
              </a:spcAft>
              <a:defRPr/>
            </a:pPr>
            <a:r>
              <a:rPr lang="en-US" dirty="0">
                <a:solidFill>
                  <a:schemeClr val="bg1">
                    <a:lumMod val="95000"/>
                  </a:schemeClr>
                </a:solidFill>
              </a:rPr>
              <a:t>L. DEVI. SEEPUJAK</a:t>
            </a:r>
          </a:p>
          <a:p>
            <a:pPr>
              <a:spcAft>
                <a:spcPts val="600"/>
              </a:spcAft>
              <a:defRPr/>
            </a:pPr>
            <a:r>
              <a:rPr lang="en-US" dirty="0">
                <a:solidFill>
                  <a:schemeClr val="bg1">
                    <a:lumMod val="95000"/>
                  </a:schemeClr>
                </a:solidFill>
              </a:rPr>
              <a:t>RICHARD TAYLOR</a:t>
            </a:r>
            <a:endParaRPr lang="en-US" dirty="0">
              <a:solidFill>
                <a:schemeClr val="accent6"/>
              </a:solidFill>
            </a:endParaRPr>
          </a:p>
          <a:p>
            <a:pPr>
              <a:spcAft>
                <a:spcPts val="600"/>
              </a:spcAft>
              <a:defRPr/>
            </a:pPr>
            <a:r>
              <a:rPr lang="en-US" dirty="0">
                <a:solidFill>
                  <a:schemeClr val="accent6"/>
                </a:solidFill>
              </a:rPr>
              <a:t>ALEX BRIDGER</a:t>
            </a:r>
          </a:p>
          <a:p>
            <a:pPr>
              <a:spcAft>
                <a:spcPts val="600"/>
              </a:spcAft>
              <a:defRPr/>
            </a:pPr>
            <a:r>
              <a:rPr lang="en-US" dirty="0">
                <a:solidFill>
                  <a:schemeClr val="accent6"/>
                </a:solidFill>
              </a:rPr>
              <a:t>DAVE JORDAN</a:t>
            </a:r>
          </a:p>
          <a:p>
            <a:pPr>
              <a:defRPr/>
            </a:pPr>
            <a:endParaRPr lang="en-US" dirty="0">
              <a:solidFill>
                <a:schemeClr val="bg1">
                  <a:lumMod val="95000"/>
                </a:schemeClr>
              </a:solidFill>
            </a:endParaRPr>
          </a:p>
          <a:p>
            <a:pPr>
              <a:defRPr/>
            </a:pPr>
            <a:endParaRPr lang="en-US" dirty="0">
              <a:solidFill>
                <a:schemeClr val="bg1">
                  <a:lumMod val="95000"/>
                </a:schemeClr>
              </a:solidFill>
            </a:endParaRPr>
          </a:p>
        </p:txBody>
      </p:sp>
      <p:sp>
        <p:nvSpPr>
          <p:cNvPr id="19" name="TextBox 18"/>
          <p:cNvSpPr txBox="1"/>
          <p:nvPr/>
        </p:nvSpPr>
        <p:spPr>
          <a:xfrm>
            <a:off x="34925" y="260648"/>
            <a:ext cx="2308770" cy="707886"/>
          </a:xfrm>
          <a:prstGeom prst="rect">
            <a:avLst/>
          </a:prstGeom>
          <a:noFill/>
        </p:spPr>
        <p:txBody>
          <a:bodyPr wrap="none">
            <a:spAutoFit/>
          </a:bodyPr>
          <a:lstStyle/>
          <a:p>
            <a:pPr>
              <a:defRPr/>
            </a:pPr>
            <a:r>
              <a:rPr lang="en-US" sz="2000" dirty="0">
                <a:solidFill>
                  <a:schemeClr val="accent6"/>
                </a:solidFill>
                <a:latin typeface="Arial Rounded MT Bold"/>
                <a:cs typeface="Arial Rounded MT Bold"/>
              </a:rPr>
              <a:t>EXPLORATION 3</a:t>
            </a:r>
            <a:r>
              <a:rPr lang="en-US" sz="2000" dirty="0" smtClean="0">
                <a:solidFill>
                  <a:schemeClr val="accent6"/>
                </a:solidFill>
                <a:latin typeface="Arial Rounded MT Bold"/>
                <a:cs typeface="Arial Rounded MT Bold"/>
              </a:rPr>
              <a:t>:</a:t>
            </a:r>
          </a:p>
          <a:p>
            <a:pPr>
              <a:defRPr/>
            </a:pPr>
            <a:r>
              <a:rPr lang="en-US" sz="2000" dirty="0" smtClean="0">
                <a:solidFill>
                  <a:schemeClr val="accent6"/>
                </a:solidFill>
                <a:latin typeface="Arial Rounded MT Bold"/>
                <a:cs typeface="Arial Rounded MT Bold"/>
              </a:rPr>
              <a:t>DICE </a:t>
            </a:r>
            <a:r>
              <a:rPr lang="en-US" sz="2000" dirty="0">
                <a:solidFill>
                  <a:schemeClr val="accent6"/>
                </a:solidFill>
                <a:latin typeface="Arial Rounded MT Bold"/>
                <a:cs typeface="Arial Rounded MT Bold"/>
              </a:rPr>
              <a:t>WALK</a:t>
            </a:r>
          </a:p>
        </p:txBody>
      </p:sp>
    </p:spTree>
    <p:extLst>
      <p:ext uri="{BB962C8B-B14F-4D97-AF65-F5344CB8AC3E}">
        <p14:creationId xmlns:p14="http://schemas.microsoft.com/office/powerpoint/2010/main" val="36758249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95736" y="836712"/>
            <a:ext cx="6315248" cy="1446550"/>
          </a:xfrm>
          <a:prstGeom prst="rect">
            <a:avLst/>
          </a:prstGeom>
          <a:noFill/>
        </p:spPr>
        <p:txBody>
          <a:bodyPr wrap="square">
            <a:spAutoFit/>
          </a:bodyPr>
          <a:lstStyle/>
          <a:p>
            <a:pPr>
              <a:defRPr/>
            </a:pPr>
            <a:r>
              <a:rPr lang="en-US" sz="4400" dirty="0" smtClean="0">
                <a:solidFill>
                  <a:schemeClr val="accent6"/>
                </a:solidFill>
                <a:latin typeface="Avenir Black"/>
                <a:cs typeface="Avenir Black"/>
              </a:rPr>
              <a:t>EXPLORATION 4:</a:t>
            </a:r>
          </a:p>
          <a:p>
            <a:pPr>
              <a:defRPr/>
            </a:pPr>
            <a:r>
              <a:rPr lang="en-US" sz="4400" dirty="0" smtClean="0">
                <a:solidFill>
                  <a:schemeClr val="accent6"/>
                </a:solidFill>
                <a:latin typeface="Avenir Black"/>
                <a:cs typeface="Avenir Black"/>
              </a:rPr>
              <a:t>SCAVENGER’S HUNT</a:t>
            </a:r>
            <a:endParaRPr lang="en-US" sz="4400" dirty="0">
              <a:solidFill>
                <a:schemeClr val="accent6"/>
              </a:solidFill>
              <a:latin typeface="Avenir Black"/>
              <a:cs typeface="Avenir Black"/>
            </a:endParaRPr>
          </a:p>
        </p:txBody>
      </p:sp>
      <p:pic>
        <p:nvPicPr>
          <p:cNvPr id="9" name="Picture 3" descr="Scan 7.jpeg"/>
          <p:cNvPicPr>
            <a:picLocks noChangeAspect="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466056" y="870971"/>
            <a:ext cx="1441648" cy="133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01140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950" y="0"/>
            <a:ext cx="2592388" cy="6858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extBox 4"/>
          <p:cNvSpPr txBox="1"/>
          <p:nvPr/>
        </p:nvSpPr>
        <p:spPr>
          <a:xfrm>
            <a:off x="2555875" y="260648"/>
            <a:ext cx="3529013" cy="4601259"/>
          </a:xfrm>
          <a:prstGeom prst="rect">
            <a:avLst/>
          </a:prstGeom>
          <a:noFill/>
        </p:spPr>
        <p:txBody>
          <a:bodyPr>
            <a:spAutoFit/>
          </a:bodyPr>
          <a:lstStyle/>
          <a:p>
            <a:pPr>
              <a:defRPr/>
            </a:pPr>
            <a:r>
              <a:rPr lang="en-US" sz="2000" b="1" dirty="0">
                <a:solidFill>
                  <a:schemeClr val="tx1">
                    <a:lumMod val="75000"/>
                    <a:lumOff val="25000"/>
                  </a:schemeClr>
                </a:solidFill>
              </a:rPr>
              <a:t> INSTRUCTIONS</a:t>
            </a:r>
          </a:p>
          <a:p>
            <a:pPr>
              <a:defRPr/>
            </a:pPr>
            <a:endParaRPr lang="en-US" sz="1200" b="1" dirty="0">
              <a:solidFill>
                <a:schemeClr val="tx1">
                  <a:lumMod val="75000"/>
                  <a:lumOff val="25000"/>
                </a:schemeClr>
              </a:solidFill>
            </a:endParaRPr>
          </a:p>
          <a:p>
            <a:pPr marL="171450" indent="-171450">
              <a:buFont typeface="Arial"/>
              <a:buChar char="•"/>
              <a:defRPr/>
            </a:pPr>
            <a:r>
              <a:rPr lang="en-US" sz="1200" dirty="0">
                <a:solidFill>
                  <a:schemeClr val="tx1">
                    <a:lumMod val="65000"/>
                    <a:lumOff val="35000"/>
                  </a:schemeClr>
                </a:solidFill>
                <a:latin typeface="Avenir Book"/>
                <a:cs typeface="Avenir Book"/>
              </a:rPr>
              <a:t>Take a </a:t>
            </a:r>
            <a:r>
              <a:rPr lang="en-US" sz="1200" dirty="0" smtClean="0">
                <a:solidFill>
                  <a:schemeClr val="tx1">
                    <a:lumMod val="65000"/>
                    <a:lumOff val="35000"/>
                  </a:schemeClr>
                </a:solidFill>
                <a:latin typeface="Avenir Book"/>
                <a:cs typeface="Avenir Book"/>
              </a:rPr>
              <a:t>walk. </a:t>
            </a:r>
            <a:endParaRPr lang="en-US" sz="1200" dirty="0">
              <a:solidFill>
                <a:schemeClr val="tx1">
                  <a:lumMod val="65000"/>
                  <a:lumOff val="35000"/>
                </a:schemeClr>
              </a:solidFill>
              <a:latin typeface="Avenir Book"/>
              <a:cs typeface="Avenir Book"/>
            </a:endParaRPr>
          </a:p>
          <a:p>
            <a:pPr>
              <a:defRPr/>
            </a:pPr>
            <a:endParaRPr lang="en-US" sz="1200" dirty="0">
              <a:solidFill>
                <a:schemeClr val="tx1">
                  <a:lumMod val="65000"/>
                  <a:lumOff val="35000"/>
                </a:schemeClr>
              </a:solidFill>
              <a:latin typeface="Avenir Book"/>
              <a:cs typeface="Avenir Book"/>
            </a:endParaRPr>
          </a:p>
          <a:p>
            <a:pPr marL="171450" indent="-171450">
              <a:buFont typeface="Arial"/>
              <a:buChar char="•"/>
              <a:defRPr/>
            </a:pPr>
            <a:r>
              <a:rPr lang="en-US" sz="1200" dirty="0">
                <a:solidFill>
                  <a:schemeClr val="tx1">
                    <a:lumMod val="65000"/>
                    <a:lumOff val="35000"/>
                  </a:schemeClr>
                </a:solidFill>
                <a:latin typeface="Avenir Book"/>
                <a:cs typeface="Avenir Book"/>
              </a:rPr>
              <a:t>Collect 10 things you </a:t>
            </a:r>
            <a:r>
              <a:rPr lang="en-US" sz="1200" dirty="0" smtClean="0">
                <a:solidFill>
                  <a:schemeClr val="tx1">
                    <a:lumMod val="65000"/>
                    <a:lumOff val="35000"/>
                  </a:schemeClr>
                </a:solidFill>
                <a:latin typeface="Avenir Book"/>
                <a:cs typeface="Avenir Book"/>
              </a:rPr>
              <a:t>find. You </a:t>
            </a:r>
            <a:r>
              <a:rPr lang="en-US" sz="1200" dirty="0">
                <a:solidFill>
                  <a:schemeClr val="tx1">
                    <a:lumMod val="65000"/>
                    <a:lumOff val="35000"/>
                  </a:schemeClr>
                </a:solidFill>
                <a:latin typeface="Avenir Book"/>
                <a:cs typeface="Avenir Book"/>
              </a:rPr>
              <a:t>could collect: different kinds of wild plants, rubber bands, tickets, stamps, driftwood, plastic bits, leaves, grass, acorn hats, candy wrap, coins, buttons…</a:t>
            </a:r>
          </a:p>
          <a:p>
            <a:pPr>
              <a:defRPr/>
            </a:pPr>
            <a:endParaRPr lang="en-US" sz="1200" dirty="0">
              <a:solidFill>
                <a:schemeClr val="tx1">
                  <a:lumMod val="65000"/>
                  <a:lumOff val="35000"/>
                </a:schemeClr>
              </a:solidFill>
              <a:latin typeface="Avenir Book"/>
              <a:cs typeface="Avenir Book"/>
            </a:endParaRPr>
          </a:p>
          <a:p>
            <a:pPr marL="171450" indent="-171450">
              <a:buFont typeface="Arial"/>
              <a:buChar char="•"/>
              <a:defRPr/>
            </a:pPr>
            <a:r>
              <a:rPr lang="en-US" sz="1200" dirty="0">
                <a:solidFill>
                  <a:schemeClr val="tx1">
                    <a:lumMod val="65000"/>
                    <a:lumOff val="35000"/>
                  </a:schemeClr>
                </a:solidFill>
                <a:latin typeface="Avenir Book"/>
                <a:cs typeface="Avenir Book"/>
              </a:rPr>
              <a:t>Document them on a </a:t>
            </a:r>
            <a:r>
              <a:rPr lang="en-US" sz="1200" dirty="0" smtClean="0">
                <a:solidFill>
                  <a:schemeClr val="tx1">
                    <a:lumMod val="65000"/>
                    <a:lumOff val="35000"/>
                  </a:schemeClr>
                </a:solidFill>
                <a:latin typeface="Avenir Book"/>
                <a:cs typeface="Avenir Book"/>
              </a:rPr>
              <a:t>map.</a:t>
            </a:r>
            <a:endParaRPr lang="en-US" sz="1200" dirty="0">
              <a:solidFill>
                <a:schemeClr val="tx1">
                  <a:lumMod val="65000"/>
                  <a:lumOff val="35000"/>
                </a:schemeClr>
              </a:solidFill>
              <a:latin typeface="Avenir Book"/>
              <a:cs typeface="Avenir Book"/>
            </a:endParaRPr>
          </a:p>
          <a:p>
            <a:pPr>
              <a:defRPr/>
            </a:pPr>
            <a:endParaRPr lang="en-US" sz="1200" dirty="0">
              <a:solidFill>
                <a:schemeClr val="tx1">
                  <a:lumMod val="65000"/>
                  <a:lumOff val="35000"/>
                </a:schemeClr>
              </a:solidFill>
              <a:latin typeface="Avenir Book"/>
              <a:cs typeface="Avenir Book"/>
            </a:endParaRPr>
          </a:p>
          <a:p>
            <a:pPr marL="171450" indent="-171450">
              <a:buFont typeface="Arial"/>
              <a:buChar char="•"/>
              <a:defRPr/>
            </a:pPr>
            <a:r>
              <a:rPr lang="en-US" sz="1200" dirty="0">
                <a:solidFill>
                  <a:schemeClr val="tx1">
                    <a:lumMod val="65000"/>
                    <a:lumOff val="35000"/>
                  </a:schemeClr>
                </a:solidFill>
                <a:latin typeface="Avenir Book"/>
                <a:cs typeface="Avenir Book"/>
              </a:rPr>
              <a:t>Exhibit </a:t>
            </a:r>
            <a:r>
              <a:rPr lang="en-US" sz="1200" dirty="0" smtClean="0">
                <a:solidFill>
                  <a:schemeClr val="tx1">
                    <a:lumMod val="65000"/>
                    <a:lumOff val="35000"/>
                  </a:schemeClr>
                </a:solidFill>
                <a:latin typeface="Avenir Book"/>
                <a:cs typeface="Avenir Book"/>
              </a:rPr>
              <a:t>them in </a:t>
            </a:r>
            <a:r>
              <a:rPr lang="en-US" sz="1200" dirty="0">
                <a:solidFill>
                  <a:schemeClr val="tx1">
                    <a:lumMod val="65000"/>
                    <a:lumOff val="35000"/>
                  </a:schemeClr>
                </a:solidFill>
                <a:latin typeface="Avenir Book"/>
                <a:cs typeface="Avenir Book"/>
              </a:rPr>
              <a:t>the jars provided and use the tags to </a:t>
            </a:r>
            <a:r>
              <a:rPr lang="en-US" sz="1200" dirty="0" smtClean="0">
                <a:solidFill>
                  <a:schemeClr val="tx1">
                    <a:lumMod val="65000"/>
                    <a:lumOff val="35000"/>
                  </a:schemeClr>
                </a:solidFill>
                <a:latin typeface="Avenir Book"/>
                <a:cs typeface="Avenir Book"/>
              </a:rPr>
              <a:t>label </a:t>
            </a:r>
            <a:r>
              <a:rPr lang="en-US" sz="1200" dirty="0">
                <a:solidFill>
                  <a:schemeClr val="tx1">
                    <a:lumMod val="65000"/>
                    <a:lumOff val="35000"/>
                  </a:schemeClr>
                </a:solidFill>
                <a:latin typeface="Avenir Book"/>
                <a:cs typeface="Avenir Book"/>
              </a:rPr>
              <a:t>what it is and where it was found.</a:t>
            </a:r>
          </a:p>
          <a:p>
            <a:pPr>
              <a:defRPr/>
            </a:pPr>
            <a:endParaRPr lang="en-US" sz="1200" dirty="0">
              <a:solidFill>
                <a:schemeClr val="tx1">
                  <a:lumMod val="65000"/>
                  <a:lumOff val="35000"/>
                </a:schemeClr>
              </a:solidFill>
              <a:latin typeface="Avenir Book"/>
              <a:cs typeface="Avenir Book"/>
            </a:endParaRPr>
          </a:p>
          <a:p>
            <a:pPr marL="171450" indent="-171450">
              <a:buFont typeface="Arial"/>
              <a:buChar char="•"/>
              <a:defRPr/>
            </a:pPr>
            <a:r>
              <a:rPr lang="en-US" sz="1200" dirty="0">
                <a:solidFill>
                  <a:schemeClr val="tx1">
                    <a:lumMod val="65000"/>
                    <a:lumOff val="35000"/>
                  </a:schemeClr>
                </a:solidFill>
                <a:latin typeface="Avenir Book"/>
                <a:cs typeface="Avenir Book"/>
              </a:rPr>
              <a:t>Write a short story about your found items.</a:t>
            </a:r>
          </a:p>
          <a:p>
            <a:pPr>
              <a:defRPr/>
            </a:pPr>
            <a:endParaRPr lang="en-US" sz="1200" dirty="0">
              <a:solidFill>
                <a:schemeClr val="tx1">
                  <a:lumMod val="65000"/>
                  <a:lumOff val="35000"/>
                </a:schemeClr>
              </a:solidFill>
              <a:latin typeface="Avenir Book"/>
              <a:cs typeface="Avenir Book"/>
            </a:endParaRPr>
          </a:p>
          <a:p>
            <a:pPr marL="171450" indent="-171450">
              <a:buFont typeface="Arial"/>
              <a:buChar char="•"/>
              <a:defRPr/>
            </a:pPr>
            <a:r>
              <a:rPr lang="en-US" sz="1200" dirty="0" smtClean="0">
                <a:solidFill>
                  <a:schemeClr val="tx1">
                    <a:lumMod val="65000"/>
                    <a:lumOff val="35000"/>
                  </a:schemeClr>
                </a:solidFill>
                <a:latin typeface="Avenir Book"/>
                <a:cs typeface="Avenir Book"/>
              </a:rPr>
              <a:t>Exhibit. Discuss</a:t>
            </a:r>
            <a:r>
              <a:rPr lang="en-US" sz="1200" dirty="0">
                <a:solidFill>
                  <a:schemeClr val="tx1">
                    <a:lumMod val="65000"/>
                    <a:lumOff val="35000"/>
                  </a:schemeClr>
                </a:solidFill>
                <a:latin typeface="Avenir Book"/>
                <a:cs typeface="Avenir Book"/>
              </a:rPr>
              <a:t>. Reflect.</a:t>
            </a:r>
          </a:p>
          <a:p>
            <a:pPr>
              <a:defRPr/>
            </a:pPr>
            <a:endParaRPr lang="en-US" sz="1100" b="1" dirty="0">
              <a:solidFill>
                <a:schemeClr val="tx1">
                  <a:lumMod val="75000"/>
                  <a:lumOff val="25000"/>
                </a:schemeClr>
              </a:solidFill>
            </a:endParaRPr>
          </a:p>
          <a:p>
            <a:pPr>
              <a:defRPr/>
            </a:pPr>
            <a:endParaRPr lang="en-US" sz="1000" dirty="0">
              <a:solidFill>
                <a:schemeClr val="tx1">
                  <a:lumMod val="65000"/>
                  <a:lumOff val="35000"/>
                </a:schemeClr>
              </a:solidFill>
              <a:latin typeface="Arial"/>
              <a:cs typeface="Arial"/>
            </a:endParaRPr>
          </a:p>
          <a:p>
            <a:pPr>
              <a:defRPr/>
            </a:pPr>
            <a:endParaRPr lang="en-US" sz="1200" dirty="0">
              <a:solidFill>
                <a:schemeClr val="tx1">
                  <a:lumMod val="65000"/>
                  <a:lumOff val="35000"/>
                </a:schemeClr>
              </a:solidFill>
              <a:latin typeface="Arial"/>
              <a:cs typeface="Arial"/>
            </a:endParaRPr>
          </a:p>
          <a:p>
            <a:pPr>
              <a:defRPr/>
            </a:pPr>
            <a:endParaRPr lang="en-US" sz="1200" dirty="0">
              <a:solidFill>
                <a:schemeClr val="tx1">
                  <a:lumMod val="65000"/>
                  <a:lumOff val="35000"/>
                </a:schemeClr>
              </a:solidFill>
              <a:latin typeface="Arial"/>
              <a:cs typeface="Arial"/>
            </a:endParaRPr>
          </a:p>
          <a:p>
            <a:pPr>
              <a:defRPr/>
            </a:pPr>
            <a:endParaRPr lang="en-US" sz="1200" dirty="0">
              <a:solidFill>
                <a:schemeClr val="bg1">
                  <a:lumMod val="95000"/>
                </a:schemeClr>
              </a:solidFill>
            </a:endParaRPr>
          </a:p>
          <a:p>
            <a:pPr>
              <a:defRPr/>
            </a:pPr>
            <a:endParaRPr lang="en-US" sz="1200" dirty="0">
              <a:solidFill>
                <a:schemeClr val="bg1">
                  <a:lumMod val="95000"/>
                </a:schemeClr>
              </a:solidFill>
            </a:endParaRPr>
          </a:p>
        </p:txBody>
      </p:sp>
      <p:pic>
        <p:nvPicPr>
          <p:cNvPr id="36868" name="Picture 3" descr="HiRes.jpg"/>
          <p:cNvPicPr>
            <a:picLocks noChangeAspect="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7092950" y="3933825"/>
            <a:ext cx="180975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3" descr="Scan 7.jpeg"/>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6875463" y="333375"/>
            <a:ext cx="2017712"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5" descr="Scan 13.jpeg"/>
          <p:cNvPicPr>
            <a:picLocks noChangeAspect="1"/>
          </p:cNvPicPr>
          <p:nvPr/>
        </p:nvPicPr>
        <p:blipFill>
          <a:blip r:embed="rId4">
            <a:extLst>
              <a:ext uri="{28A0092B-C50C-407E-A947-70E740481C1C}">
                <a14:useLocalDpi xmlns:a14="http://schemas.microsoft.com/office/drawing/2010/main" val="0"/>
              </a:ext>
            </a:extLst>
          </a:blip>
          <a:srcRect l="3337" t="62553" r="35777" b="12859"/>
          <a:stretch>
            <a:fillRect/>
          </a:stretch>
        </p:blipFill>
        <p:spPr bwMode="auto">
          <a:xfrm>
            <a:off x="6783388" y="2420938"/>
            <a:ext cx="2319337"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2" descr="Scan 18.jpe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49550" y="4017963"/>
            <a:ext cx="10382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Scan 8.jpeg"/>
          <p:cNvPicPr>
            <a:picLocks noChangeAspect="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923928" y="4018054"/>
            <a:ext cx="2001069" cy="1715202"/>
          </a:xfrm>
          <a:prstGeom prst="rect">
            <a:avLst/>
          </a:prstGeom>
        </p:spPr>
      </p:pic>
      <p:sp>
        <p:nvSpPr>
          <p:cNvPr id="12" name="TextBox 11"/>
          <p:cNvSpPr txBox="1"/>
          <p:nvPr/>
        </p:nvSpPr>
        <p:spPr>
          <a:xfrm>
            <a:off x="34925" y="2812861"/>
            <a:ext cx="3241675" cy="4216539"/>
          </a:xfrm>
          <a:prstGeom prst="rect">
            <a:avLst/>
          </a:prstGeom>
          <a:noFill/>
        </p:spPr>
        <p:txBody>
          <a:bodyPr>
            <a:spAutoFit/>
          </a:bodyPr>
          <a:lstStyle/>
          <a:p>
            <a:pPr>
              <a:spcAft>
                <a:spcPts val="600"/>
              </a:spcAft>
              <a:defRPr/>
            </a:pPr>
            <a:r>
              <a:rPr lang="en-US" sz="2000" b="1" dirty="0" smtClean="0">
                <a:solidFill>
                  <a:schemeClr val="bg1">
                    <a:lumMod val="95000"/>
                  </a:schemeClr>
                </a:solidFill>
              </a:rPr>
              <a:t>ARTISTS</a:t>
            </a:r>
            <a:endParaRPr lang="en-US" dirty="0">
              <a:solidFill>
                <a:schemeClr val="bg1">
                  <a:lumMod val="95000"/>
                </a:schemeClr>
              </a:solidFill>
            </a:endParaRPr>
          </a:p>
          <a:p>
            <a:pPr>
              <a:spcAft>
                <a:spcPts val="600"/>
              </a:spcAft>
              <a:defRPr/>
            </a:pPr>
            <a:r>
              <a:rPr lang="en-US" dirty="0">
                <a:solidFill>
                  <a:srgbClr val="FFFFFF"/>
                </a:solidFill>
              </a:rPr>
              <a:t>RIKKI </a:t>
            </a:r>
            <a:r>
              <a:rPr lang="en-US" dirty="0" smtClean="0">
                <a:solidFill>
                  <a:srgbClr val="FFFFFF"/>
                </a:solidFill>
              </a:rPr>
              <a:t>ROYSTON</a:t>
            </a:r>
          </a:p>
          <a:p>
            <a:pPr>
              <a:spcAft>
                <a:spcPts val="600"/>
              </a:spcAft>
              <a:defRPr/>
            </a:pPr>
            <a:r>
              <a:rPr lang="en-US" dirty="0" smtClean="0">
                <a:solidFill>
                  <a:srgbClr val="FFFFFF"/>
                </a:solidFill>
              </a:rPr>
              <a:t>REBECCA MILNER</a:t>
            </a:r>
          </a:p>
          <a:p>
            <a:pPr>
              <a:spcAft>
                <a:spcPts val="600"/>
              </a:spcAft>
              <a:defRPr/>
            </a:pPr>
            <a:r>
              <a:rPr lang="en-US" dirty="0" smtClean="0">
                <a:solidFill>
                  <a:srgbClr val="FFFFFF"/>
                </a:solidFill>
              </a:rPr>
              <a:t>TERRY BARNES</a:t>
            </a:r>
            <a:endParaRPr lang="en-US" dirty="0">
              <a:solidFill>
                <a:srgbClr val="FFFFFF"/>
              </a:solidFill>
            </a:endParaRPr>
          </a:p>
          <a:p>
            <a:pPr>
              <a:spcAft>
                <a:spcPts val="600"/>
              </a:spcAft>
              <a:defRPr/>
            </a:pPr>
            <a:r>
              <a:rPr lang="en-US" dirty="0">
                <a:solidFill>
                  <a:srgbClr val="FFFFFF"/>
                </a:solidFill>
              </a:rPr>
              <a:t>DAVID </a:t>
            </a:r>
            <a:r>
              <a:rPr lang="en-US" dirty="0" smtClean="0">
                <a:solidFill>
                  <a:srgbClr val="FFFFFF"/>
                </a:solidFill>
              </a:rPr>
              <a:t>SLATER</a:t>
            </a:r>
            <a:endParaRPr lang="en-US" dirty="0">
              <a:solidFill>
                <a:srgbClr val="FFFFFF"/>
              </a:solidFill>
            </a:endParaRPr>
          </a:p>
          <a:p>
            <a:pPr>
              <a:spcAft>
                <a:spcPts val="600"/>
              </a:spcAft>
              <a:defRPr/>
            </a:pPr>
            <a:r>
              <a:rPr lang="en-US" dirty="0">
                <a:solidFill>
                  <a:srgbClr val="FFFFFF"/>
                </a:solidFill>
              </a:rPr>
              <a:t>BARRIE </a:t>
            </a:r>
            <a:r>
              <a:rPr lang="en-US" dirty="0" smtClean="0">
                <a:solidFill>
                  <a:srgbClr val="FFFFFF"/>
                </a:solidFill>
              </a:rPr>
              <a:t>WALSH</a:t>
            </a:r>
            <a:endParaRPr lang="en-US" dirty="0">
              <a:solidFill>
                <a:srgbClr val="FFFFFF"/>
              </a:solidFill>
            </a:endParaRPr>
          </a:p>
          <a:p>
            <a:pPr>
              <a:spcAft>
                <a:spcPts val="600"/>
              </a:spcAft>
              <a:defRPr/>
            </a:pPr>
            <a:r>
              <a:rPr lang="en-US" dirty="0" smtClean="0">
                <a:solidFill>
                  <a:srgbClr val="FFFFFF"/>
                </a:solidFill>
              </a:rPr>
              <a:t>L. DEVI. SEEPUJAK</a:t>
            </a:r>
            <a:endParaRPr lang="en-US" dirty="0">
              <a:solidFill>
                <a:srgbClr val="FFFFFF"/>
              </a:solidFill>
            </a:endParaRPr>
          </a:p>
          <a:p>
            <a:pPr>
              <a:spcAft>
                <a:spcPts val="600"/>
              </a:spcAft>
              <a:defRPr/>
            </a:pPr>
            <a:r>
              <a:rPr lang="en-US" dirty="0">
                <a:solidFill>
                  <a:srgbClr val="FFFFFF"/>
                </a:solidFill>
              </a:rPr>
              <a:t>RICHARD </a:t>
            </a:r>
            <a:r>
              <a:rPr lang="en-US" dirty="0" smtClean="0">
                <a:solidFill>
                  <a:srgbClr val="FFFFFF"/>
                </a:solidFill>
              </a:rPr>
              <a:t>TAYLOR</a:t>
            </a:r>
            <a:endParaRPr lang="en-US" dirty="0">
              <a:solidFill>
                <a:srgbClr val="FFFFFF"/>
              </a:solidFill>
            </a:endParaRPr>
          </a:p>
          <a:p>
            <a:pPr>
              <a:spcAft>
                <a:spcPts val="600"/>
              </a:spcAft>
              <a:defRPr/>
            </a:pPr>
            <a:r>
              <a:rPr lang="en-US" dirty="0">
                <a:solidFill>
                  <a:srgbClr val="FFFFFF"/>
                </a:solidFill>
              </a:rPr>
              <a:t>ALEX </a:t>
            </a:r>
            <a:r>
              <a:rPr lang="en-US" dirty="0" smtClean="0">
                <a:solidFill>
                  <a:srgbClr val="FFFFFF"/>
                </a:solidFill>
              </a:rPr>
              <a:t>BRIDGER</a:t>
            </a:r>
            <a:endParaRPr lang="en-US" dirty="0">
              <a:solidFill>
                <a:srgbClr val="FFFFFF"/>
              </a:solidFill>
            </a:endParaRPr>
          </a:p>
          <a:p>
            <a:pPr>
              <a:spcAft>
                <a:spcPts val="600"/>
              </a:spcAft>
              <a:defRPr/>
            </a:pPr>
            <a:r>
              <a:rPr lang="en-US" dirty="0">
                <a:solidFill>
                  <a:srgbClr val="FFFFFF"/>
                </a:solidFill>
              </a:rPr>
              <a:t>DAVE JORDAN</a:t>
            </a:r>
          </a:p>
          <a:p>
            <a:pPr>
              <a:defRPr/>
            </a:pPr>
            <a:endParaRPr lang="en-US" dirty="0">
              <a:solidFill>
                <a:schemeClr val="bg1">
                  <a:lumMod val="95000"/>
                </a:schemeClr>
              </a:solidFill>
            </a:endParaRPr>
          </a:p>
          <a:p>
            <a:pPr>
              <a:defRPr/>
            </a:pPr>
            <a:endParaRPr lang="en-US" dirty="0">
              <a:solidFill>
                <a:schemeClr val="bg1">
                  <a:lumMod val="95000"/>
                </a:schemeClr>
              </a:solidFill>
            </a:endParaRPr>
          </a:p>
        </p:txBody>
      </p:sp>
      <p:sp>
        <p:nvSpPr>
          <p:cNvPr id="13" name="TextBox 12"/>
          <p:cNvSpPr txBox="1"/>
          <p:nvPr/>
        </p:nvSpPr>
        <p:spPr>
          <a:xfrm>
            <a:off x="34925" y="260648"/>
            <a:ext cx="2308770" cy="1015663"/>
          </a:xfrm>
          <a:prstGeom prst="rect">
            <a:avLst/>
          </a:prstGeom>
          <a:noFill/>
        </p:spPr>
        <p:txBody>
          <a:bodyPr wrap="none">
            <a:spAutoFit/>
          </a:bodyPr>
          <a:lstStyle/>
          <a:p>
            <a:pPr>
              <a:defRPr/>
            </a:pPr>
            <a:r>
              <a:rPr lang="en-US" sz="2000" dirty="0">
                <a:solidFill>
                  <a:schemeClr val="accent6"/>
                </a:solidFill>
                <a:latin typeface="Arial Rounded MT Bold"/>
                <a:cs typeface="Arial Rounded MT Bold"/>
              </a:rPr>
              <a:t>EXPLORATION </a:t>
            </a:r>
            <a:r>
              <a:rPr lang="en-US" sz="2000" dirty="0" smtClean="0">
                <a:solidFill>
                  <a:schemeClr val="accent6"/>
                </a:solidFill>
                <a:latin typeface="Arial Rounded MT Bold"/>
                <a:cs typeface="Arial Rounded MT Bold"/>
              </a:rPr>
              <a:t>4:</a:t>
            </a:r>
          </a:p>
          <a:p>
            <a:pPr>
              <a:defRPr/>
            </a:pPr>
            <a:r>
              <a:rPr lang="en-US" sz="2000" dirty="0" smtClean="0">
                <a:solidFill>
                  <a:schemeClr val="accent6"/>
                </a:solidFill>
                <a:latin typeface="Arial Rounded MT Bold"/>
                <a:cs typeface="Arial Rounded MT Bold"/>
              </a:rPr>
              <a:t>SCAVENGER’S</a:t>
            </a:r>
            <a:br>
              <a:rPr lang="en-US" sz="2000" dirty="0" smtClean="0">
                <a:solidFill>
                  <a:schemeClr val="accent6"/>
                </a:solidFill>
                <a:latin typeface="Arial Rounded MT Bold"/>
                <a:cs typeface="Arial Rounded MT Bold"/>
              </a:rPr>
            </a:br>
            <a:r>
              <a:rPr lang="en-US" sz="2000" dirty="0" smtClean="0">
                <a:solidFill>
                  <a:schemeClr val="accent6"/>
                </a:solidFill>
                <a:latin typeface="Arial Rounded MT Bold"/>
                <a:cs typeface="Arial Rounded MT Bold"/>
              </a:rPr>
              <a:t>HUNT</a:t>
            </a:r>
            <a:endParaRPr lang="en-US" sz="2000" dirty="0">
              <a:solidFill>
                <a:schemeClr val="accent6"/>
              </a:solidFill>
              <a:latin typeface="Arial Rounded MT Bold"/>
              <a:cs typeface="Arial Rounded MT Bold"/>
            </a:endParaRPr>
          </a:p>
        </p:txBody>
      </p:sp>
    </p:spTree>
    <p:extLst>
      <p:ext uri="{BB962C8B-B14F-4D97-AF65-F5344CB8AC3E}">
        <p14:creationId xmlns:p14="http://schemas.microsoft.com/office/powerpoint/2010/main" val="41501977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7" descr="IMG_0508.jp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16805" b="7143"/>
          <a:stretch>
            <a:fillRect/>
          </a:stretch>
        </p:blipFill>
        <p:spPr bwMode="auto">
          <a:xfrm>
            <a:off x="7240588" y="4941888"/>
            <a:ext cx="1914525"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0" name="Picture 15" descr="IMG_0503.jpg"/>
          <p:cNvPicPr>
            <a:picLocks noChangeAspect="1"/>
          </p:cNvPicPr>
          <p:nvPr/>
        </p:nvPicPr>
        <p:blipFill>
          <a:blip r:embed="rId4">
            <a:extLst>
              <a:ext uri="{28A0092B-C50C-407E-A947-70E740481C1C}">
                <a14:useLocalDpi xmlns:a14="http://schemas.microsoft.com/office/drawing/2010/main" val="0"/>
              </a:ext>
            </a:extLst>
          </a:blip>
          <a:srcRect t="26563" r="5415"/>
          <a:stretch>
            <a:fillRect/>
          </a:stretch>
        </p:blipFill>
        <p:spPr bwMode="auto">
          <a:xfrm>
            <a:off x="4067175" y="4941888"/>
            <a:ext cx="3290888"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07950" y="0"/>
            <a:ext cx="2592388" cy="6858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7893" name="Picture 13" descr="IMG_0502.jpg"/>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451100" y="0"/>
            <a:ext cx="6704013" cy="502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18" descr="IMG_0515.jpg"/>
          <p:cNvPicPr>
            <a:picLocks noChangeAspect="1"/>
          </p:cNvPicPr>
          <p:nvPr/>
        </p:nvPicPr>
        <p:blipFill>
          <a:blip r:embed="rId7">
            <a:extLst>
              <a:ext uri="{28A0092B-C50C-407E-A947-70E740481C1C}">
                <a14:useLocalDpi xmlns:a14="http://schemas.microsoft.com/office/drawing/2010/main" val="0"/>
              </a:ext>
            </a:extLst>
          </a:blip>
          <a:srcRect l="-4425" t="15578" r="2" b="3717"/>
          <a:stretch>
            <a:fillRect/>
          </a:stretch>
        </p:blipFill>
        <p:spPr bwMode="auto">
          <a:xfrm>
            <a:off x="2362200" y="4976813"/>
            <a:ext cx="1827213" cy="188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34925" y="2812861"/>
            <a:ext cx="3241675" cy="4216539"/>
          </a:xfrm>
          <a:prstGeom prst="rect">
            <a:avLst/>
          </a:prstGeom>
          <a:noFill/>
        </p:spPr>
        <p:txBody>
          <a:bodyPr>
            <a:spAutoFit/>
          </a:bodyPr>
          <a:lstStyle/>
          <a:p>
            <a:pPr>
              <a:spcAft>
                <a:spcPts val="600"/>
              </a:spcAft>
              <a:defRPr/>
            </a:pPr>
            <a:r>
              <a:rPr lang="en-US" sz="2000" b="1" dirty="0" smtClean="0">
                <a:solidFill>
                  <a:schemeClr val="bg1">
                    <a:lumMod val="95000"/>
                  </a:schemeClr>
                </a:solidFill>
              </a:rPr>
              <a:t>ARTISTS</a:t>
            </a:r>
            <a:endParaRPr lang="en-US" dirty="0">
              <a:solidFill>
                <a:schemeClr val="bg1">
                  <a:lumMod val="95000"/>
                </a:schemeClr>
              </a:solidFill>
            </a:endParaRPr>
          </a:p>
          <a:p>
            <a:pPr>
              <a:spcAft>
                <a:spcPts val="600"/>
              </a:spcAft>
              <a:defRPr/>
            </a:pPr>
            <a:r>
              <a:rPr lang="en-US" dirty="0">
                <a:solidFill>
                  <a:srgbClr val="FFFFFF"/>
                </a:solidFill>
              </a:rPr>
              <a:t>RIKKI </a:t>
            </a:r>
            <a:r>
              <a:rPr lang="en-US" dirty="0" smtClean="0">
                <a:solidFill>
                  <a:srgbClr val="FFFFFF"/>
                </a:solidFill>
              </a:rPr>
              <a:t>ROYSTON</a:t>
            </a:r>
          </a:p>
          <a:p>
            <a:pPr>
              <a:spcAft>
                <a:spcPts val="600"/>
              </a:spcAft>
              <a:defRPr/>
            </a:pPr>
            <a:r>
              <a:rPr lang="en-US" dirty="0" smtClean="0">
                <a:solidFill>
                  <a:schemeClr val="accent6"/>
                </a:solidFill>
              </a:rPr>
              <a:t>REBECCA MILNER</a:t>
            </a:r>
          </a:p>
          <a:p>
            <a:pPr>
              <a:spcAft>
                <a:spcPts val="600"/>
              </a:spcAft>
              <a:defRPr/>
            </a:pPr>
            <a:r>
              <a:rPr lang="en-US" dirty="0" smtClean="0">
                <a:solidFill>
                  <a:schemeClr val="accent6"/>
                </a:solidFill>
              </a:rPr>
              <a:t>TERRY BARNES</a:t>
            </a:r>
            <a:endParaRPr lang="en-US" dirty="0">
              <a:solidFill>
                <a:schemeClr val="accent6"/>
              </a:solidFill>
            </a:endParaRPr>
          </a:p>
          <a:p>
            <a:pPr>
              <a:spcAft>
                <a:spcPts val="600"/>
              </a:spcAft>
              <a:defRPr/>
            </a:pPr>
            <a:r>
              <a:rPr lang="en-US" dirty="0">
                <a:solidFill>
                  <a:srgbClr val="FFFFFF"/>
                </a:solidFill>
              </a:rPr>
              <a:t>DAVID </a:t>
            </a:r>
            <a:r>
              <a:rPr lang="en-US" dirty="0" smtClean="0">
                <a:solidFill>
                  <a:srgbClr val="FFFFFF"/>
                </a:solidFill>
              </a:rPr>
              <a:t>SLATER</a:t>
            </a:r>
            <a:endParaRPr lang="en-US" dirty="0">
              <a:solidFill>
                <a:srgbClr val="FFFFFF"/>
              </a:solidFill>
            </a:endParaRPr>
          </a:p>
          <a:p>
            <a:pPr>
              <a:spcAft>
                <a:spcPts val="600"/>
              </a:spcAft>
              <a:defRPr/>
            </a:pPr>
            <a:r>
              <a:rPr lang="en-US" dirty="0">
                <a:solidFill>
                  <a:srgbClr val="FFFFFF"/>
                </a:solidFill>
              </a:rPr>
              <a:t>BARRIE </a:t>
            </a:r>
            <a:r>
              <a:rPr lang="en-US" dirty="0" smtClean="0">
                <a:solidFill>
                  <a:srgbClr val="FFFFFF"/>
                </a:solidFill>
              </a:rPr>
              <a:t>WALSH</a:t>
            </a:r>
            <a:endParaRPr lang="en-US" dirty="0">
              <a:solidFill>
                <a:srgbClr val="FFFFFF"/>
              </a:solidFill>
            </a:endParaRPr>
          </a:p>
          <a:p>
            <a:pPr>
              <a:spcAft>
                <a:spcPts val="600"/>
              </a:spcAft>
              <a:defRPr/>
            </a:pPr>
            <a:r>
              <a:rPr lang="en-US" dirty="0" smtClean="0">
                <a:solidFill>
                  <a:srgbClr val="F79646"/>
                </a:solidFill>
              </a:rPr>
              <a:t>L. DEVI. SEEPUJAK</a:t>
            </a:r>
            <a:endParaRPr lang="en-US" dirty="0">
              <a:solidFill>
                <a:srgbClr val="F79646"/>
              </a:solidFill>
            </a:endParaRPr>
          </a:p>
          <a:p>
            <a:pPr>
              <a:spcAft>
                <a:spcPts val="600"/>
              </a:spcAft>
              <a:defRPr/>
            </a:pPr>
            <a:r>
              <a:rPr lang="en-US" dirty="0">
                <a:solidFill>
                  <a:srgbClr val="FFFFFF"/>
                </a:solidFill>
              </a:rPr>
              <a:t>RICHARD </a:t>
            </a:r>
            <a:r>
              <a:rPr lang="en-US" dirty="0" smtClean="0">
                <a:solidFill>
                  <a:srgbClr val="FFFFFF"/>
                </a:solidFill>
              </a:rPr>
              <a:t>TAYLOR</a:t>
            </a:r>
            <a:endParaRPr lang="en-US" dirty="0">
              <a:solidFill>
                <a:srgbClr val="FFFFFF"/>
              </a:solidFill>
            </a:endParaRPr>
          </a:p>
          <a:p>
            <a:pPr>
              <a:spcAft>
                <a:spcPts val="600"/>
              </a:spcAft>
              <a:defRPr/>
            </a:pPr>
            <a:r>
              <a:rPr lang="en-US" dirty="0">
                <a:solidFill>
                  <a:srgbClr val="FFFFFF"/>
                </a:solidFill>
              </a:rPr>
              <a:t>ALEX </a:t>
            </a:r>
            <a:r>
              <a:rPr lang="en-US" dirty="0" smtClean="0">
                <a:solidFill>
                  <a:srgbClr val="FFFFFF"/>
                </a:solidFill>
              </a:rPr>
              <a:t>BRIDGER</a:t>
            </a:r>
            <a:endParaRPr lang="en-US" dirty="0">
              <a:solidFill>
                <a:srgbClr val="FFFFFF"/>
              </a:solidFill>
            </a:endParaRPr>
          </a:p>
          <a:p>
            <a:pPr>
              <a:spcAft>
                <a:spcPts val="600"/>
              </a:spcAft>
              <a:defRPr/>
            </a:pPr>
            <a:r>
              <a:rPr lang="en-US" dirty="0">
                <a:solidFill>
                  <a:srgbClr val="F79646"/>
                </a:solidFill>
              </a:rPr>
              <a:t>DAVE JORDAN</a:t>
            </a:r>
          </a:p>
          <a:p>
            <a:pPr>
              <a:defRPr/>
            </a:pPr>
            <a:endParaRPr lang="en-US" dirty="0">
              <a:solidFill>
                <a:schemeClr val="bg1">
                  <a:lumMod val="95000"/>
                </a:schemeClr>
              </a:solidFill>
            </a:endParaRPr>
          </a:p>
          <a:p>
            <a:pPr>
              <a:defRPr/>
            </a:pPr>
            <a:endParaRPr lang="en-US" dirty="0">
              <a:solidFill>
                <a:schemeClr val="bg1">
                  <a:lumMod val="95000"/>
                </a:schemeClr>
              </a:solidFill>
            </a:endParaRPr>
          </a:p>
        </p:txBody>
      </p:sp>
      <p:sp>
        <p:nvSpPr>
          <p:cNvPr id="11" name="TextBox 10"/>
          <p:cNvSpPr txBox="1"/>
          <p:nvPr/>
        </p:nvSpPr>
        <p:spPr>
          <a:xfrm>
            <a:off x="34925" y="260648"/>
            <a:ext cx="2308770" cy="1015663"/>
          </a:xfrm>
          <a:prstGeom prst="rect">
            <a:avLst/>
          </a:prstGeom>
          <a:noFill/>
        </p:spPr>
        <p:txBody>
          <a:bodyPr wrap="none">
            <a:spAutoFit/>
          </a:bodyPr>
          <a:lstStyle/>
          <a:p>
            <a:pPr>
              <a:defRPr/>
            </a:pPr>
            <a:r>
              <a:rPr lang="en-US" sz="2000" dirty="0">
                <a:solidFill>
                  <a:schemeClr val="accent6"/>
                </a:solidFill>
                <a:latin typeface="Arial Rounded MT Bold"/>
                <a:cs typeface="Arial Rounded MT Bold"/>
              </a:rPr>
              <a:t>EXPLORATION </a:t>
            </a:r>
            <a:r>
              <a:rPr lang="en-US" sz="2000" dirty="0" smtClean="0">
                <a:solidFill>
                  <a:schemeClr val="accent6"/>
                </a:solidFill>
                <a:latin typeface="Arial Rounded MT Bold"/>
                <a:cs typeface="Arial Rounded MT Bold"/>
              </a:rPr>
              <a:t>4:</a:t>
            </a:r>
          </a:p>
          <a:p>
            <a:pPr>
              <a:defRPr/>
            </a:pPr>
            <a:r>
              <a:rPr lang="en-US" sz="2000" dirty="0" smtClean="0">
                <a:solidFill>
                  <a:schemeClr val="accent6"/>
                </a:solidFill>
                <a:latin typeface="Arial Rounded MT Bold"/>
                <a:cs typeface="Arial Rounded MT Bold"/>
              </a:rPr>
              <a:t>SCAVENGER’S</a:t>
            </a:r>
            <a:br>
              <a:rPr lang="en-US" sz="2000" dirty="0" smtClean="0">
                <a:solidFill>
                  <a:schemeClr val="accent6"/>
                </a:solidFill>
                <a:latin typeface="Arial Rounded MT Bold"/>
                <a:cs typeface="Arial Rounded MT Bold"/>
              </a:rPr>
            </a:br>
            <a:r>
              <a:rPr lang="en-US" sz="2000" dirty="0" smtClean="0">
                <a:solidFill>
                  <a:schemeClr val="accent6"/>
                </a:solidFill>
                <a:latin typeface="Arial Rounded MT Bold"/>
                <a:cs typeface="Arial Rounded MT Bold"/>
              </a:rPr>
              <a:t>HUNT</a:t>
            </a:r>
            <a:endParaRPr lang="en-US" sz="2000" dirty="0">
              <a:solidFill>
                <a:schemeClr val="accent6"/>
              </a:solidFill>
              <a:latin typeface="Arial Rounded MT Bold"/>
              <a:cs typeface="Arial Rounded MT Bold"/>
            </a:endParaRPr>
          </a:p>
        </p:txBody>
      </p:sp>
    </p:spTree>
    <p:extLst>
      <p:ext uri="{BB962C8B-B14F-4D97-AF65-F5344CB8AC3E}">
        <p14:creationId xmlns:p14="http://schemas.microsoft.com/office/powerpoint/2010/main" val="35306548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950" y="0"/>
            <a:ext cx="2592388" cy="6858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8918" name="Picture 8" descr="IMG_277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82353" y="2636912"/>
            <a:ext cx="3175945" cy="4235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11" descr="IMG_2781.jpg"/>
          <p:cNvPicPr>
            <a:picLocks noChangeAspect="1"/>
          </p:cNvPicPr>
          <p:nvPr/>
        </p:nvPicPr>
        <p:blipFill>
          <a:blip r:embed="rId3">
            <a:extLst>
              <a:ext uri="{28A0092B-C50C-407E-A947-70E740481C1C}">
                <a14:useLocalDpi xmlns:a14="http://schemas.microsoft.com/office/drawing/2010/main" val="0"/>
              </a:ext>
            </a:extLst>
          </a:blip>
          <a:srcRect l="2496" t="23116"/>
          <a:stretch>
            <a:fillRect/>
          </a:stretch>
        </p:blipFill>
        <p:spPr bwMode="auto">
          <a:xfrm>
            <a:off x="5167865" y="2654374"/>
            <a:ext cx="4010223" cy="4216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4" descr="IMG_277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2353" y="-27384"/>
            <a:ext cx="2967376" cy="395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6" descr="IMG_2777.jpg"/>
          <p:cNvPicPr>
            <a:picLocks noChangeAspect="1"/>
          </p:cNvPicPr>
          <p:nvPr/>
        </p:nvPicPr>
        <p:blipFill>
          <a:blip r:embed="rId5">
            <a:extLst>
              <a:ext uri="{28A0092B-C50C-407E-A947-70E740481C1C}">
                <a14:useLocalDpi xmlns:a14="http://schemas.microsoft.com/office/drawing/2010/main" val="0"/>
              </a:ext>
            </a:extLst>
          </a:blip>
          <a:srcRect l="7323" t="14362" b="14516"/>
          <a:stretch>
            <a:fillRect/>
          </a:stretch>
        </p:blipFill>
        <p:spPr bwMode="auto">
          <a:xfrm>
            <a:off x="5145640" y="-167084"/>
            <a:ext cx="4034872" cy="4123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4925" y="2812861"/>
            <a:ext cx="3241675" cy="4216539"/>
          </a:xfrm>
          <a:prstGeom prst="rect">
            <a:avLst/>
          </a:prstGeom>
          <a:noFill/>
        </p:spPr>
        <p:txBody>
          <a:bodyPr>
            <a:spAutoFit/>
          </a:bodyPr>
          <a:lstStyle/>
          <a:p>
            <a:pPr>
              <a:spcAft>
                <a:spcPts val="600"/>
              </a:spcAft>
              <a:defRPr/>
            </a:pPr>
            <a:r>
              <a:rPr lang="en-US" sz="2000" b="1" dirty="0" smtClean="0">
                <a:solidFill>
                  <a:schemeClr val="bg1">
                    <a:lumMod val="95000"/>
                  </a:schemeClr>
                </a:solidFill>
              </a:rPr>
              <a:t>ARTISTS</a:t>
            </a:r>
            <a:endParaRPr lang="en-US" dirty="0">
              <a:solidFill>
                <a:schemeClr val="bg1">
                  <a:lumMod val="95000"/>
                </a:schemeClr>
              </a:solidFill>
            </a:endParaRPr>
          </a:p>
          <a:p>
            <a:pPr>
              <a:spcAft>
                <a:spcPts val="600"/>
              </a:spcAft>
              <a:defRPr/>
            </a:pPr>
            <a:r>
              <a:rPr lang="en-US" dirty="0">
                <a:solidFill>
                  <a:srgbClr val="FFFFFF"/>
                </a:solidFill>
              </a:rPr>
              <a:t>RIKKI </a:t>
            </a:r>
            <a:r>
              <a:rPr lang="en-US" dirty="0" smtClean="0">
                <a:solidFill>
                  <a:srgbClr val="FFFFFF"/>
                </a:solidFill>
              </a:rPr>
              <a:t>ROYSTON</a:t>
            </a:r>
          </a:p>
          <a:p>
            <a:pPr>
              <a:spcAft>
                <a:spcPts val="600"/>
              </a:spcAft>
              <a:defRPr/>
            </a:pPr>
            <a:r>
              <a:rPr lang="en-US" dirty="0" smtClean="0">
                <a:solidFill>
                  <a:srgbClr val="FFFFFF"/>
                </a:solidFill>
              </a:rPr>
              <a:t>REBECCA MILNER</a:t>
            </a:r>
          </a:p>
          <a:p>
            <a:pPr>
              <a:spcAft>
                <a:spcPts val="600"/>
              </a:spcAft>
              <a:defRPr/>
            </a:pPr>
            <a:r>
              <a:rPr lang="en-US" dirty="0" smtClean="0">
                <a:solidFill>
                  <a:srgbClr val="FFFFFF"/>
                </a:solidFill>
              </a:rPr>
              <a:t>TERRY BARNES</a:t>
            </a:r>
            <a:endParaRPr lang="en-US" dirty="0">
              <a:solidFill>
                <a:srgbClr val="FFFFFF"/>
              </a:solidFill>
            </a:endParaRPr>
          </a:p>
          <a:p>
            <a:pPr>
              <a:spcAft>
                <a:spcPts val="600"/>
              </a:spcAft>
              <a:defRPr/>
            </a:pPr>
            <a:r>
              <a:rPr lang="en-US" dirty="0">
                <a:solidFill>
                  <a:srgbClr val="FFFFFF"/>
                </a:solidFill>
              </a:rPr>
              <a:t>DAVID </a:t>
            </a:r>
            <a:r>
              <a:rPr lang="en-US" dirty="0" smtClean="0">
                <a:solidFill>
                  <a:srgbClr val="FFFFFF"/>
                </a:solidFill>
              </a:rPr>
              <a:t>SLATER</a:t>
            </a:r>
            <a:endParaRPr lang="en-US" dirty="0">
              <a:solidFill>
                <a:srgbClr val="FFFFFF"/>
              </a:solidFill>
            </a:endParaRPr>
          </a:p>
          <a:p>
            <a:pPr>
              <a:spcAft>
                <a:spcPts val="600"/>
              </a:spcAft>
              <a:defRPr/>
            </a:pPr>
            <a:r>
              <a:rPr lang="en-US" dirty="0">
                <a:solidFill>
                  <a:srgbClr val="FFFFFF"/>
                </a:solidFill>
              </a:rPr>
              <a:t>BARRIE </a:t>
            </a:r>
            <a:r>
              <a:rPr lang="en-US" dirty="0" smtClean="0">
                <a:solidFill>
                  <a:srgbClr val="FFFFFF"/>
                </a:solidFill>
              </a:rPr>
              <a:t>WALSH</a:t>
            </a:r>
            <a:endParaRPr lang="en-US" dirty="0">
              <a:solidFill>
                <a:srgbClr val="FFFFFF"/>
              </a:solidFill>
            </a:endParaRPr>
          </a:p>
          <a:p>
            <a:pPr>
              <a:spcAft>
                <a:spcPts val="600"/>
              </a:spcAft>
              <a:defRPr/>
            </a:pPr>
            <a:r>
              <a:rPr lang="en-US" dirty="0" smtClean="0">
                <a:solidFill>
                  <a:srgbClr val="F79646"/>
                </a:solidFill>
              </a:rPr>
              <a:t>L. DEVI. SEEPUJAK</a:t>
            </a:r>
            <a:endParaRPr lang="en-US" dirty="0">
              <a:solidFill>
                <a:srgbClr val="F79646"/>
              </a:solidFill>
            </a:endParaRPr>
          </a:p>
          <a:p>
            <a:pPr>
              <a:spcAft>
                <a:spcPts val="600"/>
              </a:spcAft>
              <a:defRPr/>
            </a:pPr>
            <a:r>
              <a:rPr lang="en-US" dirty="0">
                <a:solidFill>
                  <a:srgbClr val="FFFFFF"/>
                </a:solidFill>
              </a:rPr>
              <a:t>RICHARD </a:t>
            </a:r>
            <a:r>
              <a:rPr lang="en-US" dirty="0" smtClean="0">
                <a:solidFill>
                  <a:srgbClr val="FFFFFF"/>
                </a:solidFill>
              </a:rPr>
              <a:t>TAYLOR</a:t>
            </a:r>
            <a:endParaRPr lang="en-US" dirty="0">
              <a:solidFill>
                <a:srgbClr val="FFFFFF"/>
              </a:solidFill>
            </a:endParaRPr>
          </a:p>
          <a:p>
            <a:pPr>
              <a:spcAft>
                <a:spcPts val="600"/>
              </a:spcAft>
              <a:defRPr/>
            </a:pPr>
            <a:r>
              <a:rPr lang="en-US" dirty="0">
                <a:solidFill>
                  <a:srgbClr val="FFFFFF"/>
                </a:solidFill>
              </a:rPr>
              <a:t>ALEX </a:t>
            </a:r>
            <a:r>
              <a:rPr lang="en-US" dirty="0" smtClean="0">
                <a:solidFill>
                  <a:srgbClr val="FFFFFF"/>
                </a:solidFill>
              </a:rPr>
              <a:t>BRIDGER</a:t>
            </a:r>
            <a:endParaRPr lang="en-US" dirty="0">
              <a:solidFill>
                <a:srgbClr val="FFFFFF"/>
              </a:solidFill>
            </a:endParaRPr>
          </a:p>
          <a:p>
            <a:pPr>
              <a:spcAft>
                <a:spcPts val="600"/>
              </a:spcAft>
              <a:defRPr/>
            </a:pPr>
            <a:r>
              <a:rPr lang="en-US" dirty="0">
                <a:solidFill>
                  <a:srgbClr val="F79646"/>
                </a:solidFill>
              </a:rPr>
              <a:t>DAVE JORDAN</a:t>
            </a:r>
          </a:p>
          <a:p>
            <a:pPr>
              <a:defRPr/>
            </a:pPr>
            <a:endParaRPr lang="en-US" dirty="0">
              <a:solidFill>
                <a:schemeClr val="bg1">
                  <a:lumMod val="95000"/>
                </a:schemeClr>
              </a:solidFill>
            </a:endParaRPr>
          </a:p>
          <a:p>
            <a:pPr>
              <a:defRPr/>
            </a:pPr>
            <a:endParaRPr lang="en-US" dirty="0">
              <a:solidFill>
                <a:schemeClr val="bg1">
                  <a:lumMod val="95000"/>
                </a:schemeClr>
              </a:solidFill>
            </a:endParaRPr>
          </a:p>
        </p:txBody>
      </p:sp>
      <p:sp>
        <p:nvSpPr>
          <p:cNvPr id="11" name="TextBox 10"/>
          <p:cNvSpPr txBox="1"/>
          <p:nvPr/>
        </p:nvSpPr>
        <p:spPr>
          <a:xfrm>
            <a:off x="34925" y="260648"/>
            <a:ext cx="2308770" cy="1015663"/>
          </a:xfrm>
          <a:prstGeom prst="rect">
            <a:avLst/>
          </a:prstGeom>
          <a:noFill/>
        </p:spPr>
        <p:txBody>
          <a:bodyPr wrap="none">
            <a:spAutoFit/>
          </a:bodyPr>
          <a:lstStyle/>
          <a:p>
            <a:pPr>
              <a:defRPr/>
            </a:pPr>
            <a:r>
              <a:rPr lang="en-US" sz="2000" dirty="0">
                <a:solidFill>
                  <a:schemeClr val="accent6"/>
                </a:solidFill>
                <a:latin typeface="Arial Rounded MT Bold"/>
                <a:cs typeface="Arial Rounded MT Bold"/>
              </a:rPr>
              <a:t>EXPLORATION </a:t>
            </a:r>
            <a:r>
              <a:rPr lang="en-US" sz="2000" dirty="0" smtClean="0">
                <a:solidFill>
                  <a:schemeClr val="accent6"/>
                </a:solidFill>
                <a:latin typeface="Arial Rounded MT Bold"/>
                <a:cs typeface="Arial Rounded MT Bold"/>
              </a:rPr>
              <a:t>4:</a:t>
            </a:r>
          </a:p>
          <a:p>
            <a:pPr>
              <a:defRPr/>
            </a:pPr>
            <a:r>
              <a:rPr lang="en-US" sz="2000" dirty="0" smtClean="0">
                <a:solidFill>
                  <a:schemeClr val="accent6"/>
                </a:solidFill>
                <a:latin typeface="Arial Rounded MT Bold"/>
                <a:cs typeface="Arial Rounded MT Bold"/>
              </a:rPr>
              <a:t>SCAVENGER’S</a:t>
            </a:r>
            <a:br>
              <a:rPr lang="en-US" sz="2000" dirty="0" smtClean="0">
                <a:solidFill>
                  <a:schemeClr val="accent6"/>
                </a:solidFill>
                <a:latin typeface="Arial Rounded MT Bold"/>
                <a:cs typeface="Arial Rounded MT Bold"/>
              </a:rPr>
            </a:br>
            <a:r>
              <a:rPr lang="en-US" sz="2000" dirty="0" smtClean="0">
                <a:solidFill>
                  <a:schemeClr val="accent6"/>
                </a:solidFill>
                <a:latin typeface="Arial Rounded MT Bold"/>
                <a:cs typeface="Arial Rounded MT Bold"/>
              </a:rPr>
              <a:t>HUNT</a:t>
            </a:r>
            <a:endParaRPr lang="en-US" sz="2000" dirty="0">
              <a:solidFill>
                <a:schemeClr val="accent6"/>
              </a:solidFill>
              <a:latin typeface="Arial Rounded MT Bold"/>
              <a:cs typeface="Arial Rounded MT Bold"/>
            </a:endParaRPr>
          </a:p>
        </p:txBody>
      </p:sp>
    </p:spTree>
    <p:extLst>
      <p:ext uri="{BB962C8B-B14F-4D97-AF65-F5344CB8AC3E}">
        <p14:creationId xmlns:p14="http://schemas.microsoft.com/office/powerpoint/2010/main" val="26076063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3" descr="IMG_2805.JPG"/>
          <p:cNvPicPr>
            <a:picLocks noChangeAspect="1"/>
          </p:cNvPicPr>
          <p:nvPr/>
        </p:nvPicPr>
        <p:blipFill>
          <a:blip r:embed="rId2">
            <a:extLst>
              <a:ext uri="{28A0092B-C50C-407E-A947-70E740481C1C}">
                <a14:useLocalDpi xmlns:a14="http://schemas.microsoft.com/office/drawing/2010/main" val="0"/>
              </a:ext>
            </a:extLst>
          </a:blip>
          <a:srcRect l="28413" t="7541" r="2841"/>
          <a:stretch>
            <a:fillRect/>
          </a:stretch>
        </p:blipFill>
        <p:spPr bwMode="auto">
          <a:xfrm>
            <a:off x="2392363" y="346348"/>
            <a:ext cx="6859587" cy="6165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07950" y="0"/>
            <a:ext cx="2592388" cy="6858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44037" name="Picture 12" descr="IMG_2803.jpg"/>
          <p:cNvPicPr>
            <a:picLocks noChangeAspect="1"/>
          </p:cNvPicPr>
          <p:nvPr/>
        </p:nvPicPr>
        <p:blipFill>
          <a:blip r:embed="rId3">
            <a:extLst>
              <a:ext uri="{28A0092B-C50C-407E-A947-70E740481C1C}">
                <a14:useLocalDpi xmlns:a14="http://schemas.microsoft.com/office/drawing/2010/main" val="0"/>
              </a:ext>
            </a:extLst>
          </a:blip>
          <a:srcRect l="25397" t="23705" b="8873"/>
          <a:stretch>
            <a:fillRect/>
          </a:stretch>
        </p:blipFill>
        <p:spPr bwMode="auto">
          <a:xfrm>
            <a:off x="7135813" y="346348"/>
            <a:ext cx="2128837"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4925" y="2812861"/>
            <a:ext cx="3241675" cy="4216539"/>
          </a:xfrm>
          <a:prstGeom prst="rect">
            <a:avLst/>
          </a:prstGeom>
          <a:noFill/>
        </p:spPr>
        <p:txBody>
          <a:bodyPr>
            <a:spAutoFit/>
          </a:bodyPr>
          <a:lstStyle/>
          <a:p>
            <a:pPr>
              <a:spcAft>
                <a:spcPts val="600"/>
              </a:spcAft>
              <a:defRPr/>
            </a:pPr>
            <a:r>
              <a:rPr lang="en-US" sz="2000" b="1" dirty="0" smtClean="0">
                <a:solidFill>
                  <a:schemeClr val="bg1">
                    <a:lumMod val="95000"/>
                  </a:schemeClr>
                </a:solidFill>
              </a:rPr>
              <a:t>ARTISTS</a:t>
            </a:r>
            <a:endParaRPr lang="en-US" dirty="0">
              <a:solidFill>
                <a:schemeClr val="bg1">
                  <a:lumMod val="95000"/>
                </a:schemeClr>
              </a:solidFill>
            </a:endParaRPr>
          </a:p>
          <a:p>
            <a:pPr>
              <a:spcAft>
                <a:spcPts val="600"/>
              </a:spcAft>
              <a:defRPr/>
            </a:pPr>
            <a:r>
              <a:rPr lang="en-US" dirty="0">
                <a:solidFill>
                  <a:srgbClr val="FFFFFF"/>
                </a:solidFill>
              </a:rPr>
              <a:t>RIKKI </a:t>
            </a:r>
            <a:r>
              <a:rPr lang="en-US" dirty="0" smtClean="0">
                <a:solidFill>
                  <a:srgbClr val="FFFFFF"/>
                </a:solidFill>
              </a:rPr>
              <a:t>ROYSTON</a:t>
            </a:r>
          </a:p>
          <a:p>
            <a:pPr>
              <a:spcAft>
                <a:spcPts val="600"/>
              </a:spcAft>
              <a:defRPr/>
            </a:pPr>
            <a:r>
              <a:rPr lang="en-US" dirty="0" smtClean="0">
                <a:solidFill>
                  <a:srgbClr val="FFFFFF"/>
                </a:solidFill>
              </a:rPr>
              <a:t>REBECCA MILNER</a:t>
            </a:r>
          </a:p>
          <a:p>
            <a:pPr>
              <a:spcAft>
                <a:spcPts val="600"/>
              </a:spcAft>
              <a:defRPr/>
            </a:pPr>
            <a:r>
              <a:rPr lang="en-US" dirty="0" smtClean="0">
                <a:solidFill>
                  <a:srgbClr val="FFFFFF"/>
                </a:solidFill>
              </a:rPr>
              <a:t>TERRY BARNES</a:t>
            </a:r>
            <a:endParaRPr lang="en-US" dirty="0">
              <a:solidFill>
                <a:srgbClr val="FFFFFF"/>
              </a:solidFill>
            </a:endParaRPr>
          </a:p>
          <a:p>
            <a:pPr>
              <a:spcAft>
                <a:spcPts val="600"/>
              </a:spcAft>
              <a:defRPr/>
            </a:pPr>
            <a:r>
              <a:rPr lang="en-US" dirty="0">
                <a:solidFill>
                  <a:srgbClr val="FFFFFF"/>
                </a:solidFill>
              </a:rPr>
              <a:t>DAVID </a:t>
            </a:r>
            <a:r>
              <a:rPr lang="en-US" dirty="0" smtClean="0">
                <a:solidFill>
                  <a:srgbClr val="FFFFFF"/>
                </a:solidFill>
              </a:rPr>
              <a:t>SLATER</a:t>
            </a:r>
            <a:endParaRPr lang="en-US" dirty="0">
              <a:solidFill>
                <a:srgbClr val="FFFFFF"/>
              </a:solidFill>
            </a:endParaRPr>
          </a:p>
          <a:p>
            <a:pPr>
              <a:spcAft>
                <a:spcPts val="600"/>
              </a:spcAft>
              <a:defRPr/>
            </a:pPr>
            <a:r>
              <a:rPr lang="en-US" dirty="0">
                <a:solidFill>
                  <a:srgbClr val="FFFFFF"/>
                </a:solidFill>
              </a:rPr>
              <a:t>BARRIE </a:t>
            </a:r>
            <a:r>
              <a:rPr lang="en-US" dirty="0" smtClean="0">
                <a:solidFill>
                  <a:srgbClr val="FFFFFF"/>
                </a:solidFill>
              </a:rPr>
              <a:t>WALSH</a:t>
            </a:r>
            <a:endParaRPr lang="en-US" dirty="0">
              <a:solidFill>
                <a:srgbClr val="FFFFFF"/>
              </a:solidFill>
            </a:endParaRPr>
          </a:p>
          <a:p>
            <a:pPr>
              <a:spcAft>
                <a:spcPts val="600"/>
              </a:spcAft>
              <a:defRPr/>
            </a:pPr>
            <a:r>
              <a:rPr lang="en-US" dirty="0" smtClean="0">
                <a:solidFill>
                  <a:srgbClr val="FFFFFF"/>
                </a:solidFill>
              </a:rPr>
              <a:t>L. DEVI. SEEPUJAK</a:t>
            </a:r>
            <a:endParaRPr lang="en-US" dirty="0">
              <a:solidFill>
                <a:srgbClr val="FFFFFF"/>
              </a:solidFill>
            </a:endParaRPr>
          </a:p>
          <a:p>
            <a:pPr>
              <a:spcAft>
                <a:spcPts val="600"/>
              </a:spcAft>
              <a:defRPr/>
            </a:pPr>
            <a:r>
              <a:rPr lang="en-US" dirty="0">
                <a:solidFill>
                  <a:srgbClr val="FFFFFF"/>
                </a:solidFill>
              </a:rPr>
              <a:t>RICHARD </a:t>
            </a:r>
            <a:r>
              <a:rPr lang="en-US" dirty="0" smtClean="0">
                <a:solidFill>
                  <a:srgbClr val="FFFFFF"/>
                </a:solidFill>
              </a:rPr>
              <a:t>TAYLOR</a:t>
            </a:r>
            <a:endParaRPr lang="en-US" dirty="0">
              <a:solidFill>
                <a:srgbClr val="FFFFFF"/>
              </a:solidFill>
            </a:endParaRPr>
          </a:p>
          <a:p>
            <a:pPr>
              <a:spcAft>
                <a:spcPts val="600"/>
              </a:spcAft>
              <a:defRPr/>
            </a:pPr>
            <a:r>
              <a:rPr lang="en-US" dirty="0">
                <a:solidFill>
                  <a:srgbClr val="FFFFFF"/>
                </a:solidFill>
              </a:rPr>
              <a:t>ALEX </a:t>
            </a:r>
            <a:r>
              <a:rPr lang="en-US" dirty="0" smtClean="0">
                <a:solidFill>
                  <a:srgbClr val="FFFFFF"/>
                </a:solidFill>
              </a:rPr>
              <a:t>BRIDGER</a:t>
            </a:r>
            <a:endParaRPr lang="en-US" dirty="0">
              <a:solidFill>
                <a:srgbClr val="FFFFFF"/>
              </a:solidFill>
            </a:endParaRPr>
          </a:p>
          <a:p>
            <a:pPr>
              <a:spcAft>
                <a:spcPts val="600"/>
              </a:spcAft>
              <a:defRPr/>
            </a:pPr>
            <a:r>
              <a:rPr lang="en-US" dirty="0">
                <a:solidFill>
                  <a:srgbClr val="F79646"/>
                </a:solidFill>
              </a:rPr>
              <a:t>DAVE JORDAN</a:t>
            </a:r>
          </a:p>
          <a:p>
            <a:pPr>
              <a:defRPr/>
            </a:pPr>
            <a:endParaRPr lang="en-US" dirty="0">
              <a:solidFill>
                <a:schemeClr val="bg1">
                  <a:lumMod val="95000"/>
                </a:schemeClr>
              </a:solidFill>
            </a:endParaRPr>
          </a:p>
          <a:p>
            <a:pPr>
              <a:defRPr/>
            </a:pPr>
            <a:endParaRPr lang="en-US" dirty="0">
              <a:solidFill>
                <a:schemeClr val="bg1">
                  <a:lumMod val="95000"/>
                </a:schemeClr>
              </a:solidFill>
            </a:endParaRPr>
          </a:p>
        </p:txBody>
      </p:sp>
      <p:sp>
        <p:nvSpPr>
          <p:cNvPr id="9" name="TextBox 8"/>
          <p:cNvSpPr txBox="1"/>
          <p:nvPr/>
        </p:nvSpPr>
        <p:spPr>
          <a:xfrm>
            <a:off x="34925" y="260648"/>
            <a:ext cx="2308770" cy="1015663"/>
          </a:xfrm>
          <a:prstGeom prst="rect">
            <a:avLst/>
          </a:prstGeom>
          <a:noFill/>
        </p:spPr>
        <p:txBody>
          <a:bodyPr wrap="none">
            <a:spAutoFit/>
          </a:bodyPr>
          <a:lstStyle/>
          <a:p>
            <a:pPr>
              <a:defRPr/>
            </a:pPr>
            <a:r>
              <a:rPr lang="en-US" sz="2000" dirty="0">
                <a:solidFill>
                  <a:schemeClr val="accent6"/>
                </a:solidFill>
                <a:latin typeface="Arial Rounded MT Bold"/>
                <a:cs typeface="Arial Rounded MT Bold"/>
              </a:rPr>
              <a:t>EXPLORATION </a:t>
            </a:r>
            <a:r>
              <a:rPr lang="en-US" sz="2000" dirty="0" smtClean="0">
                <a:solidFill>
                  <a:schemeClr val="accent6"/>
                </a:solidFill>
                <a:latin typeface="Arial Rounded MT Bold"/>
                <a:cs typeface="Arial Rounded MT Bold"/>
              </a:rPr>
              <a:t>4:</a:t>
            </a:r>
          </a:p>
          <a:p>
            <a:pPr>
              <a:defRPr/>
            </a:pPr>
            <a:r>
              <a:rPr lang="en-US" sz="2000" dirty="0" smtClean="0">
                <a:solidFill>
                  <a:schemeClr val="accent6"/>
                </a:solidFill>
                <a:latin typeface="Arial Rounded MT Bold"/>
                <a:cs typeface="Arial Rounded MT Bold"/>
              </a:rPr>
              <a:t>SCAVENGER’S</a:t>
            </a:r>
            <a:br>
              <a:rPr lang="en-US" sz="2000" dirty="0" smtClean="0">
                <a:solidFill>
                  <a:schemeClr val="accent6"/>
                </a:solidFill>
                <a:latin typeface="Arial Rounded MT Bold"/>
                <a:cs typeface="Arial Rounded MT Bold"/>
              </a:rPr>
            </a:br>
            <a:r>
              <a:rPr lang="en-US" sz="2000" dirty="0" smtClean="0">
                <a:solidFill>
                  <a:schemeClr val="accent6"/>
                </a:solidFill>
                <a:latin typeface="Arial Rounded MT Bold"/>
                <a:cs typeface="Arial Rounded MT Bold"/>
              </a:rPr>
              <a:t>HUNT</a:t>
            </a:r>
            <a:endParaRPr lang="en-US" sz="2000" dirty="0">
              <a:solidFill>
                <a:schemeClr val="accent6"/>
              </a:solidFill>
              <a:latin typeface="Arial Rounded MT Bold"/>
              <a:cs typeface="Arial Rounded MT Bold"/>
            </a:endParaRPr>
          </a:p>
        </p:txBody>
      </p:sp>
    </p:spTree>
    <p:extLst>
      <p:ext uri="{BB962C8B-B14F-4D97-AF65-F5344CB8AC3E}">
        <p14:creationId xmlns:p14="http://schemas.microsoft.com/office/powerpoint/2010/main" val="28090681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95736" y="836712"/>
            <a:ext cx="6315248" cy="1446550"/>
          </a:xfrm>
          <a:prstGeom prst="rect">
            <a:avLst/>
          </a:prstGeom>
          <a:noFill/>
        </p:spPr>
        <p:txBody>
          <a:bodyPr wrap="square">
            <a:spAutoFit/>
          </a:bodyPr>
          <a:lstStyle/>
          <a:p>
            <a:pPr>
              <a:defRPr/>
            </a:pPr>
            <a:r>
              <a:rPr lang="en-US" sz="4400" dirty="0" smtClean="0">
                <a:solidFill>
                  <a:schemeClr val="accent6"/>
                </a:solidFill>
                <a:latin typeface="Avenir Black"/>
                <a:cs typeface="Avenir Black"/>
              </a:rPr>
              <a:t>EXPLORATION 5:</a:t>
            </a:r>
          </a:p>
          <a:p>
            <a:pPr>
              <a:defRPr/>
            </a:pPr>
            <a:r>
              <a:rPr lang="en-US" sz="4400" dirty="0" smtClean="0">
                <a:solidFill>
                  <a:schemeClr val="accent6"/>
                </a:solidFill>
                <a:latin typeface="Avenir Black"/>
                <a:cs typeface="Avenir Black"/>
              </a:rPr>
              <a:t>MAP MAKING</a:t>
            </a:r>
            <a:endParaRPr lang="en-US" sz="4400" dirty="0">
              <a:solidFill>
                <a:schemeClr val="accent6"/>
              </a:solidFill>
              <a:latin typeface="Avenir Black"/>
              <a:cs typeface="Avenir Black"/>
            </a:endParaRPr>
          </a:p>
        </p:txBody>
      </p:sp>
      <p:pic>
        <p:nvPicPr>
          <p:cNvPr id="9" name="Picture 3" descr="Scan 7.jpeg"/>
          <p:cNvPicPr>
            <a:picLocks noChangeAspect="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466056" y="870971"/>
            <a:ext cx="1441648" cy="133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64728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91680" y="2420888"/>
            <a:ext cx="3168352" cy="369332"/>
          </a:xfrm>
          <a:prstGeom prst="rect">
            <a:avLst/>
          </a:prstGeom>
          <a:noFill/>
        </p:spPr>
        <p:txBody>
          <a:bodyPr wrap="square" rtlCol="0">
            <a:spAutoFit/>
          </a:bodyPr>
          <a:lstStyle/>
          <a:p>
            <a:endParaRPr lang="en-US" dirty="0"/>
          </a:p>
        </p:txBody>
      </p:sp>
      <p:sp>
        <p:nvSpPr>
          <p:cNvPr id="4" name="Rectangle 3"/>
          <p:cNvSpPr/>
          <p:nvPr/>
        </p:nvSpPr>
        <p:spPr>
          <a:xfrm>
            <a:off x="628576" y="586904"/>
            <a:ext cx="4536504" cy="4062650"/>
          </a:xfrm>
          <a:prstGeom prst="rect">
            <a:avLst/>
          </a:prstGeom>
        </p:spPr>
        <p:txBody>
          <a:bodyPr wrap="square">
            <a:spAutoFit/>
          </a:bodyPr>
          <a:lstStyle/>
          <a:p>
            <a:r>
              <a:rPr lang="en-US" sz="1400" dirty="0" smtClean="0">
                <a:latin typeface="Avenir Book"/>
                <a:cs typeface="Avenir Book"/>
              </a:rPr>
              <a:t>Alex and Sophia worked in </a:t>
            </a:r>
            <a:r>
              <a:rPr lang="en-US" sz="1400" dirty="0">
                <a:latin typeface="Avenir Book"/>
                <a:cs typeface="Avenir Book"/>
              </a:rPr>
              <a:t>collaboration </a:t>
            </a:r>
            <a:r>
              <a:rPr lang="en-US" sz="1400" dirty="0" smtClean="0">
                <a:latin typeface="Avenir Book"/>
                <a:cs typeface="Avenir Book"/>
              </a:rPr>
              <a:t>with</a:t>
            </a:r>
            <a:r>
              <a:rPr lang="en-GB" sz="1400" dirty="0">
                <a:latin typeface="Avenir Book"/>
                <a:cs typeface="Avenir Book"/>
              </a:rPr>
              <a:t> </a:t>
            </a:r>
            <a:r>
              <a:rPr lang="en-US" sz="1400" dirty="0" smtClean="0">
                <a:latin typeface="Avenir Book"/>
                <a:cs typeface="Avenir Book"/>
              </a:rPr>
              <a:t>members </a:t>
            </a:r>
            <a:r>
              <a:rPr lang="en-US" sz="1400" dirty="0">
                <a:latin typeface="Avenir Book"/>
                <a:cs typeface="Avenir Book"/>
              </a:rPr>
              <a:t>of the health and arts </a:t>
            </a:r>
            <a:r>
              <a:rPr lang="en-US" sz="1400" dirty="0" err="1">
                <a:latin typeface="Avenir Book"/>
                <a:cs typeface="Avenir Book"/>
              </a:rPr>
              <a:t>organisations</a:t>
            </a:r>
            <a:r>
              <a:rPr lang="en-US" sz="1400" dirty="0">
                <a:latin typeface="Avenir Book"/>
                <a:cs typeface="Avenir Book"/>
              </a:rPr>
              <a:t> HOOT and </a:t>
            </a:r>
            <a:r>
              <a:rPr lang="en-US" sz="1400" dirty="0" smtClean="0">
                <a:latin typeface="Avenir Book"/>
                <a:cs typeface="Avenir Book"/>
              </a:rPr>
              <a:t>OOB.</a:t>
            </a:r>
          </a:p>
          <a:p>
            <a:r>
              <a:rPr lang="en-US" sz="1200" b="1" dirty="0">
                <a:latin typeface="Avenir Book"/>
                <a:cs typeface="Avenir Book"/>
              </a:rPr>
              <a:t> </a:t>
            </a:r>
            <a:endParaRPr lang="en-GB" sz="1400" dirty="0">
              <a:latin typeface="Avenir Book"/>
              <a:cs typeface="Avenir Book"/>
            </a:endParaRPr>
          </a:p>
          <a:p>
            <a:r>
              <a:rPr lang="en-US" sz="1400" dirty="0">
                <a:latin typeface="Avenir Book"/>
                <a:cs typeface="Avenir Book"/>
              </a:rPr>
              <a:t>This presentation , showcases the inspiration and references behind the</a:t>
            </a:r>
            <a:r>
              <a:rPr lang="en-US" b="1" dirty="0">
                <a:latin typeface="Avenir Book"/>
                <a:cs typeface="Avenir Book"/>
              </a:rPr>
              <a:t> </a:t>
            </a:r>
            <a:r>
              <a:rPr lang="en-US" b="1" dirty="0" smtClean="0">
                <a:latin typeface="Avenir Book"/>
                <a:cs typeface="Avenir Book"/>
              </a:rPr>
              <a:t>trace </a:t>
            </a:r>
            <a:r>
              <a:rPr lang="en-US" sz="1400" dirty="0" smtClean="0">
                <a:latin typeface="Avenir Book"/>
                <a:cs typeface="Avenir Book"/>
              </a:rPr>
              <a:t>project</a:t>
            </a:r>
            <a:r>
              <a:rPr lang="en-US" sz="1400" dirty="0">
                <a:latin typeface="Avenir Book"/>
                <a:cs typeface="Avenir Book"/>
              </a:rPr>
              <a:t>, introduces the groups that took part and  the methodology-instructions followed during the workshops.</a:t>
            </a:r>
          </a:p>
          <a:p>
            <a:endParaRPr lang="en-US" sz="1400" dirty="0">
              <a:latin typeface="Avenir Book"/>
              <a:cs typeface="Avenir Book"/>
            </a:endParaRPr>
          </a:p>
          <a:p>
            <a:r>
              <a:rPr lang="en-US" sz="1400" dirty="0">
                <a:latin typeface="Avenir Book"/>
                <a:cs typeface="Avenir Book"/>
              </a:rPr>
              <a:t>I</a:t>
            </a:r>
            <a:r>
              <a:rPr lang="en-US" sz="1400" dirty="0" smtClean="0">
                <a:latin typeface="Avenir Book"/>
                <a:cs typeface="Avenir Book"/>
              </a:rPr>
              <a:t>ndicative </a:t>
            </a:r>
            <a:r>
              <a:rPr lang="en-US" sz="1400" dirty="0">
                <a:latin typeface="Avenir Book"/>
                <a:cs typeface="Avenir Book"/>
              </a:rPr>
              <a:t>work from the participants is also demonstrated in this document.</a:t>
            </a:r>
          </a:p>
          <a:p>
            <a:endParaRPr lang="en-US" sz="1400" dirty="0">
              <a:latin typeface="Avenir Book"/>
              <a:cs typeface="Avenir Book"/>
            </a:endParaRPr>
          </a:p>
          <a:p>
            <a:r>
              <a:rPr lang="en-US" sz="1400" dirty="0">
                <a:latin typeface="Avenir Book"/>
                <a:cs typeface="Avenir Book"/>
              </a:rPr>
              <a:t>The findings of the explorations of the</a:t>
            </a:r>
            <a:r>
              <a:rPr lang="en-US" sz="1600" dirty="0">
                <a:latin typeface="Avenir Book"/>
                <a:cs typeface="Avenir Book"/>
              </a:rPr>
              <a:t> </a:t>
            </a:r>
            <a:r>
              <a:rPr lang="en-US" sz="1600" b="1" dirty="0" smtClean="0">
                <a:latin typeface="Avenir Book"/>
                <a:cs typeface="Avenir Book"/>
              </a:rPr>
              <a:t>trace</a:t>
            </a:r>
            <a:r>
              <a:rPr lang="en-US" sz="1600" dirty="0" smtClean="0">
                <a:latin typeface="Avenir Book"/>
                <a:cs typeface="Avenir Book"/>
              </a:rPr>
              <a:t> </a:t>
            </a:r>
            <a:r>
              <a:rPr lang="en-US" sz="1400" dirty="0">
                <a:latin typeface="Avenir Book"/>
                <a:cs typeface="Avenir Book"/>
              </a:rPr>
              <a:t>participants , </a:t>
            </a:r>
            <a:r>
              <a:rPr lang="en-US" sz="1400" dirty="0" smtClean="0">
                <a:latin typeface="Avenir Book"/>
                <a:cs typeface="Avenir Book"/>
              </a:rPr>
              <a:t>were  </a:t>
            </a:r>
            <a:r>
              <a:rPr lang="en-US" sz="1400" dirty="0">
                <a:latin typeface="Avenir Book"/>
                <a:cs typeface="Avenir Book"/>
              </a:rPr>
              <a:t>exhibited alongside the art projects of Rob </a:t>
            </a:r>
            <a:r>
              <a:rPr lang="en-US" sz="1400" dirty="0" err="1">
                <a:latin typeface="Avenir Book"/>
                <a:cs typeface="Avenir Book"/>
              </a:rPr>
              <a:t>Lycett</a:t>
            </a:r>
            <a:r>
              <a:rPr lang="en-US" sz="1400" dirty="0">
                <a:latin typeface="Avenir Book"/>
                <a:cs typeface="Avenir Book"/>
              </a:rPr>
              <a:t>  and Juliet McDonald  in Huddersfield Art Gallery</a:t>
            </a:r>
            <a:r>
              <a:rPr lang="en-US" sz="1400" dirty="0" smtClean="0">
                <a:latin typeface="Avenir Book"/>
                <a:cs typeface="Avenir Book"/>
              </a:rPr>
              <a:t>, from  </a:t>
            </a:r>
            <a:r>
              <a:rPr lang="en-US" sz="1400" dirty="0">
                <a:latin typeface="Avenir Book"/>
                <a:cs typeface="Avenir Book"/>
              </a:rPr>
              <a:t>February </a:t>
            </a:r>
            <a:r>
              <a:rPr lang="en-US" sz="1400" dirty="0" smtClean="0">
                <a:latin typeface="Avenir Book"/>
                <a:cs typeface="Avenir Book"/>
              </a:rPr>
              <a:t>till May 2014.</a:t>
            </a:r>
            <a:endParaRPr lang="en-US" sz="1400" dirty="0" smtClean="0">
              <a:solidFill>
                <a:schemeClr val="bg1"/>
              </a:solidFill>
              <a:latin typeface="Avenir Book"/>
              <a:cs typeface="Avenir Book"/>
            </a:endParaRPr>
          </a:p>
          <a:p>
            <a:endParaRPr lang="en-GB" sz="1200" dirty="0">
              <a:solidFill>
                <a:schemeClr val="bg1"/>
              </a:solidFill>
            </a:endParaRPr>
          </a:p>
          <a:p>
            <a:endParaRPr lang="en-GB" dirty="0">
              <a:solidFill>
                <a:schemeClr val="bg1"/>
              </a:solidFill>
            </a:endParaRPr>
          </a:p>
        </p:txBody>
      </p:sp>
      <p:pic>
        <p:nvPicPr>
          <p:cNvPr id="5" name="Picture 3" descr="Scan 7.jpeg"/>
          <p:cNvPicPr>
            <a:picLocks noChangeAspect="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6228184" y="3861048"/>
            <a:ext cx="2520181" cy="233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27193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950" y="0"/>
            <a:ext cx="2592388" cy="6858000"/>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extBox 4"/>
          <p:cNvSpPr txBox="1"/>
          <p:nvPr/>
        </p:nvSpPr>
        <p:spPr>
          <a:xfrm>
            <a:off x="2627313" y="260648"/>
            <a:ext cx="4141787" cy="6186308"/>
          </a:xfrm>
          <a:prstGeom prst="rect">
            <a:avLst/>
          </a:prstGeom>
          <a:noFill/>
        </p:spPr>
        <p:txBody>
          <a:bodyPr>
            <a:spAutoFit/>
          </a:bodyPr>
          <a:lstStyle/>
          <a:p>
            <a:pPr>
              <a:defRPr/>
            </a:pPr>
            <a:r>
              <a:rPr lang="en-US" sz="2000" b="1" dirty="0">
                <a:solidFill>
                  <a:schemeClr val="tx1">
                    <a:lumMod val="75000"/>
                    <a:lumOff val="25000"/>
                  </a:schemeClr>
                </a:solidFill>
              </a:rPr>
              <a:t>INSTRUCTIONS</a:t>
            </a:r>
          </a:p>
          <a:p>
            <a:pPr>
              <a:defRPr/>
            </a:pPr>
            <a:endParaRPr lang="en-US" sz="1200" dirty="0">
              <a:solidFill>
                <a:schemeClr val="tx1">
                  <a:lumMod val="65000"/>
                  <a:lumOff val="35000"/>
                </a:schemeClr>
              </a:solidFill>
              <a:latin typeface="Avenir Book"/>
              <a:cs typeface="Avenir Book"/>
            </a:endParaRPr>
          </a:p>
          <a:p>
            <a:pPr>
              <a:defRPr/>
            </a:pPr>
            <a:r>
              <a:rPr lang="en-US" sz="1200" dirty="0">
                <a:latin typeface="Avenir Book"/>
                <a:cs typeface="Avenir Book"/>
              </a:rPr>
              <a:t>1</a:t>
            </a:r>
            <a:r>
              <a:rPr lang="en-US" sz="1200" dirty="0" smtClean="0">
                <a:latin typeface="Avenir Book"/>
                <a:cs typeface="Avenir Book"/>
              </a:rPr>
              <a:t>. </a:t>
            </a:r>
            <a:r>
              <a:rPr lang="en-US" sz="1200" dirty="0" smtClean="0">
                <a:solidFill>
                  <a:schemeClr val="tx1">
                    <a:lumMod val="65000"/>
                    <a:lumOff val="35000"/>
                  </a:schemeClr>
                </a:solidFill>
                <a:latin typeface="Avenir Book"/>
                <a:cs typeface="Avenir Book"/>
              </a:rPr>
              <a:t>Gather </a:t>
            </a:r>
            <a:r>
              <a:rPr lang="en-US" sz="1200" dirty="0">
                <a:solidFill>
                  <a:schemeClr val="tx1">
                    <a:lumMod val="65000"/>
                    <a:lumOff val="35000"/>
                  </a:schemeClr>
                </a:solidFill>
                <a:latin typeface="Avenir Book"/>
                <a:cs typeface="Avenir Book"/>
              </a:rPr>
              <a:t>the items  you collected and created during your scavenger’s hunts. Poems, pictures of your sculptures, writing, sketches and collages.</a:t>
            </a:r>
          </a:p>
          <a:p>
            <a:pPr>
              <a:defRPr/>
            </a:pPr>
            <a:endParaRPr lang="en-US" sz="1200" dirty="0">
              <a:solidFill>
                <a:schemeClr val="tx1">
                  <a:lumMod val="65000"/>
                  <a:lumOff val="35000"/>
                </a:schemeClr>
              </a:solidFill>
              <a:latin typeface="Avenir Book"/>
              <a:cs typeface="Avenir Book"/>
            </a:endParaRPr>
          </a:p>
          <a:p>
            <a:pPr>
              <a:defRPr/>
            </a:pPr>
            <a:r>
              <a:rPr lang="en-US" sz="1200" dirty="0">
                <a:solidFill>
                  <a:schemeClr val="tx1">
                    <a:lumMod val="65000"/>
                    <a:lumOff val="35000"/>
                  </a:schemeClr>
                </a:solidFill>
                <a:latin typeface="Avenir Book"/>
                <a:cs typeface="Avenir Book"/>
              </a:rPr>
              <a:t>2. Explore the above items further. Where did you find them? Recall their origins. Trace their stories. Or make up new stories.</a:t>
            </a:r>
          </a:p>
          <a:p>
            <a:pPr>
              <a:defRPr/>
            </a:pPr>
            <a:endParaRPr lang="en-US" sz="1200" dirty="0">
              <a:solidFill>
                <a:schemeClr val="tx1">
                  <a:lumMod val="65000"/>
                  <a:lumOff val="35000"/>
                </a:schemeClr>
              </a:solidFill>
              <a:latin typeface="Avenir Book"/>
              <a:cs typeface="Avenir Book"/>
            </a:endParaRPr>
          </a:p>
          <a:p>
            <a:pPr>
              <a:defRPr/>
            </a:pPr>
            <a:r>
              <a:rPr lang="en-US" sz="1200" dirty="0" smtClean="0">
                <a:solidFill>
                  <a:schemeClr val="tx1">
                    <a:lumMod val="65000"/>
                    <a:lumOff val="35000"/>
                  </a:schemeClr>
                </a:solidFill>
                <a:latin typeface="Avenir Book"/>
                <a:cs typeface="Avenir Book"/>
              </a:rPr>
              <a:t>3. </a:t>
            </a:r>
            <a:r>
              <a:rPr lang="en-US" sz="1200" dirty="0">
                <a:solidFill>
                  <a:schemeClr val="tx1">
                    <a:lumMod val="65000"/>
                    <a:lumOff val="35000"/>
                  </a:schemeClr>
                </a:solidFill>
                <a:latin typeface="Avenir Book"/>
                <a:cs typeface="Avenir Book"/>
              </a:rPr>
              <a:t>Create subverted maps based on the memories of the places you visited during your explorations. Recall smells, textures, sound, patterns you encountered.</a:t>
            </a:r>
          </a:p>
          <a:p>
            <a:pPr>
              <a:defRPr/>
            </a:pPr>
            <a:endParaRPr lang="en-GB" sz="1200" dirty="0">
              <a:solidFill>
                <a:schemeClr val="tx1">
                  <a:lumMod val="65000"/>
                  <a:lumOff val="35000"/>
                </a:schemeClr>
              </a:solidFill>
              <a:latin typeface="Avenir Book"/>
              <a:cs typeface="Avenir Book"/>
            </a:endParaRPr>
          </a:p>
          <a:p>
            <a:pPr>
              <a:defRPr/>
            </a:pPr>
            <a:r>
              <a:rPr lang="en-US" sz="1200" dirty="0">
                <a:solidFill>
                  <a:schemeClr val="tx1">
                    <a:lumMod val="65000"/>
                    <a:lumOff val="35000"/>
                  </a:schemeClr>
                </a:solidFill>
                <a:latin typeface="Avenir Book"/>
                <a:cs typeface="Avenir Book"/>
              </a:rPr>
              <a:t>4. Super impose the maps and use images, notes and your imagination to alter the conventional maps in order to create some sort of narrative.</a:t>
            </a:r>
          </a:p>
          <a:p>
            <a:pPr>
              <a:defRPr/>
            </a:pPr>
            <a:endParaRPr lang="en-US" sz="1200" dirty="0">
              <a:solidFill>
                <a:schemeClr val="tx1">
                  <a:lumMod val="65000"/>
                  <a:lumOff val="35000"/>
                </a:schemeClr>
              </a:solidFill>
              <a:latin typeface="Avenir Book"/>
              <a:cs typeface="Avenir Book"/>
            </a:endParaRPr>
          </a:p>
          <a:p>
            <a:pPr>
              <a:defRPr/>
            </a:pPr>
            <a:r>
              <a:rPr lang="en-US" sz="1200" dirty="0">
                <a:solidFill>
                  <a:schemeClr val="tx1">
                    <a:lumMod val="65000"/>
                    <a:lumOff val="35000"/>
                  </a:schemeClr>
                </a:solidFill>
                <a:latin typeface="Avenir Book"/>
                <a:cs typeface="Avenir Book"/>
              </a:rPr>
              <a:t>5. Change rules of </a:t>
            </a:r>
            <a:r>
              <a:rPr lang="en-US" sz="1200" dirty="0" smtClean="0">
                <a:solidFill>
                  <a:schemeClr val="tx1">
                    <a:lumMod val="65000"/>
                    <a:lumOff val="35000"/>
                  </a:schemeClr>
                </a:solidFill>
                <a:latin typeface="Avenir Book"/>
                <a:cs typeface="Avenir Book"/>
              </a:rPr>
              <a:t>mapping.</a:t>
            </a:r>
            <a:endParaRPr lang="en-US" sz="1200" dirty="0">
              <a:solidFill>
                <a:schemeClr val="tx1">
                  <a:lumMod val="65000"/>
                  <a:lumOff val="35000"/>
                </a:schemeClr>
              </a:solidFill>
              <a:latin typeface="Avenir Book"/>
              <a:cs typeface="Avenir Book"/>
            </a:endParaRPr>
          </a:p>
          <a:p>
            <a:pPr>
              <a:defRPr/>
            </a:pPr>
            <a:endParaRPr lang="en-US" sz="1200" dirty="0">
              <a:solidFill>
                <a:schemeClr val="tx1">
                  <a:lumMod val="65000"/>
                  <a:lumOff val="35000"/>
                </a:schemeClr>
              </a:solidFill>
              <a:latin typeface="Avenir Book"/>
              <a:cs typeface="Avenir Book"/>
            </a:endParaRPr>
          </a:p>
          <a:p>
            <a:pPr>
              <a:defRPr/>
            </a:pPr>
            <a:r>
              <a:rPr lang="en-US" sz="1200" dirty="0">
                <a:solidFill>
                  <a:schemeClr val="tx1">
                    <a:lumMod val="65000"/>
                    <a:lumOff val="35000"/>
                  </a:schemeClr>
                </a:solidFill>
                <a:latin typeface="Avenir Book"/>
                <a:cs typeface="Avenir Book"/>
              </a:rPr>
              <a:t>6. Create maps based on emotions, memories, and </a:t>
            </a:r>
            <a:r>
              <a:rPr lang="en-US" sz="1200" dirty="0" smtClean="0">
                <a:solidFill>
                  <a:schemeClr val="tx1">
                    <a:lumMod val="65000"/>
                    <a:lumOff val="35000"/>
                  </a:schemeClr>
                </a:solidFill>
                <a:latin typeface="Avenir Book"/>
                <a:cs typeface="Avenir Book"/>
              </a:rPr>
              <a:t>instinct.</a:t>
            </a:r>
            <a:endParaRPr lang="en-GB" sz="1200" dirty="0">
              <a:solidFill>
                <a:schemeClr val="tx1">
                  <a:lumMod val="65000"/>
                  <a:lumOff val="35000"/>
                </a:schemeClr>
              </a:solidFill>
              <a:latin typeface="Avenir Book"/>
              <a:cs typeface="Avenir Book"/>
            </a:endParaRPr>
          </a:p>
          <a:p>
            <a:pPr>
              <a:defRPr/>
            </a:pPr>
            <a:endParaRPr lang="en-GB" sz="1200" dirty="0">
              <a:solidFill>
                <a:schemeClr val="tx1">
                  <a:lumMod val="65000"/>
                  <a:lumOff val="35000"/>
                </a:schemeClr>
              </a:solidFill>
              <a:latin typeface="Avenir Book"/>
              <a:cs typeface="Avenir Book"/>
            </a:endParaRPr>
          </a:p>
          <a:p>
            <a:pPr>
              <a:defRPr/>
            </a:pPr>
            <a:r>
              <a:rPr lang="en-US" sz="1200" dirty="0">
                <a:solidFill>
                  <a:schemeClr val="tx1">
                    <a:lumMod val="65000"/>
                    <a:lumOff val="35000"/>
                  </a:schemeClr>
                </a:solidFill>
                <a:latin typeface="Avenir Book"/>
                <a:cs typeface="Avenir Book"/>
              </a:rPr>
              <a:t>7</a:t>
            </a:r>
            <a:r>
              <a:rPr lang="en-US" sz="1200" dirty="0" smtClean="0">
                <a:solidFill>
                  <a:schemeClr val="tx1">
                    <a:lumMod val="65000"/>
                    <a:lumOff val="35000"/>
                  </a:schemeClr>
                </a:solidFill>
                <a:latin typeface="Avenir Book"/>
                <a:cs typeface="Avenir Book"/>
              </a:rPr>
              <a:t>. Exhibit. Discuss. Reflect.</a:t>
            </a:r>
            <a:endParaRPr lang="en-US" sz="1200" dirty="0">
              <a:solidFill>
                <a:schemeClr val="tx1">
                  <a:lumMod val="65000"/>
                  <a:lumOff val="35000"/>
                </a:schemeClr>
              </a:solidFill>
              <a:latin typeface="Avenir Book"/>
              <a:cs typeface="Avenir Book"/>
            </a:endParaRPr>
          </a:p>
          <a:p>
            <a:pPr>
              <a:defRPr/>
            </a:pPr>
            <a:endParaRPr lang="en-US" sz="1100" dirty="0">
              <a:solidFill>
                <a:schemeClr val="tx1">
                  <a:lumMod val="65000"/>
                  <a:lumOff val="35000"/>
                </a:schemeClr>
              </a:solidFill>
              <a:latin typeface="Arial"/>
              <a:cs typeface="Arial"/>
            </a:endParaRPr>
          </a:p>
          <a:p>
            <a:pPr>
              <a:defRPr/>
            </a:pPr>
            <a:endParaRPr lang="en-US" sz="1100" dirty="0">
              <a:solidFill>
                <a:schemeClr val="tx1">
                  <a:lumMod val="65000"/>
                  <a:lumOff val="35000"/>
                </a:schemeClr>
              </a:solidFill>
              <a:latin typeface="Arial"/>
              <a:cs typeface="Arial"/>
            </a:endParaRPr>
          </a:p>
          <a:p>
            <a:pPr>
              <a:defRPr/>
            </a:pPr>
            <a:endParaRPr lang="en-US" sz="1000" dirty="0">
              <a:solidFill>
                <a:schemeClr val="tx1">
                  <a:lumMod val="65000"/>
                  <a:lumOff val="35000"/>
                </a:schemeClr>
              </a:solidFill>
              <a:latin typeface="Arial"/>
              <a:cs typeface="Arial"/>
            </a:endParaRPr>
          </a:p>
          <a:p>
            <a:pPr>
              <a:defRPr/>
            </a:pPr>
            <a:endParaRPr lang="en-US" sz="1000" dirty="0">
              <a:solidFill>
                <a:schemeClr val="tx1">
                  <a:lumMod val="65000"/>
                  <a:lumOff val="35000"/>
                </a:schemeClr>
              </a:solidFill>
              <a:latin typeface="Arial"/>
              <a:cs typeface="Arial"/>
            </a:endParaRPr>
          </a:p>
          <a:p>
            <a:pPr>
              <a:defRPr/>
            </a:pPr>
            <a:endParaRPr lang="en-US" sz="1000" dirty="0">
              <a:solidFill>
                <a:schemeClr val="tx1">
                  <a:lumMod val="65000"/>
                  <a:lumOff val="35000"/>
                </a:schemeClr>
              </a:solidFill>
              <a:latin typeface="Arial"/>
              <a:cs typeface="Arial"/>
            </a:endParaRPr>
          </a:p>
          <a:p>
            <a:pPr>
              <a:defRPr/>
            </a:pPr>
            <a:endParaRPr lang="en-US" sz="1200" dirty="0">
              <a:solidFill>
                <a:schemeClr val="tx1">
                  <a:lumMod val="65000"/>
                  <a:lumOff val="35000"/>
                </a:schemeClr>
              </a:solidFill>
              <a:latin typeface="Arial"/>
              <a:cs typeface="Arial"/>
            </a:endParaRPr>
          </a:p>
          <a:p>
            <a:pPr>
              <a:defRPr/>
            </a:pPr>
            <a:endParaRPr lang="en-US" sz="1200" dirty="0">
              <a:solidFill>
                <a:schemeClr val="tx1">
                  <a:lumMod val="65000"/>
                  <a:lumOff val="35000"/>
                </a:schemeClr>
              </a:solidFill>
              <a:latin typeface="Arial"/>
              <a:cs typeface="Arial"/>
            </a:endParaRPr>
          </a:p>
          <a:p>
            <a:pPr>
              <a:defRPr/>
            </a:pPr>
            <a:endParaRPr lang="en-US" sz="1200" dirty="0">
              <a:solidFill>
                <a:schemeClr val="bg1">
                  <a:lumMod val="95000"/>
                </a:schemeClr>
              </a:solidFill>
            </a:endParaRPr>
          </a:p>
          <a:p>
            <a:pPr>
              <a:defRPr/>
            </a:pPr>
            <a:endParaRPr lang="en-US" sz="1200" dirty="0">
              <a:solidFill>
                <a:schemeClr val="bg1">
                  <a:lumMod val="95000"/>
                </a:schemeClr>
              </a:solidFill>
            </a:endParaRPr>
          </a:p>
        </p:txBody>
      </p:sp>
      <p:pic>
        <p:nvPicPr>
          <p:cNvPr id="53252" name="Picture 3" descr="HiRes.jpg"/>
          <p:cNvPicPr>
            <a:picLocks noChangeAspect="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6908800" y="4041775"/>
            <a:ext cx="205105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3" descr="Scan 7.jpeg"/>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6769100" y="531813"/>
            <a:ext cx="2124075"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5" descr="Scan 13.jpeg"/>
          <p:cNvPicPr>
            <a:picLocks noChangeAspect="1"/>
          </p:cNvPicPr>
          <p:nvPr/>
        </p:nvPicPr>
        <p:blipFill>
          <a:blip r:embed="rId4">
            <a:extLst>
              <a:ext uri="{28A0092B-C50C-407E-A947-70E740481C1C}">
                <a14:useLocalDpi xmlns:a14="http://schemas.microsoft.com/office/drawing/2010/main" val="0"/>
              </a:ext>
            </a:extLst>
          </a:blip>
          <a:srcRect l="3337" t="62553" r="35777" b="12859"/>
          <a:stretch>
            <a:fillRect/>
          </a:stretch>
        </p:blipFill>
        <p:spPr bwMode="auto">
          <a:xfrm>
            <a:off x="6783388" y="2498725"/>
            <a:ext cx="2319337" cy="12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4925" y="2812861"/>
            <a:ext cx="3241675" cy="4216539"/>
          </a:xfrm>
          <a:prstGeom prst="rect">
            <a:avLst/>
          </a:prstGeom>
          <a:noFill/>
        </p:spPr>
        <p:txBody>
          <a:bodyPr>
            <a:spAutoFit/>
          </a:bodyPr>
          <a:lstStyle/>
          <a:p>
            <a:pPr>
              <a:spcAft>
                <a:spcPts val="600"/>
              </a:spcAft>
              <a:defRPr/>
            </a:pPr>
            <a:r>
              <a:rPr lang="en-US" sz="2000" b="1" dirty="0" smtClean="0">
                <a:solidFill>
                  <a:srgbClr val="FFFFFF"/>
                </a:solidFill>
              </a:rPr>
              <a:t>ARTISTS</a:t>
            </a:r>
            <a:endParaRPr lang="en-US" dirty="0">
              <a:solidFill>
                <a:srgbClr val="FFFFFF"/>
              </a:solidFill>
            </a:endParaRPr>
          </a:p>
          <a:p>
            <a:pPr>
              <a:spcAft>
                <a:spcPts val="600"/>
              </a:spcAft>
              <a:defRPr/>
            </a:pPr>
            <a:r>
              <a:rPr lang="en-US" dirty="0">
                <a:solidFill>
                  <a:srgbClr val="FFFFFF"/>
                </a:solidFill>
              </a:rPr>
              <a:t>RIKKI </a:t>
            </a:r>
            <a:r>
              <a:rPr lang="en-US" dirty="0" smtClean="0">
                <a:solidFill>
                  <a:srgbClr val="FFFFFF"/>
                </a:solidFill>
              </a:rPr>
              <a:t>ROYSTON</a:t>
            </a:r>
          </a:p>
          <a:p>
            <a:pPr>
              <a:spcAft>
                <a:spcPts val="600"/>
              </a:spcAft>
              <a:defRPr/>
            </a:pPr>
            <a:r>
              <a:rPr lang="en-US" dirty="0" smtClean="0">
                <a:solidFill>
                  <a:srgbClr val="FFFFFF"/>
                </a:solidFill>
              </a:rPr>
              <a:t>REBECCA MILNER</a:t>
            </a:r>
          </a:p>
          <a:p>
            <a:pPr>
              <a:spcAft>
                <a:spcPts val="600"/>
              </a:spcAft>
              <a:defRPr/>
            </a:pPr>
            <a:r>
              <a:rPr lang="en-US" dirty="0" smtClean="0">
                <a:solidFill>
                  <a:srgbClr val="FFFFFF"/>
                </a:solidFill>
              </a:rPr>
              <a:t>TERRY BARNES</a:t>
            </a:r>
            <a:endParaRPr lang="en-US" dirty="0">
              <a:solidFill>
                <a:srgbClr val="FFFFFF"/>
              </a:solidFill>
            </a:endParaRPr>
          </a:p>
          <a:p>
            <a:pPr>
              <a:spcAft>
                <a:spcPts val="600"/>
              </a:spcAft>
              <a:defRPr/>
            </a:pPr>
            <a:r>
              <a:rPr lang="en-US" dirty="0">
                <a:solidFill>
                  <a:srgbClr val="FFFFFF"/>
                </a:solidFill>
              </a:rPr>
              <a:t>DAVID </a:t>
            </a:r>
            <a:r>
              <a:rPr lang="en-US" dirty="0" smtClean="0">
                <a:solidFill>
                  <a:srgbClr val="FFFFFF"/>
                </a:solidFill>
              </a:rPr>
              <a:t>SLATER</a:t>
            </a:r>
            <a:endParaRPr lang="en-US" dirty="0">
              <a:solidFill>
                <a:srgbClr val="FFFFFF"/>
              </a:solidFill>
            </a:endParaRPr>
          </a:p>
          <a:p>
            <a:pPr>
              <a:spcAft>
                <a:spcPts val="600"/>
              </a:spcAft>
              <a:defRPr/>
            </a:pPr>
            <a:r>
              <a:rPr lang="en-US" dirty="0">
                <a:solidFill>
                  <a:srgbClr val="FFFFFF"/>
                </a:solidFill>
              </a:rPr>
              <a:t>BARRIE </a:t>
            </a:r>
            <a:r>
              <a:rPr lang="en-US" dirty="0" smtClean="0">
                <a:solidFill>
                  <a:srgbClr val="FFFFFF"/>
                </a:solidFill>
              </a:rPr>
              <a:t>WALSH</a:t>
            </a:r>
            <a:endParaRPr lang="en-US" dirty="0">
              <a:solidFill>
                <a:srgbClr val="FFFFFF"/>
              </a:solidFill>
            </a:endParaRPr>
          </a:p>
          <a:p>
            <a:pPr>
              <a:spcAft>
                <a:spcPts val="600"/>
              </a:spcAft>
              <a:defRPr/>
            </a:pPr>
            <a:r>
              <a:rPr lang="en-US" dirty="0" smtClean="0">
                <a:solidFill>
                  <a:srgbClr val="FFFFFF"/>
                </a:solidFill>
              </a:rPr>
              <a:t>L. DEVI. SEEPUJAK</a:t>
            </a:r>
            <a:endParaRPr lang="en-US" dirty="0">
              <a:solidFill>
                <a:srgbClr val="FFFFFF"/>
              </a:solidFill>
            </a:endParaRPr>
          </a:p>
          <a:p>
            <a:pPr>
              <a:spcAft>
                <a:spcPts val="600"/>
              </a:spcAft>
              <a:defRPr/>
            </a:pPr>
            <a:r>
              <a:rPr lang="en-US" dirty="0">
                <a:solidFill>
                  <a:srgbClr val="FFFFFF"/>
                </a:solidFill>
              </a:rPr>
              <a:t>RICHARD </a:t>
            </a:r>
            <a:r>
              <a:rPr lang="en-US" dirty="0" smtClean="0">
                <a:solidFill>
                  <a:srgbClr val="FFFFFF"/>
                </a:solidFill>
              </a:rPr>
              <a:t>TAYLOR</a:t>
            </a:r>
            <a:endParaRPr lang="en-US" dirty="0">
              <a:solidFill>
                <a:srgbClr val="FFFFFF"/>
              </a:solidFill>
            </a:endParaRPr>
          </a:p>
          <a:p>
            <a:pPr>
              <a:spcAft>
                <a:spcPts val="600"/>
              </a:spcAft>
              <a:defRPr/>
            </a:pPr>
            <a:r>
              <a:rPr lang="en-US" dirty="0">
                <a:solidFill>
                  <a:srgbClr val="FFFFFF"/>
                </a:solidFill>
              </a:rPr>
              <a:t>ALEX </a:t>
            </a:r>
            <a:r>
              <a:rPr lang="en-US" dirty="0" smtClean="0">
                <a:solidFill>
                  <a:srgbClr val="FFFFFF"/>
                </a:solidFill>
              </a:rPr>
              <a:t>BRIDGER</a:t>
            </a:r>
            <a:endParaRPr lang="en-US" dirty="0">
              <a:solidFill>
                <a:srgbClr val="FFFFFF"/>
              </a:solidFill>
            </a:endParaRPr>
          </a:p>
          <a:p>
            <a:pPr>
              <a:spcAft>
                <a:spcPts val="600"/>
              </a:spcAft>
              <a:defRPr/>
            </a:pPr>
            <a:r>
              <a:rPr lang="en-US" dirty="0">
                <a:solidFill>
                  <a:srgbClr val="FFFFFF"/>
                </a:solidFill>
              </a:rPr>
              <a:t>DAVE JORDAN</a:t>
            </a:r>
          </a:p>
          <a:p>
            <a:pPr>
              <a:defRPr/>
            </a:pPr>
            <a:endParaRPr lang="en-US" dirty="0">
              <a:solidFill>
                <a:schemeClr val="bg1">
                  <a:lumMod val="95000"/>
                </a:schemeClr>
              </a:solidFill>
            </a:endParaRPr>
          </a:p>
          <a:p>
            <a:pPr>
              <a:defRPr/>
            </a:pPr>
            <a:endParaRPr lang="en-US" dirty="0">
              <a:solidFill>
                <a:schemeClr val="bg1">
                  <a:lumMod val="95000"/>
                </a:schemeClr>
              </a:solidFill>
            </a:endParaRPr>
          </a:p>
        </p:txBody>
      </p:sp>
      <p:sp>
        <p:nvSpPr>
          <p:cNvPr id="10" name="TextBox 9"/>
          <p:cNvSpPr txBox="1"/>
          <p:nvPr/>
        </p:nvSpPr>
        <p:spPr>
          <a:xfrm>
            <a:off x="34925" y="260648"/>
            <a:ext cx="2308770" cy="707886"/>
          </a:xfrm>
          <a:prstGeom prst="rect">
            <a:avLst/>
          </a:prstGeom>
          <a:noFill/>
        </p:spPr>
        <p:txBody>
          <a:bodyPr wrap="none">
            <a:spAutoFit/>
          </a:bodyPr>
          <a:lstStyle/>
          <a:p>
            <a:pPr>
              <a:defRPr/>
            </a:pPr>
            <a:r>
              <a:rPr lang="en-US" sz="2000" dirty="0">
                <a:solidFill>
                  <a:schemeClr val="accent6"/>
                </a:solidFill>
                <a:latin typeface="Arial Rounded MT Bold"/>
                <a:cs typeface="Arial Rounded MT Bold"/>
              </a:rPr>
              <a:t>EXPLORATION 5</a:t>
            </a:r>
            <a:r>
              <a:rPr lang="en-US" sz="2000" dirty="0" smtClean="0">
                <a:solidFill>
                  <a:schemeClr val="accent6"/>
                </a:solidFill>
                <a:latin typeface="Arial Rounded MT Bold"/>
                <a:cs typeface="Arial Rounded MT Bold"/>
              </a:rPr>
              <a:t>:</a:t>
            </a:r>
          </a:p>
          <a:p>
            <a:pPr>
              <a:defRPr/>
            </a:pPr>
            <a:r>
              <a:rPr lang="en-US" sz="2000" dirty="0" smtClean="0">
                <a:solidFill>
                  <a:schemeClr val="accent6"/>
                </a:solidFill>
                <a:latin typeface="Arial Rounded MT Bold"/>
                <a:cs typeface="Arial Rounded MT Bold"/>
              </a:rPr>
              <a:t>MAP MAKING</a:t>
            </a:r>
            <a:endParaRPr lang="en-US" sz="2000" dirty="0">
              <a:solidFill>
                <a:schemeClr val="accent6"/>
              </a:solidFill>
              <a:latin typeface="Arial Rounded MT Bold"/>
              <a:cs typeface="Arial Rounded MT Bold"/>
            </a:endParaRPr>
          </a:p>
        </p:txBody>
      </p:sp>
    </p:spTree>
    <p:extLst>
      <p:ext uri="{BB962C8B-B14F-4D97-AF65-F5344CB8AC3E}">
        <p14:creationId xmlns:p14="http://schemas.microsoft.com/office/powerpoint/2010/main" val="18799485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950" y="0"/>
            <a:ext cx="2592388" cy="6858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56324" name="Picture 3" descr="map 3.jpg"/>
          <p:cNvPicPr>
            <a:picLocks noChangeAspect="1"/>
          </p:cNvPicPr>
          <p:nvPr/>
        </p:nvPicPr>
        <p:blipFill>
          <a:blip r:embed="rId2">
            <a:extLst>
              <a:ext uri="{28A0092B-C50C-407E-A947-70E740481C1C}">
                <a14:useLocalDpi xmlns:a14="http://schemas.microsoft.com/office/drawing/2010/main" val="0"/>
              </a:ext>
            </a:extLst>
          </a:blip>
          <a:srcRect l="9862" t="2728" r="20470" b="2017"/>
          <a:stretch>
            <a:fillRect/>
          </a:stretch>
        </p:blipFill>
        <p:spPr bwMode="auto">
          <a:xfrm>
            <a:off x="2555875" y="127000"/>
            <a:ext cx="6443663" cy="606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4925" y="2812861"/>
            <a:ext cx="3241675" cy="4216539"/>
          </a:xfrm>
          <a:prstGeom prst="rect">
            <a:avLst/>
          </a:prstGeom>
          <a:noFill/>
        </p:spPr>
        <p:txBody>
          <a:bodyPr>
            <a:spAutoFit/>
          </a:bodyPr>
          <a:lstStyle/>
          <a:p>
            <a:pPr>
              <a:spcAft>
                <a:spcPts val="600"/>
              </a:spcAft>
              <a:defRPr/>
            </a:pPr>
            <a:r>
              <a:rPr lang="en-US" sz="2000" b="1" dirty="0" smtClean="0">
                <a:solidFill>
                  <a:srgbClr val="FFFFFF"/>
                </a:solidFill>
              </a:rPr>
              <a:t>ARTISTS</a:t>
            </a:r>
            <a:endParaRPr lang="en-US" dirty="0">
              <a:solidFill>
                <a:srgbClr val="FFFFFF"/>
              </a:solidFill>
            </a:endParaRPr>
          </a:p>
          <a:p>
            <a:pPr>
              <a:spcAft>
                <a:spcPts val="600"/>
              </a:spcAft>
              <a:defRPr/>
            </a:pPr>
            <a:r>
              <a:rPr lang="en-US" dirty="0">
                <a:solidFill>
                  <a:srgbClr val="FFFFFF"/>
                </a:solidFill>
              </a:rPr>
              <a:t>RIKKI </a:t>
            </a:r>
            <a:r>
              <a:rPr lang="en-US" dirty="0" smtClean="0">
                <a:solidFill>
                  <a:srgbClr val="FFFFFF"/>
                </a:solidFill>
              </a:rPr>
              <a:t>ROYSTON</a:t>
            </a:r>
          </a:p>
          <a:p>
            <a:pPr>
              <a:spcAft>
                <a:spcPts val="600"/>
              </a:spcAft>
              <a:defRPr/>
            </a:pPr>
            <a:r>
              <a:rPr lang="en-US" dirty="0" smtClean="0">
                <a:solidFill>
                  <a:srgbClr val="FFFFFF"/>
                </a:solidFill>
              </a:rPr>
              <a:t>REBECCA MILNER</a:t>
            </a:r>
          </a:p>
          <a:p>
            <a:pPr>
              <a:spcAft>
                <a:spcPts val="600"/>
              </a:spcAft>
              <a:defRPr/>
            </a:pPr>
            <a:r>
              <a:rPr lang="en-US" dirty="0" smtClean="0">
                <a:solidFill>
                  <a:srgbClr val="FFFFFF"/>
                </a:solidFill>
              </a:rPr>
              <a:t>TERRY BARNES</a:t>
            </a:r>
            <a:endParaRPr lang="en-US" dirty="0">
              <a:solidFill>
                <a:srgbClr val="FFFFFF"/>
              </a:solidFill>
            </a:endParaRPr>
          </a:p>
          <a:p>
            <a:pPr>
              <a:spcAft>
                <a:spcPts val="600"/>
              </a:spcAft>
              <a:defRPr/>
            </a:pPr>
            <a:r>
              <a:rPr lang="en-US" dirty="0">
                <a:solidFill>
                  <a:srgbClr val="FFFFFF"/>
                </a:solidFill>
              </a:rPr>
              <a:t>DAVID </a:t>
            </a:r>
            <a:r>
              <a:rPr lang="en-US" dirty="0" smtClean="0">
                <a:solidFill>
                  <a:srgbClr val="FFFFFF"/>
                </a:solidFill>
              </a:rPr>
              <a:t>SLATER</a:t>
            </a:r>
            <a:endParaRPr lang="en-US" dirty="0">
              <a:solidFill>
                <a:srgbClr val="FFFFFF"/>
              </a:solidFill>
            </a:endParaRPr>
          </a:p>
          <a:p>
            <a:pPr>
              <a:spcAft>
                <a:spcPts val="600"/>
              </a:spcAft>
              <a:defRPr/>
            </a:pPr>
            <a:r>
              <a:rPr lang="en-US" dirty="0">
                <a:solidFill>
                  <a:srgbClr val="FFFFFF"/>
                </a:solidFill>
              </a:rPr>
              <a:t>BARRIE </a:t>
            </a:r>
            <a:r>
              <a:rPr lang="en-US" dirty="0" smtClean="0">
                <a:solidFill>
                  <a:srgbClr val="FFFFFF"/>
                </a:solidFill>
              </a:rPr>
              <a:t>WALSH</a:t>
            </a:r>
            <a:endParaRPr lang="en-US" dirty="0">
              <a:solidFill>
                <a:srgbClr val="FFFFFF"/>
              </a:solidFill>
            </a:endParaRPr>
          </a:p>
          <a:p>
            <a:pPr>
              <a:spcAft>
                <a:spcPts val="600"/>
              </a:spcAft>
              <a:defRPr/>
            </a:pPr>
            <a:r>
              <a:rPr lang="en-US" dirty="0" smtClean="0">
                <a:solidFill>
                  <a:srgbClr val="FFFFFF"/>
                </a:solidFill>
              </a:rPr>
              <a:t>L. DEVI. SEEPUJAK</a:t>
            </a:r>
            <a:endParaRPr lang="en-US" dirty="0">
              <a:solidFill>
                <a:srgbClr val="FFFFFF"/>
              </a:solidFill>
            </a:endParaRPr>
          </a:p>
          <a:p>
            <a:pPr>
              <a:spcAft>
                <a:spcPts val="600"/>
              </a:spcAft>
              <a:defRPr/>
            </a:pPr>
            <a:r>
              <a:rPr lang="en-US" dirty="0">
                <a:solidFill>
                  <a:srgbClr val="FFFFFF"/>
                </a:solidFill>
              </a:rPr>
              <a:t>RICHARD </a:t>
            </a:r>
            <a:r>
              <a:rPr lang="en-US" dirty="0" smtClean="0">
                <a:solidFill>
                  <a:srgbClr val="FFFFFF"/>
                </a:solidFill>
              </a:rPr>
              <a:t>TAYLOR</a:t>
            </a:r>
            <a:endParaRPr lang="en-US" dirty="0">
              <a:solidFill>
                <a:srgbClr val="FFFFFF"/>
              </a:solidFill>
            </a:endParaRPr>
          </a:p>
          <a:p>
            <a:pPr>
              <a:spcAft>
                <a:spcPts val="600"/>
              </a:spcAft>
              <a:defRPr/>
            </a:pPr>
            <a:r>
              <a:rPr lang="en-US" dirty="0">
                <a:solidFill>
                  <a:srgbClr val="F79646"/>
                </a:solidFill>
              </a:rPr>
              <a:t>ALEX </a:t>
            </a:r>
            <a:r>
              <a:rPr lang="en-US" dirty="0" smtClean="0">
                <a:solidFill>
                  <a:srgbClr val="F79646"/>
                </a:solidFill>
              </a:rPr>
              <a:t>BRIDGER</a:t>
            </a:r>
            <a:endParaRPr lang="en-US" dirty="0">
              <a:solidFill>
                <a:srgbClr val="F79646"/>
              </a:solidFill>
            </a:endParaRPr>
          </a:p>
          <a:p>
            <a:pPr>
              <a:spcAft>
                <a:spcPts val="600"/>
              </a:spcAft>
              <a:defRPr/>
            </a:pPr>
            <a:r>
              <a:rPr lang="en-US" dirty="0">
                <a:solidFill>
                  <a:srgbClr val="FFFFFF"/>
                </a:solidFill>
              </a:rPr>
              <a:t>DAVE JORDAN</a:t>
            </a:r>
          </a:p>
          <a:p>
            <a:pPr>
              <a:defRPr/>
            </a:pPr>
            <a:endParaRPr lang="en-US" dirty="0">
              <a:solidFill>
                <a:schemeClr val="bg1">
                  <a:lumMod val="95000"/>
                </a:schemeClr>
              </a:solidFill>
            </a:endParaRPr>
          </a:p>
          <a:p>
            <a:pPr>
              <a:defRPr/>
            </a:pPr>
            <a:endParaRPr lang="en-US" dirty="0">
              <a:solidFill>
                <a:schemeClr val="bg1">
                  <a:lumMod val="95000"/>
                </a:schemeClr>
              </a:solidFill>
            </a:endParaRPr>
          </a:p>
        </p:txBody>
      </p:sp>
      <p:sp>
        <p:nvSpPr>
          <p:cNvPr id="8" name="TextBox 7"/>
          <p:cNvSpPr txBox="1"/>
          <p:nvPr/>
        </p:nvSpPr>
        <p:spPr>
          <a:xfrm>
            <a:off x="34925" y="260648"/>
            <a:ext cx="2308770" cy="707886"/>
          </a:xfrm>
          <a:prstGeom prst="rect">
            <a:avLst/>
          </a:prstGeom>
          <a:noFill/>
        </p:spPr>
        <p:txBody>
          <a:bodyPr wrap="none">
            <a:spAutoFit/>
          </a:bodyPr>
          <a:lstStyle/>
          <a:p>
            <a:pPr>
              <a:defRPr/>
            </a:pPr>
            <a:r>
              <a:rPr lang="en-US" sz="2000" dirty="0">
                <a:solidFill>
                  <a:schemeClr val="accent6"/>
                </a:solidFill>
                <a:latin typeface="Arial Rounded MT Bold"/>
                <a:cs typeface="Arial Rounded MT Bold"/>
              </a:rPr>
              <a:t>EXPLORATION 5</a:t>
            </a:r>
            <a:r>
              <a:rPr lang="en-US" sz="2000" dirty="0" smtClean="0">
                <a:solidFill>
                  <a:schemeClr val="accent6"/>
                </a:solidFill>
                <a:latin typeface="Arial Rounded MT Bold"/>
                <a:cs typeface="Arial Rounded MT Bold"/>
              </a:rPr>
              <a:t>:</a:t>
            </a:r>
          </a:p>
          <a:p>
            <a:pPr>
              <a:defRPr/>
            </a:pPr>
            <a:r>
              <a:rPr lang="en-US" sz="2000" dirty="0" smtClean="0">
                <a:solidFill>
                  <a:schemeClr val="accent6"/>
                </a:solidFill>
                <a:latin typeface="Arial Rounded MT Bold"/>
                <a:cs typeface="Arial Rounded MT Bold"/>
              </a:rPr>
              <a:t>MAP MAKING</a:t>
            </a:r>
            <a:endParaRPr lang="en-US" sz="2000" dirty="0">
              <a:solidFill>
                <a:schemeClr val="accent6"/>
              </a:solidFill>
              <a:latin typeface="Arial Rounded MT Bold"/>
              <a:cs typeface="Arial Rounded MT Bold"/>
            </a:endParaRPr>
          </a:p>
        </p:txBody>
      </p:sp>
    </p:spTree>
    <p:extLst>
      <p:ext uri="{BB962C8B-B14F-4D97-AF65-F5344CB8AC3E}">
        <p14:creationId xmlns:p14="http://schemas.microsoft.com/office/powerpoint/2010/main" val="21602781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950" y="0"/>
            <a:ext cx="2592388" cy="6858000"/>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54276" name="Picture 3" descr="map 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7366" y="180975"/>
            <a:ext cx="6561138" cy="615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4925" y="2812861"/>
            <a:ext cx="3241675" cy="4216539"/>
          </a:xfrm>
          <a:prstGeom prst="rect">
            <a:avLst/>
          </a:prstGeom>
          <a:noFill/>
        </p:spPr>
        <p:txBody>
          <a:bodyPr>
            <a:spAutoFit/>
          </a:bodyPr>
          <a:lstStyle/>
          <a:p>
            <a:pPr>
              <a:spcAft>
                <a:spcPts val="600"/>
              </a:spcAft>
              <a:defRPr/>
            </a:pPr>
            <a:r>
              <a:rPr lang="en-US" sz="2000" b="1" dirty="0" smtClean="0">
                <a:solidFill>
                  <a:srgbClr val="FFFFFF"/>
                </a:solidFill>
              </a:rPr>
              <a:t>ARTISTS</a:t>
            </a:r>
            <a:endParaRPr lang="en-US" dirty="0">
              <a:solidFill>
                <a:srgbClr val="FFFFFF"/>
              </a:solidFill>
            </a:endParaRPr>
          </a:p>
          <a:p>
            <a:pPr>
              <a:spcAft>
                <a:spcPts val="600"/>
              </a:spcAft>
              <a:defRPr/>
            </a:pPr>
            <a:r>
              <a:rPr lang="en-US" dirty="0">
                <a:solidFill>
                  <a:srgbClr val="FFFFFF"/>
                </a:solidFill>
              </a:rPr>
              <a:t>RIKKI </a:t>
            </a:r>
            <a:r>
              <a:rPr lang="en-US" dirty="0" smtClean="0">
                <a:solidFill>
                  <a:srgbClr val="FFFFFF"/>
                </a:solidFill>
              </a:rPr>
              <a:t>ROYSTON</a:t>
            </a:r>
          </a:p>
          <a:p>
            <a:pPr>
              <a:spcAft>
                <a:spcPts val="600"/>
              </a:spcAft>
              <a:defRPr/>
            </a:pPr>
            <a:r>
              <a:rPr lang="en-US" dirty="0" smtClean="0">
                <a:solidFill>
                  <a:srgbClr val="FFFFFF"/>
                </a:solidFill>
              </a:rPr>
              <a:t>REBECCA MILNER</a:t>
            </a:r>
          </a:p>
          <a:p>
            <a:pPr>
              <a:spcAft>
                <a:spcPts val="600"/>
              </a:spcAft>
              <a:defRPr/>
            </a:pPr>
            <a:r>
              <a:rPr lang="en-US" dirty="0" smtClean="0">
                <a:solidFill>
                  <a:schemeClr val="accent6"/>
                </a:solidFill>
              </a:rPr>
              <a:t>TERRY BARNES</a:t>
            </a:r>
            <a:endParaRPr lang="en-US" dirty="0">
              <a:solidFill>
                <a:schemeClr val="accent6"/>
              </a:solidFill>
            </a:endParaRPr>
          </a:p>
          <a:p>
            <a:pPr>
              <a:spcAft>
                <a:spcPts val="600"/>
              </a:spcAft>
              <a:defRPr/>
            </a:pPr>
            <a:r>
              <a:rPr lang="en-US" dirty="0">
                <a:solidFill>
                  <a:srgbClr val="FFFFFF"/>
                </a:solidFill>
              </a:rPr>
              <a:t>DAVID </a:t>
            </a:r>
            <a:r>
              <a:rPr lang="en-US" dirty="0" smtClean="0">
                <a:solidFill>
                  <a:srgbClr val="FFFFFF"/>
                </a:solidFill>
              </a:rPr>
              <a:t>SLATER</a:t>
            </a:r>
            <a:endParaRPr lang="en-US" dirty="0">
              <a:solidFill>
                <a:srgbClr val="FFFFFF"/>
              </a:solidFill>
            </a:endParaRPr>
          </a:p>
          <a:p>
            <a:pPr>
              <a:spcAft>
                <a:spcPts val="600"/>
              </a:spcAft>
              <a:defRPr/>
            </a:pPr>
            <a:r>
              <a:rPr lang="en-US" dirty="0">
                <a:solidFill>
                  <a:srgbClr val="FFFFFF"/>
                </a:solidFill>
              </a:rPr>
              <a:t>BARRIE </a:t>
            </a:r>
            <a:r>
              <a:rPr lang="en-US" dirty="0" smtClean="0">
                <a:solidFill>
                  <a:srgbClr val="FFFFFF"/>
                </a:solidFill>
              </a:rPr>
              <a:t>WALSH</a:t>
            </a:r>
            <a:endParaRPr lang="en-US" dirty="0">
              <a:solidFill>
                <a:srgbClr val="FFFFFF"/>
              </a:solidFill>
            </a:endParaRPr>
          </a:p>
          <a:p>
            <a:pPr>
              <a:spcAft>
                <a:spcPts val="600"/>
              </a:spcAft>
              <a:defRPr/>
            </a:pPr>
            <a:r>
              <a:rPr lang="en-US" dirty="0" smtClean="0">
                <a:solidFill>
                  <a:srgbClr val="FFFFFF"/>
                </a:solidFill>
              </a:rPr>
              <a:t>L. DEVI. SEEPUJAK</a:t>
            </a:r>
            <a:endParaRPr lang="en-US" dirty="0">
              <a:solidFill>
                <a:srgbClr val="FFFFFF"/>
              </a:solidFill>
            </a:endParaRPr>
          </a:p>
          <a:p>
            <a:pPr>
              <a:spcAft>
                <a:spcPts val="600"/>
              </a:spcAft>
              <a:defRPr/>
            </a:pPr>
            <a:r>
              <a:rPr lang="en-US" dirty="0">
                <a:solidFill>
                  <a:srgbClr val="FFFFFF"/>
                </a:solidFill>
              </a:rPr>
              <a:t>RICHARD </a:t>
            </a:r>
            <a:r>
              <a:rPr lang="en-US" dirty="0" smtClean="0">
                <a:solidFill>
                  <a:srgbClr val="FFFFFF"/>
                </a:solidFill>
              </a:rPr>
              <a:t>TAYLOR</a:t>
            </a:r>
            <a:endParaRPr lang="en-US" dirty="0">
              <a:solidFill>
                <a:srgbClr val="FFFFFF"/>
              </a:solidFill>
            </a:endParaRPr>
          </a:p>
          <a:p>
            <a:pPr>
              <a:spcAft>
                <a:spcPts val="600"/>
              </a:spcAft>
              <a:defRPr/>
            </a:pPr>
            <a:r>
              <a:rPr lang="en-US" dirty="0">
                <a:solidFill>
                  <a:srgbClr val="FFFFFF"/>
                </a:solidFill>
              </a:rPr>
              <a:t>ALEX </a:t>
            </a:r>
            <a:r>
              <a:rPr lang="en-US" dirty="0" smtClean="0">
                <a:solidFill>
                  <a:srgbClr val="FFFFFF"/>
                </a:solidFill>
              </a:rPr>
              <a:t>BRIDGER</a:t>
            </a:r>
            <a:endParaRPr lang="en-US" dirty="0">
              <a:solidFill>
                <a:srgbClr val="FFFFFF"/>
              </a:solidFill>
            </a:endParaRPr>
          </a:p>
          <a:p>
            <a:pPr>
              <a:spcAft>
                <a:spcPts val="600"/>
              </a:spcAft>
              <a:defRPr/>
            </a:pPr>
            <a:r>
              <a:rPr lang="en-US" dirty="0">
                <a:solidFill>
                  <a:srgbClr val="FFFFFF"/>
                </a:solidFill>
              </a:rPr>
              <a:t>DAVE JORDAN</a:t>
            </a:r>
          </a:p>
          <a:p>
            <a:pPr>
              <a:defRPr/>
            </a:pPr>
            <a:endParaRPr lang="en-US" dirty="0">
              <a:solidFill>
                <a:schemeClr val="bg1">
                  <a:lumMod val="95000"/>
                </a:schemeClr>
              </a:solidFill>
            </a:endParaRPr>
          </a:p>
          <a:p>
            <a:pPr>
              <a:defRPr/>
            </a:pPr>
            <a:endParaRPr lang="en-US" dirty="0">
              <a:solidFill>
                <a:schemeClr val="bg1">
                  <a:lumMod val="95000"/>
                </a:schemeClr>
              </a:solidFill>
            </a:endParaRPr>
          </a:p>
        </p:txBody>
      </p:sp>
      <p:sp>
        <p:nvSpPr>
          <p:cNvPr id="8" name="TextBox 7"/>
          <p:cNvSpPr txBox="1"/>
          <p:nvPr/>
        </p:nvSpPr>
        <p:spPr>
          <a:xfrm>
            <a:off x="34925" y="260648"/>
            <a:ext cx="2308770" cy="707886"/>
          </a:xfrm>
          <a:prstGeom prst="rect">
            <a:avLst/>
          </a:prstGeom>
          <a:noFill/>
        </p:spPr>
        <p:txBody>
          <a:bodyPr wrap="none">
            <a:spAutoFit/>
          </a:bodyPr>
          <a:lstStyle/>
          <a:p>
            <a:pPr>
              <a:defRPr/>
            </a:pPr>
            <a:r>
              <a:rPr lang="en-US" sz="2000" dirty="0">
                <a:solidFill>
                  <a:schemeClr val="accent6"/>
                </a:solidFill>
                <a:latin typeface="Arial Rounded MT Bold"/>
                <a:cs typeface="Arial Rounded MT Bold"/>
              </a:rPr>
              <a:t>EXPLORATION 5</a:t>
            </a:r>
            <a:r>
              <a:rPr lang="en-US" sz="2000" dirty="0" smtClean="0">
                <a:solidFill>
                  <a:schemeClr val="accent6"/>
                </a:solidFill>
                <a:latin typeface="Arial Rounded MT Bold"/>
                <a:cs typeface="Arial Rounded MT Bold"/>
              </a:rPr>
              <a:t>:</a:t>
            </a:r>
          </a:p>
          <a:p>
            <a:pPr>
              <a:defRPr/>
            </a:pPr>
            <a:r>
              <a:rPr lang="en-US" sz="2000" dirty="0" smtClean="0">
                <a:solidFill>
                  <a:schemeClr val="accent6"/>
                </a:solidFill>
                <a:latin typeface="Arial Rounded MT Bold"/>
                <a:cs typeface="Arial Rounded MT Bold"/>
              </a:rPr>
              <a:t>MAP MAKING</a:t>
            </a:r>
            <a:endParaRPr lang="en-US" sz="2000" dirty="0">
              <a:solidFill>
                <a:schemeClr val="accent6"/>
              </a:solidFill>
              <a:latin typeface="Arial Rounded MT Bold"/>
              <a:cs typeface="Arial Rounded MT Bold"/>
            </a:endParaRPr>
          </a:p>
        </p:txBody>
      </p:sp>
    </p:spTree>
    <p:extLst>
      <p:ext uri="{BB962C8B-B14F-4D97-AF65-F5344CB8AC3E}">
        <p14:creationId xmlns:p14="http://schemas.microsoft.com/office/powerpoint/2010/main" val="11909792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an 15.jpeg"/>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5580112" cy="6908710"/>
          </a:xfrm>
          <a:prstGeom prst="rect">
            <a:avLst/>
          </a:prstGeom>
          <a:ln>
            <a:noFill/>
          </a:ln>
        </p:spPr>
      </p:pic>
      <p:sp>
        <p:nvSpPr>
          <p:cNvPr id="5" name="Rectangle 4"/>
          <p:cNvSpPr/>
          <p:nvPr/>
        </p:nvSpPr>
        <p:spPr>
          <a:xfrm>
            <a:off x="5580063" y="0"/>
            <a:ext cx="3563937" cy="6858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387" name="TextBox 2"/>
          <p:cNvSpPr txBox="1">
            <a:spLocks noChangeArrowheads="1"/>
          </p:cNvSpPr>
          <p:nvPr/>
        </p:nvSpPr>
        <p:spPr bwMode="auto">
          <a:xfrm>
            <a:off x="5651500" y="980728"/>
            <a:ext cx="338455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chemeClr val="bg1"/>
                </a:solidFill>
                <a:latin typeface="Avenir Book"/>
                <a:cs typeface="Avenir Book"/>
              </a:rPr>
              <a:t>Space affects our </a:t>
            </a:r>
            <a:r>
              <a:rPr lang="en-US" sz="1800" dirty="0" err="1">
                <a:solidFill>
                  <a:schemeClr val="bg1"/>
                </a:solidFill>
                <a:latin typeface="Avenir Book"/>
                <a:cs typeface="Avenir Book"/>
              </a:rPr>
              <a:t>behaviour</a:t>
            </a:r>
            <a:r>
              <a:rPr lang="en-US" sz="1800" dirty="0">
                <a:solidFill>
                  <a:schemeClr val="bg1"/>
                </a:solidFill>
                <a:latin typeface="Avenir Book"/>
                <a:cs typeface="Avenir Book"/>
              </a:rPr>
              <a:t> and is the canvas upon which we draw our itineraries and unfold the string of our lives. </a:t>
            </a:r>
          </a:p>
          <a:p>
            <a:pPr eaLnBrk="1" hangingPunct="1"/>
            <a:endParaRPr lang="en-US" sz="1800" dirty="0">
              <a:solidFill>
                <a:schemeClr val="bg1"/>
              </a:solidFill>
              <a:latin typeface="Avenir Book"/>
              <a:cs typeface="Avenir Book"/>
            </a:endParaRPr>
          </a:p>
          <a:p>
            <a:pPr eaLnBrk="1" hangingPunct="1"/>
            <a:r>
              <a:rPr lang="en-US" sz="1800" dirty="0">
                <a:solidFill>
                  <a:schemeClr val="bg1"/>
                </a:solidFill>
                <a:latin typeface="Avenir Book"/>
                <a:cs typeface="Avenir Book"/>
              </a:rPr>
              <a:t>By </a:t>
            </a:r>
            <a:r>
              <a:rPr lang="en-US" sz="1800" dirty="0" smtClean="0">
                <a:solidFill>
                  <a:schemeClr val="bg1"/>
                </a:solidFill>
                <a:latin typeface="Avenir Book"/>
                <a:cs typeface="Avenir Book"/>
              </a:rPr>
              <a:t>recognizing </a:t>
            </a:r>
            <a:r>
              <a:rPr lang="en-US" sz="1800" dirty="0">
                <a:solidFill>
                  <a:schemeClr val="bg1"/>
                </a:solidFill>
                <a:latin typeface="Avenir Book"/>
                <a:cs typeface="Avenir Book"/>
              </a:rPr>
              <a:t>which elements of </a:t>
            </a:r>
            <a:r>
              <a:rPr lang="en-US" sz="1800" dirty="0" smtClean="0">
                <a:solidFill>
                  <a:schemeClr val="bg1"/>
                </a:solidFill>
                <a:latin typeface="Avenir Book"/>
                <a:cs typeface="Avenir Book"/>
              </a:rPr>
              <a:t>their surrounding </a:t>
            </a:r>
            <a:r>
              <a:rPr lang="en-US" sz="1800" dirty="0">
                <a:solidFill>
                  <a:schemeClr val="bg1"/>
                </a:solidFill>
                <a:latin typeface="Avenir Book"/>
                <a:cs typeface="Avenir Book"/>
              </a:rPr>
              <a:t>built environment are contributing </a:t>
            </a:r>
            <a:r>
              <a:rPr lang="en-US" sz="1800" dirty="0" smtClean="0">
                <a:solidFill>
                  <a:schemeClr val="bg1"/>
                </a:solidFill>
                <a:latin typeface="Avenir Book"/>
                <a:cs typeface="Avenir Book"/>
              </a:rPr>
              <a:t>to their well</a:t>
            </a:r>
            <a:r>
              <a:rPr lang="en-US" sz="1800" dirty="0">
                <a:solidFill>
                  <a:schemeClr val="bg1"/>
                </a:solidFill>
                <a:latin typeface="Avenir Book"/>
                <a:cs typeface="Avenir Book"/>
              </a:rPr>
              <a:t>-being</a:t>
            </a:r>
            <a:r>
              <a:rPr lang="en-US" sz="1800" dirty="0" smtClean="0">
                <a:solidFill>
                  <a:schemeClr val="bg1"/>
                </a:solidFill>
                <a:latin typeface="Avenir Book"/>
                <a:cs typeface="Avenir Book"/>
              </a:rPr>
              <a:t>, the participants of the workshops engaged in </a:t>
            </a:r>
            <a:r>
              <a:rPr lang="en-US" sz="1800" dirty="0">
                <a:solidFill>
                  <a:schemeClr val="bg1"/>
                </a:solidFill>
                <a:latin typeface="Avenir Book"/>
                <a:cs typeface="Avenir Book"/>
              </a:rPr>
              <a:t>a </a:t>
            </a:r>
            <a:r>
              <a:rPr lang="en-US" sz="1800" dirty="0" smtClean="0">
                <a:solidFill>
                  <a:schemeClr val="bg1"/>
                </a:solidFill>
                <a:latin typeface="Avenir Book"/>
                <a:cs typeface="Avenir Book"/>
              </a:rPr>
              <a:t>more subjective way </a:t>
            </a:r>
            <a:r>
              <a:rPr lang="en-US" sz="1800" dirty="0">
                <a:solidFill>
                  <a:schemeClr val="bg1"/>
                </a:solidFill>
                <a:latin typeface="Avenir Book"/>
                <a:cs typeface="Avenir Book"/>
              </a:rPr>
              <a:t>of recording information about space </a:t>
            </a:r>
            <a:r>
              <a:rPr lang="en-US" sz="1800" dirty="0" smtClean="0">
                <a:solidFill>
                  <a:schemeClr val="bg1"/>
                </a:solidFill>
                <a:latin typeface="Avenir Book"/>
                <a:cs typeface="Avenir Book"/>
              </a:rPr>
              <a:t>and suggested a more participatory way of planning space.</a:t>
            </a:r>
            <a:endParaRPr lang="en-US" sz="1800" dirty="0">
              <a:solidFill>
                <a:schemeClr val="bg1"/>
              </a:solidFill>
              <a:latin typeface="Avenir Book"/>
              <a:cs typeface="Avenir Book"/>
            </a:endParaRPr>
          </a:p>
        </p:txBody>
      </p:sp>
      <p:sp>
        <p:nvSpPr>
          <p:cNvPr id="8" name="TextBox 7"/>
          <p:cNvSpPr txBox="1"/>
          <p:nvPr/>
        </p:nvSpPr>
        <p:spPr>
          <a:xfrm>
            <a:off x="4176266" y="273051"/>
            <a:ext cx="3996134" cy="707678"/>
          </a:xfrm>
          <a:prstGeom prst="rect">
            <a:avLst/>
          </a:prstGeom>
          <a:noFill/>
        </p:spPr>
        <p:txBody>
          <a:bodyPr wrap="square">
            <a:spAutoFit/>
          </a:bodyPr>
          <a:lstStyle/>
          <a:p>
            <a:pPr>
              <a:defRPr/>
            </a:pPr>
            <a:r>
              <a:rPr lang="en-US" sz="4000" dirty="0">
                <a:solidFill>
                  <a:schemeClr val="tx1">
                    <a:lumMod val="65000"/>
                    <a:lumOff val="35000"/>
                  </a:schemeClr>
                </a:solidFill>
                <a:latin typeface="Avenir Book"/>
                <a:cs typeface="Avenir Book"/>
              </a:rPr>
              <a:t>Being</a:t>
            </a:r>
            <a:r>
              <a:rPr lang="en-US" sz="4000" dirty="0">
                <a:solidFill>
                  <a:srgbClr val="FF6600"/>
                </a:solidFill>
                <a:latin typeface="Avenir Book"/>
                <a:cs typeface="Avenir Book"/>
              </a:rPr>
              <a:t> </a:t>
            </a:r>
            <a:r>
              <a:rPr lang="en-US" sz="4000" dirty="0">
                <a:solidFill>
                  <a:schemeClr val="bg1"/>
                </a:solidFill>
                <a:latin typeface="Avenir Book"/>
                <a:cs typeface="Avenir Book"/>
              </a:rPr>
              <a:t>Heard</a:t>
            </a:r>
            <a:r>
              <a:rPr lang="en-US" sz="4000" dirty="0">
                <a:solidFill>
                  <a:srgbClr val="FF6600"/>
                </a:solidFill>
                <a:latin typeface="Avenir Book"/>
                <a:cs typeface="Avenir Book"/>
              </a:rPr>
              <a:t> </a:t>
            </a:r>
          </a:p>
        </p:txBody>
      </p:sp>
      <p:sp>
        <p:nvSpPr>
          <p:cNvPr id="6" name="TextBox 5"/>
          <p:cNvSpPr txBox="1"/>
          <p:nvPr/>
        </p:nvSpPr>
        <p:spPr>
          <a:xfrm>
            <a:off x="107504" y="6453336"/>
            <a:ext cx="4068762" cy="400110"/>
          </a:xfrm>
          <a:prstGeom prst="rect">
            <a:avLst/>
          </a:prstGeom>
          <a:noFill/>
        </p:spPr>
        <p:txBody>
          <a:bodyPr wrap="square" rtlCol="0">
            <a:spAutoFit/>
          </a:bodyPr>
          <a:lstStyle/>
          <a:p>
            <a:r>
              <a:rPr lang="en-US" sz="1000" dirty="0" smtClean="0">
                <a:solidFill>
                  <a:schemeClr val="bg1"/>
                </a:solidFill>
              </a:rPr>
              <a:t>Illustration by Keri Smith</a:t>
            </a:r>
          </a:p>
          <a:p>
            <a:r>
              <a:rPr lang="en-US" sz="1000" dirty="0" smtClean="0">
                <a:solidFill>
                  <a:schemeClr val="bg1"/>
                </a:solidFill>
              </a:rPr>
              <a:t>“The Pocket scavenger”| </a:t>
            </a:r>
            <a:r>
              <a:rPr lang="en-US" sz="1000" dirty="0" err="1" smtClean="0">
                <a:solidFill>
                  <a:schemeClr val="bg1"/>
                </a:solidFill>
              </a:rPr>
              <a:t>penguin.com</a:t>
            </a:r>
            <a:r>
              <a:rPr lang="en-US" sz="1000" dirty="0" smtClean="0">
                <a:solidFill>
                  <a:schemeClr val="bg1"/>
                </a:solidFill>
              </a:rPr>
              <a:t>/</a:t>
            </a:r>
            <a:r>
              <a:rPr lang="en-US" sz="1000" dirty="0" err="1" smtClean="0">
                <a:solidFill>
                  <a:schemeClr val="bg1"/>
                </a:solidFill>
              </a:rPr>
              <a:t>kerismith</a:t>
            </a:r>
            <a:endParaRPr lang="en-US" sz="1000" dirty="0">
              <a:solidFill>
                <a:schemeClr val="bg1"/>
              </a:solidFill>
            </a:endParaRPr>
          </a:p>
        </p:txBody>
      </p:sp>
    </p:spTree>
    <p:extLst>
      <p:ext uri="{BB962C8B-B14F-4D97-AF65-F5344CB8AC3E}">
        <p14:creationId xmlns:p14="http://schemas.microsoft.com/office/powerpoint/2010/main" val="3179960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4925" y="2812861"/>
            <a:ext cx="3241675" cy="4216539"/>
          </a:xfrm>
          <a:prstGeom prst="rect">
            <a:avLst/>
          </a:prstGeom>
          <a:noFill/>
        </p:spPr>
        <p:txBody>
          <a:bodyPr>
            <a:spAutoFit/>
          </a:bodyPr>
          <a:lstStyle/>
          <a:p>
            <a:pPr>
              <a:spcAft>
                <a:spcPts val="600"/>
              </a:spcAft>
              <a:defRPr/>
            </a:pPr>
            <a:r>
              <a:rPr lang="en-US" sz="2000" b="1" dirty="0" smtClean="0">
                <a:solidFill>
                  <a:srgbClr val="FFFFFF"/>
                </a:solidFill>
              </a:rPr>
              <a:t>ARTISTS</a:t>
            </a:r>
            <a:endParaRPr lang="en-US" dirty="0">
              <a:solidFill>
                <a:srgbClr val="FFFFFF"/>
              </a:solidFill>
            </a:endParaRPr>
          </a:p>
          <a:p>
            <a:pPr>
              <a:spcAft>
                <a:spcPts val="600"/>
              </a:spcAft>
              <a:defRPr/>
            </a:pPr>
            <a:r>
              <a:rPr lang="en-US" dirty="0">
                <a:solidFill>
                  <a:srgbClr val="FFFFFF"/>
                </a:solidFill>
              </a:rPr>
              <a:t>RIKKI </a:t>
            </a:r>
            <a:r>
              <a:rPr lang="en-US" dirty="0" smtClean="0">
                <a:solidFill>
                  <a:srgbClr val="FFFFFF"/>
                </a:solidFill>
              </a:rPr>
              <a:t>ROYSTON</a:t>
            </a:r>
          </a:p>
          <a:p>
            <a:pPr>
              <a:spcAft>
                <a:spcPts val="600"/>
              </a:spcAft>
              <a:defRPr/>
            </a:pPr>
            <a:r>
              <a:rPr lang="en-US" dirty="0" smtClean="0">
                <a:solidFill>
                  <a:srgbClr val="FFFFFF"/>
                </a:solidFill>
              </a:rPr>
              <a:t>REBECCA MILNER</a:t>
            </a:r>
          </a:p>
          <a:p>
            <a:pPr>
              <a:spcAft>
                <a:spcPts val="600"/>
              </a:spcAft>
              <a:defRPr/>
            </a:pPr>
            <a:r>
              <a:rPr lang="en-US" dirty="0" smtClean="0">
                <a:solidFill>
                  <a:srgbClr val="FFFFFF"/>
                </a:solidFill>
              </a:rPr>
              <a:t>TERRY BARNES</a:t>
            </a:r>
            <a:endParaRPr lang="en-US" dirty="0">
              <a:solidFill>
                <a:srgbClr val="FFFFFF"/>
              </a:solidFill>
            </a:endParaRPr>
          </a:p>
          <a:p>
            <a:pPr>
              <a:spcAft>
                <a:spcPts val="600"/>
              </a:spcAft>
              <a:defRPr/>
            </a:pPr>
            <a:r>
              <a:rPr lang="en-US" dirty="0">
                <a:solidFill>
                  <a:srgbClr val="FFFFFF"/>
                </a:solidFill>
              </a:rPr>
              <a:t>DAVID </a:t>
            </a:r>
            <a:r>
              <a:rPr lang="en-US" dirty="0" smtClean="0">
                <a:solidFill>
                  <a:srgbClr val="FFFFFF"/>
                </a:solidFill>
              </a:rPr>
              <a:t>SLATER</a:t>
            </a:r>
            <a:endParaRPr lang="en-US" dirty="0">
              <a:solidFill>
                <a:srgbClr val="FFFFFF"/>
              </a:solidFill>
            </a:endParaRPr>
          </a:p>
          <a:p>
            <a:pPr>
              <a:spcAft>
                <a:spcPts val="600"/>
              </a:spcAft>
              <a:defRPr/>
            </a:pPr>
            <a:r>
              <a:rPr lang="en-US" dirty="0">
                <a:solidFill>
                  <a:srgbClr val="FFFFFF"/>
                </a:solidFill>
              </a:rPr>
              <a:t>BARRIE </a:t>
            </a:r>
            <a:r>
              <a:rPr lang="en-US" dirty="0" smtClean="0">
                <a:solidFill>
                  <a:srgbClr val="FFFFFF"/>
                </a:solidFill>
              </a:rPr>
              <a:t>WALSH</a:t>
            </a:r>
            <a:endParaRPr lang="en-US" dirty="0">
              <a:solidFill>
                <a:srgbClr val="FFFFFF"/>
              </a:solidFill>
            </a:endParaRPr>
          </a:p>
          <a:p>
            <a:pPr>
              <a:spcAft>
                <a:spcPts val="600"/>
              </a:spcAft>
              <a:defRPr/>
            </a:pPr>
            <a:r>
              <a:rPr lang="en-US" dirty="0" smtClean="0">
                <a:solidFill>
                  <a:srgbClr val="FFFFFF"/>
                </a:solidFill>
              </a:rPr>
              <a:t>L. DEVI. SEEPUJAK</a:t>
            </a:r>
            <a:endParaRPr lang="en-US" dirty="0">
              <a:solidFill>
                <a:srgbClr val="FFFFFF"/>
              </a:solidFill>
            </a:endParaRPr>
          </a:p>
          <a:p>
            <a:pPr>
              <a:spcAft>
                <a:spcPts val="600"/>
              </a:spcAft>
              <a:defRPr/>
            </a:pPr>
            <a:r>
              <a:rPr lang="en-US" dirty="0">
                <a:solidFill>
                  <a:srgbClr val="FFFFFF"/>
                </a:solidFill>
              </a:rPr>
              <a:t>RICHARD </a:t>
            </a:r>
            <a:r>
              <a:rPr lang="en-US" dirty="0" smtClean="0">
                <a:solidFill>
                  <a:srgbClr val="FFFFFF"/>
                </a:solidFill>
              </a:rPr>
              <a:t>TAYLOR</a:t>
            </a:r>
            <a:endParaRPr lang="en-US" dirty="0">
              <a:solidFill>
                <a:srgbClr val="FFFFFF"/>
              </a:solidFill>
            </a:endParaRPr>
          </a:p>
          <a:p>
            <a:pPr>
              <a:spcAft>
                <a:spcPts val="600"/>
              </a:spcAft>
              <a:defRPr/>
            </a:pPr>
            <a:r>
              <a:rPr lang="en-US" dirty="0">
                <a:solidFill>
                  <a:srgbClr val="FFFFFF"/>
                </a:solidFill>
              </a:rPr>
              <a:t>ALEX </a:t>
            </a:r>
            <a:r>
              <a:rPr lang="en-US" dirty="0" smtClean="0">
                <a:solidFill>
                  <a:srgbClr val="FFFFFF"/>
                </a:solidFill>
              </a:rPr>
              <a:t>BRIDGER</a:t>
            </a:r>
            <a:endParaRPr lang="en-US" dirty="0">
              <a:solidFill>
                <a:srgbClr val="FFFFFF"/>
              </a:solidFill>
            </a:endParaRPr>
          </a:p>
          <a:p>
            <a:pPr>
              <a:spcAft>
                <a:spcPts val="600"/>
              </a:spcAft>
              <a:defRPr/>
            </a:pPr>
            <a:r>
              <a:rPr lang="en-US" dirty="0">
                <a:solidFill>
                  <a:srgbClr val="FFFFFF"/>
                </a:solidFill>
              </a:rPr>
              <a:t>DAVE JORDAN</a:t>
            </a:r>
          </a:p>
          <a:p>
            <a:pPr>
              <a:defRPr/>
            </a:pPr>
            <a:endParaRPr lang="en-US" dirty="0">
              <a:solidFill>
                <a:schemeClr val="bg1">
                  <a:lumMod val="95000"/>
                </a:schemeClr>
              </a:solidFill>
            </a:endParaRPr>
          </a:p>
          <a:p>
            <a:pPr>
              <a:defRPr/>
            </a:pPr>
            <a:endParaRPr lang="en-US" dirty="0">
              <a:solidFill>
                <a:schemeClr val="bg1">
                  <a:lumMod val="95000"/>
                </a:schemeClr>
              </a:solidFill>
            </a:endParaRPr>
          </a:p>
        </p:txBody>
      </p:sp>
      <p:pic>
        <p:nvPicPr>
          <p:cNvPr id="7" name="Picture 3" descr="Scan 7.jpeg"/>
          <p:cNvPicPr>
            <a:picLocks noChangeAspect="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6228184" y="3861048"/>
            <a:ext cx="2520181" cy="233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51520" y="260648"/>
            <a:ext cx="6192688" cy="5293756"/>
          </a:xfrm>
          <a:prstGeom prst="rect">
            <a:avLst/>
          </a:prstGeom>
          <a:noFill/>
        </p:spPr>
        <p:txBody>
          <a:bodyPr wrap="square" rtlCol="0">
            <a:spAutoFit/>
          </a:bodyPr>
          <a:lstStyle/>
          <a:p>
            <a:r>
              <a:rPr lang="en-GB" sz="1600" dirty="0" smtClean="0">
                <a:latin typeface="Avenir Book"/>
                <a:cs typeface="Avenir Book"/>
              </a:rPr>
              <a:t>References</a:t>
            </a:r>
          </a:p>
          <a:p>
            <a:endParaRPr lang="en-GB" sz="1600" dirty="0" smtClean="0">
              <a:latin typeface="Avenir Book"/>
              <a:cs typeface="Avenir Book"/>
            </a:endParaRPr>
          </a:p>
          <a:p>
            <a:r>
              <a:rPr lang="en-GB" sz="1200" dirty="0" smtClean="0">
                <a:latin typeface="Avenir Book"/>
                <a:cs typeface="Avenir Book"/>
              </a:rPr>
              <a:t>156a </a:t>
            </a:r>
            <a:r>
              <a:rPr lang="en-GB" sz="1200" dirty="0" err="1">
                <a:latin typeface="Avenir Book"/>
                <a:cs typeface="Avenir Book"/>
              </a:rPr>
              <a:t>infoshop</a:t>
            </a:r>
            <a:r>
              <a:rPr lang="en-GB" sz="1200" dirty="0">
                <a:latin typeface="Avenir Book"/>
                <a:cs typeface="Avenir Book"/>
              </a:rPr>
              <a:t> (2005) “You are here but why? A free festival of mapping”, </a:t>
            </a:r>
            <a:r>
              <a:rPr lang="en-GB" sz="1200" u="sng" dirty="0">
                <a:latin typeface="Avenir Book"/>
                <a:cs typeface="Avenir Book"/>
                <a:hlinkClick r:id="rId3"/>
              </a:rPr>
              <a:t>http://www.56a.org.uk/mapfesttext.html accessed 16 February 2014</a:t>
            </a:r>
            <a:r>
              <a:rPr lang="en-GB" sz="1200" dirty="0" smtClean="0">
                <a:latin typeface="Avenir Book"/>
                <a:cs typeface="Avenir Book"/>
              </a:rPr>
              <a:t>.</a:t>
            </a:r>
          </a:p>
          <a:p>
            <a:endParaRPr lang="en-GB" sz="1200" dirty="0">
              <a:latin typeface="Avenir Book"/>
              <a:cs typeface="Avenir Book"/>
            </a:endParaRPr>
          </a:p>
          <a:p>
            <a:r>
              <a:rPr lang="en-GB" sz="1200" dirty="0" err="1">
                <a:latin typeface="Avenir Book"/>
                <a:cs typeface="Avenir Book"/>
              </a:rPr>
              <a:t>Bevington</a:t>
            </a:r>
            <a:r>
              <a:rPr lang="en-GB" sz="1200" dirty="0">
                <a:latin typeface="Avenir Book"/>
                <a:cs typeface="Avenir Book"/>
              </a:rPr>
              <a:t>, D., and Dixon, C. (2005) ‘Movement-relevant theory: Rethinking social movement scholarship and activism’. </a:t>
            </a:r>
            <a:r>
              <a:rPr lang="en-GB" sz="1200" i="1" dirty="0">
                <a:latin typeface="Avenir Book"/>
                <a:cs typeface="Avenir Book"/>
              </a:rPr>
              <a:t>Social Movement Studies</a:t>
            </a:r>
            <a:r>
              <a:rPr lang="en-GB" sz="1200" dirty="0">
                <a:latin typeface="Avenir Book"/>
                <a:cs typeface="Avenir Book"/>
              </a:rPr>
              <a:t> 4 (3): 185-208</a:t>
            </a:r>
            <a:r>
              <a:rPr lang="en-GB" sz="1200" dirty="0" smtClean="0">
                <a:latin typeface="Avenir Book"/>
                <a:cs typeface="Avenir Book"/>
              </a:rPr>
              <a:t>.</a:t>
            </a:r>
          </a:p>
          <a:p>
            <a:endParaRPr lang="en-GB" sz="1200" dirty="0">
              <a:latin typeface="Avenir Book"/>
              <a:cs typeface="Avenir Book"/>
            </a:endParaRPr>
          </a:p>
          <a:p>
            <a:r>
              <a:rPr lang="en-GB" sz="1200" dirty="0">
                <a:latin typeface="Avenir Book"/>
                <a:cs typeface="Avenir Book"/>
              </a:rPr>
              <a:t>Bridger, A. (2011) ‘</a:t>
            </a:r>
            <a:r>
              <a:rPr lang="en-GB" sz="1200" dirty="0" err="1">
                <a:latin typeface="Avenir Book"/>
                <a:cs typeface="Avenir Book"/>
              </a:rPr>
              <a:t>Psychogeography</a:t>
            </a:r>
            <a:r>
              <a:rPr lang="en-GB" sz="1200" dirty="0">
                <a:latin typeface="Avenir Book"/>
                <a:cs typeface="Avenir Book"/>
              </a:rPr>
              <a:t> and the study of social environments’, in Paula </a:t>
            </a:r>
            <a:r>
              <a:rPr lang="en-GB" sz="1200" dirty="0" err="1">
                <a:latin typeface="Avenir Book"/>
                <a:cs typeface="Avenir Book"/>
              </a:rPr>
              <a:t>Reavey</a:t>
            </a:r>
            <a:r>
              <a:rPr lang="en-GB" sz="1200" dirty="0">
                <a:latin typeface="Avenir Book"/>
                <a:cs typeface="Avenir Book"/>
              </a:rPr>
              <a:t> (ed.) </a:t>
            </a:r>
            <a:r>
              <a:rPr lang="en-GB" sz="1200" i="1" dirty="0">
                <a:latin typeface="Avenir Book"/>
                <a:cs typeface="Avenir Book"/>
              </a:rPr>
              <a:t>Visual Methods in Psychology: Using and Interpreting Images</a:t>
            </a:r>
            <a:r>
              <a:rPr lang="en-GB" sz="1200" dirty="0">
                <a:latin typeface="Avenir Book"/>
                <a:cs typeface="Avenir Book"/>
              </a:rPr>
              <a:t> </a:t>
            </a:r>
            <a:r>
              <a:rPr lang="en-GB" sz="1200" i="1" dirty="0">
                <a:latin typeface="Avenir Book"/>
                <a:cs typeface="Avenir Book"/>
              </a:rPr>
              <a:t>in Qualitative Research</a:t>
            </a:r>
            <a:r>
              <a:rPr lang="en-GB" sz="1200" dirty="0">
                <a:latin typeface="Avenir Book"/>
                <a:cs typeface="Avenir Book"/>
              </a:rPr>
              <a:t>. London: </a:t>
            </a:r>
            <a:r>
              <a:rPr lang="en-GB" sz="1200" dirty="0" err="1">
                <a:latin typeface="Avenir Book"/>
                <a:cs typeface="Avenir Book"/>
              </a:rPr>
              <a:t>Routledge</a:t>
            </a:r>
            <a:r>
              <a:rPr lang="en-GB" sz="1200" dirty="0">
                <a:latin typeface="Avenir Book"/>
                <a:cs typeface="Avenir Book"/>
              </a:rPr>
              <a:t>, pp. 284-295</a:t>
            </a:r>
            <a:r>
              <a:rPr lang="en-GB" sz="1200" dirty="0" smtClean="0">
                <a:latin typeface="Avenir Book"/>
                <a:cs typeface="Avenir Book"/>
              </a:rPr>
              <a:t>.</a:t>
            </a:r>
          </a:p>
          <a:p>
            <a:endParaRPr lang="en-GB" sz="1200" dirty="0">
              <a:latin typeface="Avenir Book"/>
              <a:cs typeface="Avenir Book"/>
            </a:endParaRPr>
          </a:p>
          <a:p>
            <a:r>
              <a:rPr lang="en-GB" sz="1200" dirty="0">
                <a:latin typeface="Avenir Book"/>
                <a:cs typeface="Avenir Book"/>
              </a:rPr>
              <a:t>Bridger, A.J. (2012) ‘</a:t>
            </a:r>
            <a:r>
              <a:rPr lang="en-GB" sz="1200" dirty="0" err="1">
                <a:latin typeface="Avenir Book"/>
                <a:cs typeface="Avenir Book"/>
              </a:rPr>
              <a:t>Psychogeography</a:t>
            </a:r>
            <a:r>
              <a:rPr lang="en-GB" sz="1200" dirty="0">
                <a:latin typeface="Avenir Book"/>
                <a:cs typeface="Avenir Book"/>
              </a:rPr>
              <a:t>, anti-methods and urbanism’. Paper presented at: </a:t>
            </a:r>
            <a:r>
              <a:rPr lang="en-GB" sz="1200" i="1" dirty="0" err="1">
                <a:latin typeface="Avenir Book"/>
                <a:cs typeface="Avenir Book"/>
              </a:rPr>
              <a:t>Situationist</a:t>
            </a:r>
            <a:r>
              <a:rPr lang="en-GB" sz="1200" i="1" dirty="0">
                <a:latin typeface="Avenir Book"/>
                <a:cs typeface="Avenir Book"/>
              </a:rPr>
              <a:t> Aesthetics: The </a:t>
            </a:r>
            <a:r>
              <a:rPr lang="en-GB" sz="1200" i="1" dirty="0" err="1">
                <a:latin typeface="Avenir Book"/>
                <a:cs typeface="Avenir Book"/>
              </a:rPr>
              <a:t>Situationist</a:t>
            </a:r>
            <a:r>
              <a:rPr lang="en-GB" sz="1200" i="1" dirty="0">
                <a:latin typeface="Avenir Book"/>
                <a:cs typeface="Avenir Book"/>
              </a:rPr>
              <a:t> International Now Conference</a:t>
            </a:r>
            <a:r>
              <a:rPr lang="en-GB" sz="1200" dirty="0">
                <a:latin typeface="Avenir Book"/>
                <a:cs typeface="Avenir Book"/>
              </a:rPr>
              <a:t>, 8</a:t>
            </a:r>
            <a:r>
              <a:rPr lang="en-GB" sz="1200" baseline="30000" dirty="0">
                <a:latin typeface="Avenir Book"/>
                <a:cs typeface="Avenir Book"/>
              </a:rPr>
              <a:t>th</a:t>
            </a:r>
            <a:r>
              <a:rPr lang="en-GB" sz="1200" dirty="0">
                <a:latin typeface="Avenir Book"/>
                <a:cs typeface="Avenir Book"/>
              </a:rPr>
              <a:t> June 2012. University of Sussex, Brighton</a:t>
            </a:r>
            <a:r>
              <a:rPr lang="en-GB" sz="1200" dirty="0" smtClean="0">
                <a:latin typeface="Avenir Book"/>
                <a:cs typeface="Avenir Book"/>
              </a:rPr>
              <a:t>.</a:t>
            </a:r>
          </a:p>
          <a:p>
            <a:endParaRPr lang="en-GB" sz="1200" dirty="0">
              <a:latin typeface="Avenir Book"/>
              <a:cs typeface="Avenir Book"/>
            </a:endParaRPr>
          </a:p>
          <a:p>
            <a:r>
              <a:rPr lang="en-GB" sz="1200" dirty="0">
                <a:latin typeface="Avenir Book"/>
                <a:cs typeface="Avenir Book"/>
              </a:rPr>
              <a:t>Bridger, A.J. (2014) ‘Visualising Manchester: Exploring new ways to study urban environments with reference to </a:t>
            </a:r>
            <a:r>
              <a:rPr lang="en-GB" sz="1200" dirty="0" err="1">
                <a:latin typeface="Avenir Book"/>
                <a:cs typeface="Avenir Book"/>
              </a:rPr>
              <a:t>situationist</a:t>
            </a:r>
            <a:r>
              <a:rPr lang="en-GB" sz="1200" dirty="0">
                <a:latin typeface="Avenir Book"/>
                <a:cs typeface="Avenir Book"/>
              </a:rPr>
              <a:t> theory, the </a:t>
            </a:r>
            <a:r>
              <a:rPr lang="en-GB" sz="1200" dirty="0" err="1">
                <a:latin typeface="Avenir Book"/>
                <a:cs typeface="Avenir Book"/>
              </a:rPr>
              <a:t>dérive</a:t>
            </a:r>
            <a:r>
              <a:rPr lang="en-GB" sz="1200" dirty="0">
                <a:latin typeface="Avenir Book"/>
                <a:cs typeface="Avenir Book"/>
              </a:rPr>
              <a:t> and qualitative research’, </a:t>
            </a:r>
            <a:r>
              <a:rPr lang="en-GB" sz="1200" i="1" dirty="0">
                <a:latin typeface="Avenir Book"/>
                <a:cs typeface="Avenir Book"/>
              </a:rPr>
              <a:t>Qualitative Research in Psychology</a:t>
            </a:r>
            <a:r>
              <a:rPr lang="en-GB" sz="1200" dirty="0">
                <a:latin typeface="Avenir Book"/>
                <a:cs typeface="Avenir Book"/>
              </a:rPr>
              <a:t>, 11 (1): 78-97</a:t>
            </a:r>
            <a:r>
              <a:rPr lang="en-GB" sz="1200" dirty="0" smtClean="0">
                <a:latin typeface="Avenir Book"/>
                <a:cs typeface="Avenir Book"/>
              </a:rPr>
              <a:t>.</a:t>
            </a:r>
          </a:p>
          <a:p>
            <a:endParaRPr lang="en-GB" sz="1200" dirty="0">
              <a:latin typeface="Avenir Book"/>
              <a:cs typeface="Avenir Book"/>
            </a:endParaRPr>
          </a:p>
          <a:p>
            <a:r>
              <a:rPr lang="en-GB" sz="1200" dirty="0" err="1">
                <a:latin typeface="Avenir Book"/>
                <a:cs typeface="Avenir Book"/>
              </a:rPr>
              <a:t>Cobarrubias</a:t>
            </a:r>
            <a:r>
              <a:rPr lang="en-GB" sz="1200" dirty="0">
                <a:latin typeface="Avenir Book"/>
                <a:cs typeface="Avenir Book"/>
              </a:rPr>
              <a:t>, S. and Pickles, J. (2009). “Spacing movements: The turn to cartographies and mapping practices in contemporary social movements.” Pp. 36-59 in B. Warf, B. and S. Arias, eds. </a:t>
            </a:r>
            <a:r>
              <a:rPr lang="en-GB" sz="1200" i="1" dirty="0">
                <a:latin typeface="Avenir Book"/>
                <a:cs typeface="Avenir Book"/>
              </a:rPr>
              <a:t>The spatial turn: Interdisciplinary perspectives</a:t>
            </a:r>
            <a:r>
              <a:rPr lang="en-GB" sz="1200" dirty="0">
                <a:latin typeface="Avenir Book"/>
                <a:cs typeface="Avenir Book"/>
              </a:rPr>
              <a:t>. London: </a:t>
            </a:r>
            <a:r>
              <a:rPr lang="en-GB" sz="1200" dirty="0" err="1">
                <a:latin typeface="Avenir Book"/>
                <a:cs typeface="Avenir Book"/>
              </a:rPr>
              <a:t>Routledge</a:t>
            </a:r>
            <a:r>
              <a:rPr lang="en-GB" sz="1200" dirty="0">
                <a:latin typeface="Avenir Book"/>
                <a:cs typeface="Avenir Book"/>
              </a:rPr>
              <a:t>.</a:t>
            </a:r>
          </a:p>
          <a:p>
            <a:endParaRPr lang="en-GB" sz="1200" dirty="0" smtClean="0">
              <a:latin typeface="Avenir Book"/>
              <a:cs typeface="Avenir Book"/>
            </a:endParaRPr>
          </a:p>
          <a:p>
            <a:endParaRPr lang="en-GB" sz="1200" dirty="0">
              <a:latin typeface="Avenir Book"/>
              <a:cs typeface="Avenir Book"/>
            </a:endParaRPr>
          </a:p>
          <a:p>
            <a:endParaRPr lang="en-GB" sz="1200" dirty="0">
              <a:latin typeface="Avenir Book"/>
              <a:cs typeface="Avenir Book"/>
            </a:endParaRPr>
          </a:p>
          <a:p>
            <a:endParaRPr lang="en-US" dirty="0">
              <a:latin typeface="Avenir Book"/>
              <a:cs typeface="Avenir Book"/>
            </a:endParaRPr>
          </a:p>
        </p:txBody>
      </p:sp>
    </p:spTree>
    <p:extLst>
      <p:ext uri="{BB962C8B-B14F-4D97-AF65-F5344CB8AC3E}">
        <p14:creationId xmlns:p14="http://schemas.microsoft.com/office/powerpoint/2010/main" val="39014327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4925" y="2812861"/>
            <a:ext cx="3241675" cy="4216539"/>
          </a:xfrm>
          <a:prstGeom prst="rect">
            <a:avLst/>
          </a:prstGeom>
          <a:noFill/>
        </p:spPr>
        <p:txBody>
          <a:bodyPr>
            <a:spAutoFit/>
          </a:bodyPr>
          <a:lstStyle/>
          <a:p>
            <a:pPr>
              <a:spcAft>
                <a:spcPts val="600"/>
              </a:spcAft>
              <a:defRPr/>
            </a:pPr>
            <a:r>
              <a:rPr lang="en-US" sz="2000" b="1" dirty="0" smtClean="0">
                <a:solidFill>
                  <a:srgbClr val="FFFFFF"/>
                </a:solidFill>
              </a:rPr>
              <a:t>ARTISTS</a:t>
            </a:r>
            <a:endParaRPr lang="en-US" dirty="0">
              <a:solidFill>
                <a:srgbClr val="FFFFFF"/>
              </a:solidFill>
            </a:endParaRPr>
          </a:p>
          <a:p>
            <a:pPr>
              <a:spcAft>
                <a:spcPts val="600"/>
              </a:spcAft>
              <a:defRPr/>
            </a:pPr>
            <a:r>
              <a:rPr lang="en-US" dirty="0">
                <a:solidFill>
                  <a:srgbClr val="FFFFFF"/>
                </a:solidFill>
              </a:rPr>
              <a:t>RIKKI </a:t>
            </a:r>
            <a:r>
              <a:rPr lang="en-US" dirty="0" smtClean="0">
                <a:solidFill>
                  <a:srgbClr val="FFFFFF"/>
                </a:solidFill>
              </a:rPr>
              <a:t>ROYSTON</a:t>
            </a:r>
          </a:p>
          <a:p>
            <a:pPr>
              <a:spcAft>
                <a:spcPts val="600"/>
              </a:spcAft>
              <a:defRPr/>
            </a:pPr>
            <a:r>
              <a:rPr lang="en-US" dirty="0" smtClean="0">
                <a:solidFill>
                  <a:srgbClr val="FFFFFF"/>
                </a:solidFill>
              </a:rPr>
              <a:t>REBECCA MILNER</a:t>
            </a:r>
          </a:p>
          <a:p>
            <a:pPr>
              <a:spcAft>
                <a:spcPts val="600"/>
              </a:spcAft>
              <a:defRPr/>
            </a:pPr>
            <a:r>
              <a:rPr lang="en-US" dirty="0" smtClean="0">
                <a:solidFill>
                  <a:srgbClr val="FFFFFF"/>
                </a:solidFill>
              </a:rPr>
              <a:t>TERRY BARNES</a:t>
            </a:r>
            <a:endParaRPr lang="en-US" dirty="0">
              <a:solidFill>
                <a:srgbClr val="FFFFFF"/>
              </a:solidFill>
            </a:endParaRPr>
          </a:p>
          <a:p>
            <a:pPr>
              <a:spcAft>
                <a:spcPts val="600"/>
              </a:spcAft>
              <a:defRPr/>
            </a:pPr>
            <a:r>
              <a:rPr lang="en-US" dirty="0">
                <a:solidFill>
                  <a:srgbClr val="FFFFFF"/>
                </a:solidFill>
              </a:rPr>
              <a:t>DAVID </a:t>
            </a:r>
            <a:r>
              <a:rPr lang="en-US" dirty="0" smtClean="0">
                <a:solidFill>
                  <a:srgbClr val="FFFFFF"/>
                </a:solidFill>
              </a:rPr>
              <a:t>SLATER</a:t>
            </a:r>
            <a:endParaRPr lang="en-US" dirty="0">
              <a:solidFill>
                <a:srgbClr val="FFFFFF"/>
              </a:solidFill>
            </a:endParaRPr>
          </a:p>
          <a:p>
            <a:pPr>
              <a:spcAft>
                <a:spcPts val="600"/>
              </a:spcAft>
              <a:defRPr/>
            </a:pPr>
            <a:r>
              <a:rPr lang="en-US" dirty="0">
                <a:solidFill>
                  <a:srgbClr val="FFFFFF"/>
                </a:solidFill>
              </a:rPr>
              <a:t>BARRIE </a:t>
            </a:r>
            <a:r>
              <a:rPr lang="en-US" dirty="0" smtClean="0">
                <a:solidFill>
                  <a:srgbClr val="FFFFFF"/>
                </a:solidFill>
              </a:rPr>
              <a:t>WALSH</a:t>
            </a:r>
            <a:endParaRPr lang="en-US" dirty="0">
              <a:solidFill>
                <a:srgbClr val="FFFFFF"/>
              </a:solidFill>
            </a:endParaRPr>
          </a:p>
          <a:p>
            <a:pPr>
              <a:spcAft>
                <a:spcPts val="600"/>
              </a:spcAft>
              <a:defRPr/>
            </a:pPr>
            <a:r>
              <a:rPr lang="en-US" dirty="0" smtClean="0">
                <a:solidFill>
                  <a:srgbClr val="FFFFFF"/>
                </a:solidFill>
              </a:rPr>
              <a:t>L. DEVI. SEEPUJAK</a:t>
            </a:r>
            <a:endParaRPr lang="en-US" dirty="0">
              <a:solidFill>
                <a:srgbClr val="FFFFFF"/>
              </a:solidFill>
            </a:endParaRPr>
          </a:p>
          <a:p>
            <a:pPr>
              <a:spcAft>
                <a:spcPts val="600"/>
              </a:spcAft>
              <a:defRPr/>
            </a:pPr>
            <a:r>
              <a:rPr lang="en-US" dirty="0">
                <a:solidFill>
                  <a:srgbClr val="FFFFFF"/>
                </a:solidFill>
              </a:rPr>
              <a:t>RICHARD </a:t>
            </a:r>
            <a:r>
              <a:rPr lang="en-US" dirty="0" smtClean="0">
                <a:solidFill>
                  <a:srgbClr val="FFFFFF"/>
                </a:solidFill>
              </a:rPr>
              <a:t>TAYLOR</a:t>
            </a:r>
            <a:endParaRPr lang="en-US" dirty="0">
              <a:solidFill>
                <a:srgbClr val="FFFFFF"/>
              </a:solidFill>
            </a:endParaRPr>
          </a:p>
          <a:p>
            <a:pPr>
              <a:spcAft>
                <a:spcPts val="600"/>
              </a:spcAft>
              <a:defRPr/>
            </a:pPr>
            <a:r>
              <a:rPr lang="en-US" dirty="0">
                <a:solidFill>
                  <a:srgbClr val="FFFFFF"/>
                </a:solidFill>
              </a:rPr>
              <a:t>ALEX </a:t>
            </a:r>
            <a:r>
              <a:rPr lang="en-US" dirty="0" smtClean="0">
                <a:solidFill>
                  <a:srgbClr val="FFFFFF"/>
                </a:solidFill>
              </a:rPr>
              <a:t>BRIDGER</a:t>
            </a:r>
            <a:endParaRPr lang="en-US" dirty="0">
              <a:solidFill>
                <a:srgbClr val="FFFFFF"/>
              </a:solidFill>
            </a:endParaRPr>
          </a:p>
          <a:p>
            <a:pPr>
              <a:spcAft>
                <a:spcPts val="600"/>
              </a:spcAft>
              <a:defRPr/>
            </a:pPr>
            <a:r>
              <a:rPr lang="en-US" dirty="0">
                <a:solidFill>
                  <a:srgbClr val="FFFFFF"/>
                </a:solidFill>
              </a:rPr>
              <a:t>DAVE JORDAN</a:t>
            </a:r>
          </a:p>
          <a:p>
            <a:pPr>
              <a:defRPr/>
            </a:pPr>
            <a:endParaRPr lang="en-US" dirty="0">
              <a:solidFill>
                <a:schemeClr val="bg1">
                  <a:lumMod val="95000"/>
                </a:schemeClr>
              </a:solidFill>
            </a:endParaRPr>
          </a:p>
          <a:p>
            <a:pPr>
              <a:defRPr/>
            </a:pPr>
            <a:endParaRPr lang="en-US" dirty="0">
              <a:solidFill>
                <a:schemeClr val="bg1">
                  <a:lumMod val="95000"/>
                </a:schemeClr>
              </a:solidFill>
            </a:endParaRPr>
          </a:p>
        </p:txBody>
      </p:sp>
      <p:pic>
        <p:nvPicPr>
          <p:cNvPr id="7" name="Picture 3" descr="Scan 7.jpeg"/>
          <p:cNvPicPr>
            <a:picLocks noChangeAspect="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6228184" y="3861048"/>
            <a:ext cx="2520181" cy="233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51520" y="260648"/>
            <a:ext cx="6336704" cy="4247316"/>
          </a:xfrm>
          <a:prstGeom prst="rect">
            <a:avLst/>
          </a:prstGeom>
          <a:noFill/>
        </p:spPr>
        <p:txBody>
          <a:bodyPr wrap="square" rtlCol="0">
            <a:spAutoFit/>
          </a:bodyPr>
          <a:lstStyle/>
          <a:p>
            <a:endParaRPr lang="en-GB" sz="1200" dirty="0">
              <a:latin typeface="Avenir Book"/>
              <a:cs typeface="Avenir Book"/>
            </a:endParaRPr>
          </a:p>
          <a:p>
            <a:endParaRPr lang="en-GB" sz="1200" dirty="0">
              <a:latin typeface="Avenir Book"/>
              <a:cs typeface="Avenir Book"/>
            </a:endParaRPr>
          </a:p>
          <a:p>
            <a:r>
              <a:rPr lang="en-GB" sz="1200" dirty="0">
                <a:latin typeface="Avenir Book"/>
                <a:cs typeface="Avenir Book"/>
              </a:rPr>
              <a:t>De </a:t>
            </a:r>
            <a:r>
              <a:rPr lang="en-US" sz="1200" dirty="0" err="1">
                <a:latin typeface="Avenir Book"/>
                <a:cs typeface="Avenir Book"/>
              </a:rPr>
              <a:t>Botton</a:t>
            </a:r>
            <a:r>
              <a:rPr lang="en-US" sz="1200" dirty="0">
                <a:latin typeface="Avenir Book"/>
                <a:cs typeface="Avenir Book"/>
              </a:rPr>
              <a:t>, A. (2006) </a:t>
            </a:r>
            <a:r>
              <a:rPr lang="en-US" sz="1200" i="1" dirty="0">
                <a:latin typeface="Avenir Book"/>
                <a:cs typeface="Avenir Book"/>
              </a:rPr>
              <a:t>The Architecture of Happiness. </a:t>
            </a:r>
            <a:r>
              <a:rPr lang="en-US" sz="1200" dirty="0">
                <a:latin typeface="Avenir Book"/>
                <a:cs typeface="Avenir Book"/>
              </a:rPr>
              <a:t>London: Penguin</a:t>
            </a:r>
          </a:p>
          <a:p>
            <a:endParaRPr lang="en-GB" sz="1200" dirty="0">
              <a:latin typeface="Avenir Book"/>
              <a:cs typeface="Avenir Book"/>
            </a:endParaRPr>
          </a:p>
          <a:p>
            <a:r>
              <a:rPr lang="en-GB" sz="1200" dirty="0" err="1">
                <a:latin typeface="Avenir Book"/>
                <a:cs typeface="Avenir Book"/>
              </a:rPr>
              <a:t>Debord</a:t>
            </a:r>
            <a:r>
              <a:rPr lang="en-GB" sz="1200" dirty="0">
                <a:latin typeface="Avenir Book"/>
                <a:cs typeface="Avenir Book"/>
              </a:rPr>
              <a:t>, G. (1955) “Introduction to a Critique of Urban Geography”, at </a:t>
            </a:r>
            <a:r>
              <a:rPr lang="en-GB" sz="1200" u="sng" dirty="0">
                <a:latin typeface="Avenir Book"/>
                <a:cs typeface="Avenir Book"/>
                <a:hlinkClick r:id="rId3"/>
              </a:rPr>
              <a:t>http://library.nothingness.org/articles/SI/en/display/2</a:t>
            </a:r>
            <a:r>
              <a:rPr lang="en-GB" sz="1200" dirty="0">
                <a:latin typeface="Avenir Book"/>
                <a:cs typeface="Avenir Book"/>
              </a:rPr>
              <a:t> accessed 19 February 2014</a:t>
            </a:r>
          </a:p>
          <a:p>
            <a:endParaRPr lang="en-GB" sz="1200" dirty="0">
              <a:latin typeface="Avenir Book"/>
              <a:cs typeface="Avenir Book"/>
            </a:endParaRPr>
          </a:p>
          <a:p>
            <a:r>
              <a:rPr lang="en-GB" sz="1200" dirty="0" err="1">
                <a:latin typeface="Avenir Book"/>
                <a:cs typeface="Avenir Book"/>
              </a:rPr>
              <a:t>Debord</a:t>
            </a:r>
            <a:r>
              <a:rPr lang="en-GB" sz="1200" dirty="0">
                <a:latin typeface="Avenir Book"/>
                <a:cs typeface="Avenir Book"/>
              </a:rPr>
              <a:t>, G. (1967) </a:t>
            </a:r>
            <a:r>
              <a:rPr lang="en-GB" sz="1200" i="1" dirty="0">
                <a:latin typeface="Avenir Book"/>
                <a:cs typeface="Avenir Book"/>
              </a:rPr>
              <a:t>The</a:t>
            </a:r>
            <a:r>
              <a:rPr lang="en-GB" sz="1200" dirty="0">
                <a:latin typeface="Avenir Book"/>
                <a:cs typeface="Avenir Book"/>
              </a:rPr>
              <a:t> </a:t>
            </a:r>
            <a:r>
              <a:rPr lang="en-GB" sz="1200" i="1" dirty="0">
                <a:latin typeface="Avenir Book"/>
                <a:cs typeface="Avenir Book"/>
              </a:rPr>
              <a:t>Society of the Spectacle</a:t>
            </a:r>
            <a:r>
              <a:rPr lang="en-GB" sz="1200" dirty="0">
                <a:latin typeface="Avenir Book"/>
                <a:cs typeface="Avenir Book"/>
              </a:rPr>
              <a:t>. Paris: </a:t>
            </a:r>
            <a:r>
              <a:rPr lang="en-GB" sz="1200" dirty="0" err="1">
                <a:latin typeface="Avenir Book"/>
                <a:cs typeface="Avenir Book"/>
              </a:rPr>
              <a:t>Buchet-</a:t>
            </a:r>
            <a:r>
              <a:rPr lang="en-GB" sz="1200" dirty="0" err="1" smtClean="0">
                <a:latin typeface="Avenir Book"/>
                <a:cs typeface="Avenir Book"/>
              </a:rPr>
              <a:t>Chastel</a:t>
            </a:r>
            <a:endParaRPr lang="en-GB" sz="1200" dirty="0" smtClean="0">
              <a:latin typeface="Avenir Book"/>
              <a:cs typeface="Avenir Book"/>
            </a:endParaRPr>
          </a:p>
          <a:p>
            <a:endParaRPr lang="en-GB" sz="1200" dirty="0">
              <a:latin typeface="Avenir Book"/>
              <a:cs typeface="Avenir Book"/>
            </a:endParaRPr>
          </a:p>
          <a:p>
            <a:r>
              <a:rPr lang="en-GB" sz="1200" dirty="0" smtClean="0">
                <a:latin typeface="Avenir Book"/>
                <a:cs typeface="Avenir Book"/>
              </a:rPr>
              <a:t>Dillon</a:t>
            </a:r>
            <a:r>
              <a:rPr lang="en-GB" sz="1200" dirty="0">
                <a:latin typeface="Avenir Book"/>
                <a:cs typeface="Avenir Book"/>
              </a:rPr>
              <a:t>, J. (2011). The personal is the political. In M. </a:t>
            </a:r>
            <a:r>
              <a:rPr lang="en-GB" sz="1200" dirty="0" err="1">
                <a:latin typeface="Avenir Book"/>
                <a:cs typeface="Avenir Book"/>
              </a:rPr>
              <a:t>Rapley</a:t>
            </a:r>
            <a:r>
              <a:rPr lang="en-GB" sz="1200" dirty="0">
                <a:latin typeface="Avenir Book"/>
                <a:cs typeface="Avenir Book"/>
              </a:rPr>
              <a:t>, J. Moncrieff &amp; J. Dillon (Eds.),</a:t>
            </a:r>
          </a:p>
          <a:p>
            <a:endParaRPr lang="en-GB" sz="1200" dirty="0" smtClean="0">
              <a:latin typeface="Avenir Book"/>
              <a:cs typeface="Avenir Book"/>
            </a:endParaRPr>
          </a:p>
          <a:p>
            <a:r>
              <a:rPr lang="en-GB" sz="1200" dirty="0" smtClean="0">
                <a:latin typeface="Avenir Book"/>
                <a:cs typeface="Avenir Book"/>
              </a:rPr>
              <a:t>Dillon</a:t>
            </a:r>
            <a:r>
              <a:rPr lang="en-GB" sz="1200" dirty="0">
                <a:latin typeface="Avenir Book"/>
                <a:cs typeface="Avenir Book"/>
              </a:rPr>
              <a:t>, J., &amp; May, R. (2002). Reclaiming experience. Clinical Psychology, 17, 25-28</a:t>
            </a:r>
            <a:r>
              <a:rPr lang="en-GB" sz="1200" dirty="0" smtClean="0">
                <a:latin typeface="Avenir Book"/>
                <a:cs typeface="Avenir Book"/>
              </a:rPr>
              <a:t>.</a:t>
            </a:r>
          </a:p>
          <a:p>
            <a:endParaRPr lang="en-GB" sz="1200" dirty="0">
              <a:latin typeface="Avenir Book"/>
              <a:cs typeface="Avenir Book"/>
            </a:endParaRPr>
          </a:p>
          <a:p>
            <a:r>
              <a:rPr lang="en-NZ" sz="1200" dirty="0" smtClean="0">
                <a:latin typeface="Avenir Book"/>
                <a:cs typeface="Avenir Book"/>
              </a:rPr>
              <a:t>Firth</a:t>
            </a:r>
            <a:r>
              <a:rPr lang="en-NZ" sz="1200" dirty="0">
                <a:latin typeface="Avenir Book"/>
                <a:cs typeface="Avenir Book"/>
              </a:rPr>
              <a:t>, R. (2012) ‘Transgressing Urban Utopianism: Autonomy and Active Desire’, </a:t>
            </a:r>
            <a:r>
              <a:rPr lang="en-NZ" sz="1200" i="1" dirty="0">
                <a:latin typeface="Avenir Book"/>
                <a:cs typeface="Avenir Book"/>
              </a:rPr>
              <a:t>Geografiska Annaler Series B: Human Geography</a:t>
            </a:r>
            <a:r>
              <a:rPr lang="en-NZ" sz="1200" dirty="0">
                <a:latin typeface="Avenir Book"/>
                <a:cs typeface="Avenir Book"/>
              </a:rPr>
              <a:t>, 94 (2): 89-106</a:t>
            </a:r>
            <a:r>
              <a:rPr lang="en-NZ" sz="1200" dirty="0" smtClean="0">
                <a:latin typeface="Avenir Book"/>
                <a:cs typeface="Avenir Book"/>
              </a:rPr>
              <a:t>.</a:t>
            </a:r>
          </a:p>
          <a:p>
            <a:endParaRPr lang="en-GB" sz="1200" dirty="0">
              <a:latin typeface="Avenir Book"/>
              <a:cs typeface="Avenir Book"/>
            </a:endParaRPr>
          </a:p>
          <a:p>
            <a:r>
              <a:rPr lang="en-GB" sz="1200" dirty="0" err="1">
                <a:latin typeface="Avenir Book"/>
                <a:cs typeface="Avenir Book"/>
              </a:rPr>
              <a:t>Guattari</a:t>
            </a:r>
            <a:r>
              <a:rPr lang="en-GB" sz="1200" dirty="0">
                <a:latin typeface="Avenir Book"/>
                <a:cs typeface="Avenir Book"/>
              </a:rPr>
              <a:t>, Félix. 2013. </a:t>
            </a:r>
            <a:r>
              <a:rPr lang="en-GB" sz="1200" i="1" dirty="0" err="1">
                <a:latin typeface="Avenir Book"/>
                <a:cs typeface="Avenir Book"/>
              </a:rPr>
              <a:t>Schizoanalytic</a:t>
            </a:r>
            <a:r>
              <a:rPr lang="en-GB" sz="1200" i="1" dirty="0">
                <a:latin typeface="Avenir Book"/>
                <a:cs typeface="Avenir Book"/>
              </a:rPr>
              <a:t> Cartographies</a:t>
            </a:r>
            <a:r>
              <a:rPr lang="en-GB" sz="1200" dirty="0">
                <a:latin typeface="Avenir Book"/>
                <a:cs typeface="Avenir Book"/>
              </a:rPr>
              <a:t>. Trans. A. </a:t>
            </a:r>
            <a:r>
              <a:rPr lang="en-GB" sz="1200" dirty="0" err="1">
                <a:latin typeface="Avenir Book"/>
                <a:cs typeface="Avenir Book"/>
              </a:rPr>
              <a:t>Goffey</a:t>
            </a:r>
            <a:r>
              <a:rPr lang="en-GB" sz="1200" dirty="0">
                <a:latin typeface="Avenir Book"/>
                <a:cs typeface="Avenir Book"/>
              </a:rPr>
              <a:t>. London: Bloomsbury</a:t>
            </a:r>
            <a:r>
              <a:rPr lang="en-GB" sz="1200" dirty="0" smtClean="0">
                <a:latin typeface="Avenir Book"/>
                <a:cs typeface="Avenir Book"/>
              </a:rPr>
              <a:t>.</a:t>
            </a:r>
          </a:p>
          <a:p>
            <a:endParaRPr lang="en-GB" sz="1200" dirty="0">
              <a:latin typeface="Avenir Book"/>
              <a:cs typeface="Avenir Book"/>
            </a:endParaRPr>
          </a:p>
          <a:p>
            <a:r>
              <a:rPr lang="en-GB" sz="1200" dirty="0" err="1">
                <a:latin typeface="Avenir Book"/>
                <a:cs typeface="Avenir Book"/>
              </a:rPr>
              <a:t>Vaneigem</a:t>
            </a:r>
            <a:r>
              <a:rPr lang="en-GB" sz="1200" dirty="0">
                <a:latin typeface="Avenir Book"/>
                <a:cs typeface="Avenir Book"/>
              </a:rPr>
              <a:t>, R. (2006). </a:t>
            </a:r>
            <a:r>
              <a:rPr lang="en-GB" sz="1200" i="1" dirty="0">
                <a:latin typeface="Avenir Book"/>
                <a:cs typeface="Avenir Book"/>
              </a:rPr>
              <a:t>The Revolution of Everyday Life.</a:t>
            </a:r>
            <a:r>
              <a:rPr lang="en-GB" sz="1200" dirty="0">
                <a:latin typeface="Avenir Book"/>
                <a:cs typeface="Avenir Book"/>
              </a:rPr>
              <a:t> Translated by D. Nicholson-Smith. London: Rebel Press. </a:t>
            </a:r>
          </a:p>
          <a:p>
            <a:r>
              <a:rPr lang="en-GB" sz="1200" dirty="0"/>
              <a:t> </a:t>
            </a:r>
          </a:p>
          <a:p>
            <a:endParaRPr lang="en-US" dirty="0"/>
          </a:p>
        </p:txBody>
      </p:sp>
    </p:spTree>
    <p:extLst>
      <p:ext uri="{BB962C8B-B14F-4D97-AF65-F5344CB8AC3E}">
        <p14:creationId xmlns:p14="http://schemas.microsoft.com/office/powerpoint/2010/main" val="32179056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4925" y="2812861"/>
            <a:ext cx="3241675" cy="4216539"/>
          </a:xfrm>
          <a:prstGeom prst="rect">
            <a:avLst/>
          </a:prstGeom>
          <a:noFill/>
        </p:spPr>
        <p:txBody>
          <a:bodyPr>
            <a:spAutoFit/>
          </a:bodyPr>
          <a:lstStyle/>
          <a:p>
            <a:pPr>
              <a:spcAft>
                <a:spcPts val="600"/>
              </a:spcAft>
              <a:defRPr/>
            </a:pPr>
            <a:r>
              <a:rPr lang="en-US" sz="2000" b="1" dirty="0" smtClean="0">
                <a:solidFill>
                  <a:srgbClr val="FFFFFF"/>
                </a:solidFill>
              </a:rPr>
              <a:t>ARTISTS</a:t>
            </a:r>
            <a:endParaRPr lang="en-US" dirty="0">
              <a:solidFill>
                <a:srgbClr val="FFFFFF"/>
              </a:solidFill>
            </a:endParaRPr>
          </a:p>
          <a:p>
            <a:pPr>
              <a:spcAft>
                <a:spcPts val="600"/>
              </a:spcAft>
              <a:defRPr/>
            </a:pPr>
            <a:r>
              <a:rPr lang="en-US" dirty="0">
                <a:solidFill>
                  <a:srgbClr val="FFFFFF"/>
                </a:solidFill>
              </a:rPr>
              <a:t>RIKKI </a:t>
            </a:r>
            <a:r>
              <a:rPr lang="en-US" dirty="0" smtClean="0">
                <a:solidFill>
                  <a:srgbClr val="FFFFFF"/>
                </a:solidFill>
              </a:rPr>
              <a:t>ROYSTON</a:t>
            </a:r>
          </a:p>
          <a:p>
            <a:pPr>
              <a:spcAft>
                <a:spcPts val="600"/>
              </a:spcAft>
              <a:defRPr/>
            </a:pPr>
            <a:r>
              <a:rPr lang="en-US" dirty="0" smtClean="0">
                <a:solidFill>
                  <a:srgbClr val="FFFFFF"/>
                </a:solidFill>
              </a:rPr>
              <a:t>REBECCA MILNER</a:t>
            </a:r>
          </a:p>
          <a:p>
            <a:pPr>
              <a:spcAft>
                <a:spcPts val="600"/>
              </a:spcAft>
              <a:defRPr/>
            </a:pPr>
            <a:r>
              <a:rPr lang="en-US" dirty="0" smtClean="0">
                <a:solidFill>
                  <a:srgbClr val="FFFFFF"/>
                </a:solidFill>
              </a:rPr>
              <a:t>TERRY BARNES</a:t>
            </a:r>
            <a:endParaRPr lang="en-US" dirty="0">
              <a:solidFill>
                <a:srgbClr val="FFFFFF"/>
              </a:solidFill>
            </a:endParaRPr>
          </a:p>
          <a:p>
            <a:pPr>
              <a:spcAft>
                <a:spcPts val="600"/>
              </a:spcAft>
              <a:defRPr/>
            </a:pPr>
            <a:r>
              <a:rPr lang="en-US" dirty="0">
                <a:solidFill>
                  <a:srgbClr val="FFFFFF"/>
                </a:solidFill>
              </a:rPr>
              <a:t>DAVID </a:t>
            </a:r>
            <a:r>
              <a:rPr lang="en-US" dirty="0" smtClean="0">
                <a:solidFill>
                  <a:srgbClr val="FFFFFF"/>
                </a:solidFill>
              </a:rPr>
              <a:t>SLATER</a:t>
            </a:r>
            <a:endParaRPr lang="en-US" dirty="0">
              <a:solidFill>
                <a:srgbClr val="FFFFFF"/>
              </a:solidFill>
            </a:endParaRPr>
          </a:p>
          <a:p>
            <a:pPr>
              <a:spcAft>
                <a:spcPts val="600"/>
              </a:spcAft>
              <a:defRPr/>
            </a:pPr>
            <a:r>
              <a:rPr lang="en-US" dirty="0">
                <a:solidFill>
                  <a:srgbClr val="FFFFFF"/>
                </a:solidFill>
              </a:rPr>
              <a:t>BARRIE </a:t>
            </a:r>
            <a:r>
              <a:rPr lang="en-US" dirty="0" smtClean="0">
                <a:solidFill>
                  <a:srgbClr val="FFFFFF"/>
                </a:solidFill>
              </a:rPr>
              <a:t>WALSH</a:t>
            </a:r>
            <a:endParaRPr lang="en-US" dirty="0">
              <a:solidFill>
                <a:srgbClr val="FFFFFF"/>
              </a:solidFill>
            </a:endParaRPr>
          </a:p>
          <a:p>
            <a:pPr>
              <a:spcAft>
                <a:spcPts val="600"/>
              </a:spcAft>
              <a:defRPr/>
            </a:pPr>
            <a:r>
              <a:rPr lang="en-US" dirty="0" smtClean="0">
                <a:solidFill>
                  <a:srgbClr val="FFFFFF"/>
                </a:solidFill>
              </a:rPr>
              <a:t>L. DEVI. SEEPUJAK</a:t>
            </a:r>
            <a:endParaRPr lang="en-US" dirty="0">
              <a:solidFill>
                <a:srgbClr val="FFFFFF"/>
              </a:solidFill>
            </a:endParaRPr>
          </a:p>
          <a:p>
            <a:pPr>
              <a:spcAft>
                <a:spcPts val="600"/>
              </a:spcAft>
              <a:defRPr/>
            </a:pPr>
            <a:r>
              <a:rPr lang="en-US" dirty="0">
                <a:solidFill>
                  <a:srgbClr val="FFFFFF"/>
                </a:solidFill>
              </a:rPr>
              <a:t>RICHARD </a:t>
            </a:r>
            <a:r>
              <a:rPr lang="en-US" dirty="0" smtClean="0">
                <a:solidFill>
                  <a:srgbClr val="FFFFFF"/>
                </a:solidFill>
              </a:rPr>
              <a:t>TAYLOR</a:t>
            </a:r>
            <a:endParaRPr lang="en-US" dirty="0">
              <a:solidFill>
                <a:srgbClr val="FFFFFF"/>
              </a:solidFill>
            </a:endParaRPr>
          </a:p>
          <a:p>
            <a:pPr>
              <a:spcAft>
                <a:spcPts val="600"/>
              </a:spcAft>
              <a:defRPr/>
            </a:pPr>
            <a:r>
              <a:rPr lang="en-US" dirty="0">
                <a:solidFill>
                  <a:srgbClr val="FFFFFF"/>
                </a:solidFill>
              </a:rPr>
              <a:t>ALEX </a:t>
            </a:r>
            <a:r>
              <a:rPr lang="en-US" dirty="0" smtClean="0">
                <a:solidFill>
                  <a:srgbClr val="FFFFFF"/>
                </a:solidFill>
              </a:rPr>
              <a:t>BRIDGER</a:t>
            </a:r>
            <a:endParaRPr lang="en-US" dirty="0">
              <a:solidFill>
                <a:srgbClr val="FFFFFF"/>
              </a:solidFill>
            </a:endParaRPr>
          </a:p>
          <a:p>
            <a:pPr>
              <a:spcAft>
                <a:spcPts val="600"/>
              </a:spcAft>
              <a:defRPr/>
            </a:pPr>
            <a:r>
              <a:rPr lang="en-US" dirty="0">
                <a:solidFill>
                  <a:srgbClr val="FFFFFF"/>
                </a:solidFill>
              </a:rPr>
              <a:t>DAVE JORDAN</a:t>
            </a:r>
          </a:p>
          <a:p>
            <a:pPr>
              <a:defRPr/>
            </a:pPr>
            <a:endParaRPr lang="en-US" dirty="0">
              <a:solidFill>
                <a:schemeClr val="bg1">
                  <a:lumMod val="95000"/>
                </a:schemeClr>
              </a:solidFill>
            </a:endParaRPr>
          </a:p>
          <a:p>
            <a:pPr>
              <a:defRPr/>
            </a:pPr>
            <a:endParaRPr lang="en-US" dirty="0">
              <a:solidFill>
                <a:schemeClr val="bg1">
                  <a:lumMod val="95000"/>
                </a:schemeClr>
              </a:solidFill>
            </a:endParaRPr>
          </a:p>
        </p:txBody>
      </p:sp>
      <p:pic>
        <p:nvPicPr>
          <p:cNvPr id="6" name="Picture 5" descr="rotor_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686" y="3284985"/>
            <a:ext cx="1856382" cy="432048"/>
          </a:xfrm>
          <a:prstGeom prst="rect">
            <a:avLst/>
          </a:prstGeom>
        </p:spPr>
      </p:pic>
      <p:pic>
        <p:nvPicPr>
          <p:cNvPr id="8" name="Picture 7" descr="Kirklees_Logosma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9752" y="3140967"/>
            <a:ext cx="1770619" cy="720081"/>
          </a:xfrm>
          <a:prstGeom prst="rect">
            <a:avLst/>
          </a:prstGeom>
        </p:spPr>
      </p:pic>
      <p:pic>
        <p:nvPicPr>
          <p:cNvPr id="10" name="Picture 9" descr="University_of_Huddersfield.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3085" y="4509120"/>
            <a:ext cx="1907027" cy="1907027"/>
          </a:xfrm>
          <a:prstGeom prst="rect">
            <a:avLst/>
          </a:prstGeom>
        </p:spPr>
      </p:pic>
      <p:pic>
        <p:nvPicPr>
          <p:cNvPr id="11" name="Picture 10" descr="OOB.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6136" y="3077467"/>
            <a:ext cx="1237945" cy="927597"/>
          </a:xfrm>
          <a:prstGeom prst="rect">
            <a:avLst/>
          </a:prstGeom>
        </p:spPr>
      </p:pic>
      <p:pic>
        <p:nvPicPr>
          <p:cNvPr id="12" name="Picture 11" descr="Hoot%20Creative%20Arts%20Ltd%20log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639" y="3284985"/>
            <a:ext cx="1426473" cy="633344"/>
          </a:xfrm>
          <a:prstGeom prst="rect">
            <a:avLst/>
          </a:prstGeom>
        </p:spPr>
      </p:pic>
      <p:pic>
        <p:nvPicPr>
          <p:cNvPr id="2" name="Picture 1" descr="MUST USE Lottery-black.jpg.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78097" y="2876609"/>
            <a:ext cx="1609247" cy="1192203"/>
          </a:xfrm>
          <a:prstGeom prst="rect">
            <a:avLst/>
          </a:prstGeom>
        </p:spPr>
      </p:pic>
    </p:spTree>
    <p:extLst>
      <p:ext uri="{BB962C8B-B14F-4D97-AF65-F5344CB8AC3E}">
        <p14:creationId xmlns:p14="http://schemas.microsoft.com/office/powerpoint/2010/main" val="32061513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91680" y="2420888"/>
            <a:ext cx="3168352" cy="369332"/>
          </a:xfrm>
          <a:prstGeom prst="rect">
            <a:avLst/>
          </a:prstGeom>
          <a:noFill/>
        </p:spPr>
        <p:txBody>
          <a:bodyPr wrap="square" rtlCol="0">
            <a:spAutoFit/>
          </a:bodyPr>
          <a:lstStyle/>
          <a:p>
            <a:endParaRPr lang="en-US" dirty="0"/>
          </a:p>
        </p:txBody>
      </p:sp>
      <p:pic>
        <p:nvPicPr>
          <p:cNvPr id="5" name="Picture 3" descr="Scan 7.jpeg"/>
          <p:cNvPicPr>
            <a:picLocks noChangeAspect="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890107" y="4259220"/>
            <a:ext cx="2520181" cy="233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a:spLocks noGrp="1"/>
          </p:cNvSpPr>
          <p:nvPr>
            <p:ph idx="1"/>
          </p:nvPr>
        </p:nvSpPr>
        <p:spPr>
          <a:xfrm>
            <a:off x="406400" y="1168401"/>
            <a:ext cx="4165600" cy="5115196"/>
          </a:xfrm>
        </p:spPr>
        <p:txBody>
          <a:bodyPr>
            <a:normAutofit/>
          </a:bodyPr>
          <a:lstStyle/>
          <a:p>
            <a:r>
              <a:rPr lang="en-US" sz="1400" dirty="0" smtClean="0">
                <a:latin typeface="Avenir Book"/>
                <a:cs typeface="Avenir Book"/>
              </a:rPr>
              <a:t>Psychogeography, dérive, detournement, negation and attempting to create situations!</a:t>
            </a:r>
          </a:p>
          <a:p>
            <a:endParaRPr lang="en-US" sz="1400" dirty="0" smtClean="0">
              <a:latin typeface="Avenir Book"/>
              <a:cs typeface="Avenir Book"/>
            </a:endParaRPr>
          </a:p>
          <a:p>
            <a:r>
              <a:rPr lang="en-US" sz="1400" dirty="0" smtClean="0">
                <a:latin typeface="Avenir Book"/>
                <a:cs typeface="Avenir Book"/>
              </a:rPr>
              <a:t>‘Psychogeography </a:t>
            </a:r>
            <a:r>
              <a:rPr lang="en-US" sz="1400" dirty="0">
                <a:latin typeface="Avenir Book"/>
                <a:cs typeface="Avenir Book"/>
              </a:rPr>
              <a:t>could set for itself the study of the precise law and specific effects of the geographical environment, consciously organised or not, on the emotions and behaviours of individuals</a:t>
            </a:r>
            <a:r>
              <a:rPr lang="en-US" sz="1400" dirty="0" smtClean="0">
                <a:latin typeface="Avenir Book"/>
                <a:cs typeface="Avenir Book"/>
              </a:rPr>
              <a:t>’ </a:t>
            </a:r>
            <a:r>
              <a:rPr lang="en-US" sz="1400" dirty="0">
                <a:latin typeface="Avenir Book"/>
                <a:cs typeface="Avenir Book"/>
              </a:rPr>
              <a:t>(Debord, 1955: n.p). </a:t>
            </a:r>
            <a:endParaRPr lang="en-US" sz="1400" dirty="0" smtClean="0">
              <a:latin typeface="Avenir Book"/>
              <a:cs typeface="Avenir Book"/>
            </a:endParaRPr>
          </a:p>
          <a:p>
            <a:endParaRPr lang="en-US" sz="1400" dirty="0" smtClean="0">
              <a:latin typeface="Avenir Book"/>
              <a:cs typeface="Avenir Book"/>
            </a:endParaRPr>
          </a:p>
          <a:p>
            <a:r>
              <a:rPr lang="en-US" sz="1400" dirty="0" smtClean="0">
                <a:latin typeface="Avenir Book"/>
                <a:cs typeface="Avenir Book"/>
              </a:rPr>
              <a:t>Playfulness as political and subverting ‘everyday’-ness </a:t>
            </a:r>
            <a:endParaRPr lang="en-US" sz="1400" dirty="0">
              <a:latin typeface="Avenir Book"/>
              <a:cs typeface="Avenir Book"/>
            </a:endParaRPr>
          </a:p>
          <a:p>
            <a:endParaRPr lang="en-US" sz="1400" dirty="0">
              <a:latin typeface="Avenir Book"/>
              <a:cs typeface="Avenir Book"/>
            </a:endParaRPr>
          </a:p>
        </p:txBody>
      </p:sp>
      <p:sp>
        <p:nvSpPr>
          <p:cNvPr id="7" name="TextBox 6"/>
          <p:cNvSpPr txBox="1"/>
          <p:nvPr/>
        </p:nvSpPr>
        <p:spPr>
          <a:xfrm>
            <a:off x="361950" y="417513"/>
            <a:ext cx="5903913" cy="646112"/>
          </a:xfrm>
          <a:prstGeom prst="rect">
            <a:avLst/>
          </a:prstGeom>
          <a:noFill/>
        </p:spPr>
        <p:txBody>
          <a:bodyPr>
            <a:spAutoFit/>
          </a:bodyPr>
          <a:lstStyle/>
          <a:p>
            <a:pPr>
              <a:defRPr/>
            </a:pPr>
            <a:r>
              <a:rPr lang="en-US" sz="3600" dirty="0" smtClean="0">
                <a:solidFill>
                  <a:schemeClr val="accent6"/>
                </a:solidFill>
                <a:latin typeface="Avenir Book"/>
                <a:cs typeface="Avenir Book"/>
              </a:rPr>
              <a:t>Background | Inspiration </a:t>
            </a:r>
            <a:endParaRPr lang="en-US" sz="3600" dirty="0">
              <a:solidFill>
                <a:schemeClr val="accent6"/>
              </a:solidFill>
              <a:latin typeface="Avenir Book"/>
              <a:cs typeface="Avenir Book"/>
            </a:endParaRPr>
          </a:p>
        </p:txBody>
      </p:sp>
      <p:pic>
        <p:nvPicPr>
          <p:cNvPr id="2" name="Picture 1" descr="PastedGraphic-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7217" y="1168401"/>
            <a:ext cx="3752094" cy="2938001"/>
          </a:xfrm>
          <a:prstGeom prst="rect">
            <a:avLst/>
          </a:prstGeom>
        </p:spPr>
      </p:pic>
    </p:spTree>
    <p:extLst>
      <p:ext uri="{BB962C8B-B14F-4D97-AF65-F5344CB8AC3E}">
        <p14:creationId xmlns:p14="http://schemas.microsoft.com/office/powerpoint/2010/main" val="38595166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Scan 16.jpeg"/>
          <p:cNvPicPr>
            <a:picLocks noChangeAspect="1"/>
          </p:cNvPicPr>
          <p:nvPr/>
        </p:nvPicPr>
        <p:blipFill rotWithShape="1">
          <a:blip r:embed="rId2">
            <a:extLst>
              <a:ext uri="{28A0092B-C50C-407E-A947-70E740481C1C}">
                <a14:useLocalDpi xmlns:a14="http://schemas.microsoft.com/office/drawing/2010/main" val="0"/>
              </a:ext>
            </a:extLst>
          </a:blip>
          <a:srcRect l="2511" t="5512" r="15438" b="5072"/>
          <a:stretch/>
        </p:blipFill>
        <p:spPr bwMode="auto">
          <a:xfrm>
            <a:off x="-36512" y="19049"/>
            <a:ext cx="9180512" cy="68389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1630363"/>
            <a:ext cx="9109075" cy="2800767"/>
          </a:xfrm>
          <a:prstGeom prst="rect">
            <a:avLst/>
          </a:prstGeom>
          <a:noFill/>
        </p:spPr>
        <p:txBody>
          <a:bodyPr>
            <a:spAutoFit/>
          </a:bodyPr>
          <a:lstStyle/>
          <a:p>
            <a:pPr>
              <a:defRPr/>
            </a:pPr>
            <a:endParaRPr lang="en-US" sz="1400" dirty="0">
              <a:solidFill>
                <a:schemeClr val="tx1">
                  <a:lumMod val="65000"/>
                  <a:lumOff val="35000"/>
                </a:schemeClr>
              </a:solidFill>
              <a:latin typeface="Avenir Book"/>
              <a:cs typeface="Avenir Book"/>
            </a:endParaRPr>
          </a:p>
          <a:p>
            <a:pPr>
              <a:defRPr/>
            </a:pPr>
            <a:endParaRPr lang="en-US" sz="1400" dirty="0">
              <a:solidFill>
                <a:schemeClr val="tx1">
                  <a:lumMod val="65000"/>
                  <a:lumOff val="35000"/>
                </a:schemeClr>
              </a:solidFill>
              <a:latin typeface="Avenir Book"/>
              <a:cs typeface="Avenir Book"/>
            </a:endParaRPr>
          </a:p>
          <a:p>
            <a:pPr>
              <a:defRPr/>
            </a:pPr>
            <a:endParaRPr lang="en-US" sz="1400" dirty="0">
              <a:solidFill>
                <a:schemeClr val="tx1">
                  <a:lumMod val="65000"/>
                  <a:lumOff val="35000"/>
                </a:schemeClr>
              </a:solidFill>
              <a:latin typeface="Avenir Book"/>
              <a:cs typeface="Avenir Book"/>
            </a:endParaRPr>
          </a:p>
          <a:p>
            <a:pPr>
              <a:defRPr/>
            </a:pPr>
            <a:endParaRPr lang="en-US" sz="1400" dirty="0">
              <a:solidFill>
                <a:schemeClr val="tx1">
                  <a:lumMod val="65000"/>
                  <a:lumOff val="35000"/>
                </a:schemeClr>
              </a:solidFill>
              <a:latin typeface="Avenir Book"/>
              <a:cs typeface="Avenir Book"/>
            </a:endParaRPr>
          </a:p>
          <a:p>
            <a:pPr>
              <a:defRPr/>
            </a:pPr>
            <a:endParaRPr lang="en-US" sz="1400" dirty="0">
              <a:solidFill>
                <a:schemeClr val="tx1">
                  <a:lumMod val="65000"/>
                  <a:lumOff val="35000"/>
                </a:schemeClr>
              </a:solidFill>
              <a:latin typeface="Avenir Book"/>
              <a:cs typeface="Avenir Book"/>
            </a:endParaRPr>
          </a:p>
          <a:p>
            <a:pPr>
              <a:defRPr/>
            </a:pPr>
            <a:endParaRPr lang="en-US" sz="1400" dirty="0">
              <a:solidFill>
                <a:schemeClr val="tx1">
                  <a:lumMod val="65000"/>
                  <a:lumOff val="35000"/>
                </a:schemeClr>
              </a:solidFill>
              <a:latin typeface="Avenir Book"/>
              <a:cs typeface="Avenir Book"/>
            </a:endParaRPr>
          </a:p>
          <a:p>
            <a:pPr>
              <a:defRPr/>
            </a:pPr>
            <a:endParaRPr lang="en-US" sz="1400" dirty="0">
              <a:solidFill>
                <a:schemeClr val="tx1">
                  <a:lumMod val="65000"/>
                  <a:lumOff val="35000"/>
                </a:schemeClr>
              </a:solidFill>
              <a:latin typeface="Avenir Book"/>
              <a:cs typeface="Avenir Book"/>
            </a:endParaRPr>
          </a:p>
          <a:p>
            <a:pPr>
              <a:defRPr/>
            </a:pPr>
            <a:endParaRPr lang="en-US" sz="1400" dirty="0">
              <a:solidFill>
                <a:schemeClr val="tx1">
                  <a:lumMod val="65000"/>
                  <a:lumOff val="35000"/>
                </a:schemeClr>
              </a:solidFill>
              <a:latin typeface="Avenir Book"/>
              <a:cs typeface="Avenir Book"/>
            </a:endParaRPr>
          </a:p>
          <a:p>
            <a:pPr>
              <a:defRPr/>
            </a:pPr>
            <a:endParaRPr lang="en-US" sz="1600" dirty="0">
              <a:solidFill>
                <a:schemeClr val="tx1">
                  <a:lumMod val="65000"/>
                  <a:lumOff val="35000"/>
                </a:schemeClr>
              </a:solidFill>
              <a:latin typeface="Avenir Book"/>
              <a:cs typeface="Avenir Book"/>
            </a:endParaRPr>
          </a:p>
          <a:p>
            <a:pPr>
              <a:defRPr/>
            </a:pPr>
            <a:endParaRPr lang="en-US" sz="1600" dirty="0">
              <a:solidFill>
                <a:schemeClr val="tx1">
                  <a:lumMod val="65000"/>
                  <a:lumOff val="35000"/>
                </a:schemeClr>
              </a:solidFill>
              <a:latin typeface="Avenir Book"/>
              <a:cs typeface="Avenir Book"/>
            </a:endParaRPr>
          </a:p>
          <a:p>
            <a:pPr>
              <a:defRPr/>
            </a:pPr>
            <a:endParaRPr lang="en-US" sz="1600" dirty="0">
              <a:solidFill>
                <a:schemeClr val="tx1">
                  <a:lumMod val="65000"/>
                  <a:lumOff val="35000"/>
                </a:schemeClr>
              </a:solidFill>
              <a:latin typeface="Avenir Book"/>
              <a:cs typeface="Avenir Book"/>
            </a:endParaRPr>
          </a:p>
          <a:p>
            <a:pPr>
              <a:defRPr/>
            </a:pPr>
            <a:endParaRPr lang="en-US" sz="1600" dirty="0">
              <a:solidFill>
                <a:schemeClr val="tx1">
                  <a:lumMod val="65000"/>
                  <a:lumOff val="35000"/>
                </a:schemeClr>
              </a:solidFill>
              <a:latin typeface="Avenir Book"/>
              <a:cs typeface="Avenir Book"/>
            </a:endParaRPr>
          </a:p>
        </p:txBody>
      </p:sp>
      <p:sp>
        <p:nvSpPr>
          <p:cNvPr id="2" name="TextBox 1"/>
          <p:cNvSpPr txBox="1"/>
          <p:nvPr/>
        </p:nvSpPr>
        <p:spPr>
          <a:xfrm>
            <a:off x="5940152" y="6165304"/>
            <a:ext cx="3203848" cy="400110"/>
          </a:xfrm>
          <a:prstGeom prst="rect">
            <a:avLst/>
          </a:prstGeom>
          <a:noFill/>
        </p:spPr>
        <p:txBody>
          <a:bodyPr wrap="square" rtlCol="0">
            <a:spAutoFit/>
          </a:bodyPr>
          <a:lstStyle/>
          <a:p>
            <a:r>
              <a:rPr lang="en-US" sz="1000" dirty="0" smtClean="0">
                <a:solidFill>
                  <a:schemeClr val="tx1">
                    <a:lumMod val="50000"/>
                    <a:lumOff val="50000"/>
                  </a:schemeClr>
                </a:solidFill>
              </a:rPr>
              <a:t>Illustration by Keri Smith</a:t>
            </a:r>
          </a:p>
          <a:p>
            <a:r>
              <a:rPr lang="en-US" sz="1000" dirty="0" smtClean="0">
                <a:solidFill>
                  <a:schemeClr val="tx1">
                    <a:lumMod val="50000"/>
                    <a:lumOff val="50000"/>
                  </a:schemeClr>
                </a:solidFill>
              </a:rPr>
              <a:t>“The Pocket scavenger| </a:t>
            </a:r>
            <a:r>
              <a:rPr lang="en-US" sz="1000" dirty="0" err="1" smtClean="0">
                <a:solidFill>
                  <a:schemeClr val="tx1">
                    <a:lumMod val="50000"/>
                    <a:lumOff val="50000"/>
                  </a:schemeClr>
                </a:solidFill>
              </a:rPr>
              <a:t>penguin.com</a:t>
            </a:r>
            <a:r>
              <a:rPr lang="en-US" sz="1000" dirty="0" smtClean="0">
                <a:solidFill>
                  <a:schemeClr val="tx1">
                    <a:lumMod val="50000"/>
                    <a:lumOff val="50000"/>
                  </a:schemeClr>
                </a:solidFill>
              </a:rPr>
              <a:t>/</a:t>
            </a:r>
            <a:r>
              <a:rPr lang="en-US" sz="1000" dirty="0" err="1" smtClean="0">
                <a:solidFill>
                  <a:schemeClr val="tx1">
                    <a:lumMod val="50000"/>
                    <a:lumOff val="50000"/>
                  </a:schemeClr>
                </a:solidFill>
              </a:rPr>
              <a:t>kerismith</a:t>
            </a:r>
            <a:r>
              <a:rPr lang="en-US" sz="1000" dirty="0" smtClean="0">
                <a:solidFill>
                  <a:schemeClr val="tx1">
                    <a:lumMod val="50000"/>
                    <a:lumOff val="50000"/>
                  </a:schemeClr>
                </a:solidFill>
              </a:rPr>
              <a:t>”</a:t>
            </a:r>
            <a:endParaRPr lang="en-US" sz="1000" dirty="0">
              <a:solidFill>
                <a:schemeClr val="tx1">
                  <a:lumMod val="50000"/>
                  <a:lumOff val="50000"/>
                </a:schemeClr>
              </a:solidFill>
            </a:endParaRPr>
          </a:p>
        </p:txBody>
      </p:sp>
    </p:spTree>
    <p:extLst>
      <p:ext uri="{BB962C8B-B14F-4D97-AF65-F5344CB8AC3E}">
        <p14:creationId xmlns:p14="http://schemas.microsoft.com/office/powerpoint/2010/main" val="22923523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91680" y="2420888"/>
            <a:ext cx="3168352" cy="369332"/>
          </a:xfrm>
          <a:prstGeom prst="rect">
            <a:avLst/>
          </a:prstGeom>
          <a:noFill/>
        </p:spPr>
        <p:txBody>
          <a:bodyPr wrap="square" rtlCol="0">
            <a:spAutoFit/>
          </a:bodyPr>
          <a:lstStyle/>
          <a:p>
            <a:endParaRPr lang="en-US" dirty="0"/>
          </a:p>
        </p:txBody>
      </p:sp>
      <p:pic>
        <p:nvPicPr>
          <p:cNvPr id="5" name="Picture 3" descr="Scan 7.jpeg"/>
          <p:cNvPicPr>
            <a:picLocks noChangeAspect="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6228184" y="3861048"/>
            <a:ext cx="2520181" cy="233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15950" y="417513"/>
            <a:ext cx="5903913" cy="646112"/>
          </a:xfrm>
          <a:prstGeom prst="rect">
            <a:avLst/>
          </a:prstGeom>
          <a:noFill/>
        </p:spPr>
        <p:txBody>
          <a:bodyPr>
            <a:spAutoFit/>
          </a:bodyPr>
          <a:lstStyle/>
          <a:p>
            <a:pPr>
              <a:defRPr/>
            </a:pPr>
            <a:r>
              <a:rPr lang="en-US" sz="3600" dirty="0" smtClean="0">
                <a:solidFill>
                  <a:schemeClr val="accent6"/>
                </a:solidFill>
                <a:latin typeface="Avenir Book"/>
                <a:cs typeface="Avenir Book"/>
              </a:rPr>
              <a:t>Approach</a:t>
            </a:r>
            <a:endParaRPr lang="en-US" sz="3600" dirty="0">
              <a:solidFill>
                <a:schemeClr val="accent6"/>
              </a:solidFill>
              <a:latin typeface="Avenir Book"/>
              <a:cs typeface="Avenir Book"/>
            </a:endParaRPr>
          </a:p>
        </p:txBody>
      </p:sp>
      <p:sp>
        <p:nvSpPr>
          <p:cNvPr id="8" name="Rectangle 7"/>
          <p:cNvSpPr/>
          <p:nvPr/>
        </p:nvSpPr>
        <p:spPr>
          <a:xfrm>
            <a:off x="660400" y="984464"/>
            <a:ext cx="4661396" cy="3785652"/>
          </a:xfrm>
          <a:prstGeom prst="rect">
            <a:avLst/>
          </a:prstGeom>
        </p:spPr>
        <p:txBody>
          <a:bodyPr wrap="square">
            <a:spAutoFit/>
          </a:bodyPr>
          <a:lstStyle/>
          <a:p>
            <a:endParaRPr lang="en-US" sz="1400" dirty="0">
              <a:latin typeface="Avenir Book"/>
              <a:cs typeface="Avenir Book"/>
            </a:endParaRPr>
          </a:p>
          <a:p>
            <a:r>
              <a:rPr lang="en-US" sz="1600" b="1" dirty="0" smtClean="0">
                <a:latin typeface="Avenir Book"/>
                <a:cs typeface="Avenir Book"/>
              </a:rPr>
              <a:t>trace</a:t>
            </a:r>
            <a:r>
              <a:rPr lang="en-US" sz="1600" dirty="0" smtClean="0">
                <a:latin typeface="Avenir Book"/>
                <a:cs typeface="Avenir Book"/>
              </a:rPr>
              <a:t> </a:t>
            </a:r>
            <a:r>
              <a:rPr lang="en-US" sz="1400" dirty="0" smtClean="0">
                <a:latin typeface="Avenir Book"/>
                <a:cs typeface="Avenir Book"/>
              </a:rPr>
              <a:t> </a:t>
            </a:r>
            <a:r>
              <a:rPr lang="en-US" sz="1400" dirty="0">
                <a:latin typeface="Avenir Book"/>
                <a:cs typeface="Avenir Book"/>
              </a:rPr>
              <a:t>workshop participants had the chance  to visit or revisit , both physically and metaphorically ,  some places they already know quite well, routes, journeys of their everyday life.  </a:t>
            </a:r>
            <a:endParaRPr lang="en-US" sz="1400" dirty="0" smtClean="0">
              <a:latin typeface="Avenir Book"/>
              <a:cs typeface="Avenir Book"/>
            </a:endParaRPr>
          </a:p>
          <a:p>
            <a:endParaRPr lang="en-US" sz="1400" dirty="0">
              <a:latin typeface="Avenir Book"/>
              <a:cs typeface="Avenir Book"/>
            </a:endParaRPr>
          </a:p>
          <a:p>
            <a:r>
              <a:rPr lang="en-US" sz="1400" dirty="0" smtClean="0">
                <a:latin typeface="Avenir Book"/>
                <a:cs typeface="Avenir Book"/>
              </a:rPr>
              <a:t>They  </a:t>
            </a:r>
            <a:r>
              <a:rPr lang="en-US" sz="1400" dirty="0">
                <a:latin typeface="Avenir Book"/>
                <a:cs typeface="Avenir Book"/>
              </a:rPr>
              <a:t>investigated modes of mapping based on personal experience and memory, and initiated</a:t>
            </a:r>
            <a:r>
              <a:rPr lang="en-GB" sz="1400" dirty="0">
                <a:latin typeface="Avenir Book"/>
                <a:cs typeface="Avenir Book"/>
              </a:rPr>
              <a:t> </a:t>
            </a:r>
            <a:r>
              <a:rPr lang="en-US" sz="1400" dirty="0">
                <a:latin typeface="Avenir Book"/>
                <a:cs typeface="Avenir Book"/>
              </a:rPr>
              <a:t>activities such as walks as means of enacting a sense of belonging and re-location. </a:t>
            </a:r>
            <a:endParaRPr lang="en-US" sz="1400" dirty="0" smtClean="0">
              <a:latin typeface="Avenir Book"/>
              <a:cs typeface="Avenir Book"/>
            </a:endParaRPr>
          </a:p>
          <a:p>
            <a:endParaRPr lang="en-US" sz="1400" dirty="0">
              <a:latin typeface="Avenir Book"/>
              <a:cs typeface="Avenir Book"/>
            </a:endParaRPr>
          </a:p>
          <a:p>
            <a:r>
              <a:rPr lang="en-US" sz="1400" dirty="0" smtClean="0">
                <a:latin typeface="Avenir Book"/>
                <a:cs typeface="Avenir Book"/>
              </a:rPr>
              <a:t>They were </a:t>
            </a:r>
            <a:r>
              <a:rPr lang="en-US" sz="1400" dirty="0">
                <a:latin typeface="Avenir Book"/>
                <a:cs typeface="Avenir Book"/>
              </a:rPr>
              <a:t>then asked to consider their emotional response to each location and document it in various ways, by </a:t>
            </a:r>
            <a:r>
              <a:rPr lang="en-US" sz="1400" dirty="0" smtClean="0">
                <a:latin typeface="Avenir Book"/>
                <a:cs typeface="Avenir Book"/>
              </a:rPr>
              <a:t>composing poems</a:t>
            </a:r>
            <a:r>
              <a:rPr lang="en-US" sz="1400" dirty="0">
                <a:latin typeface="Avenir Book"/>
                <a:cs typeface="Avenir Book"/>
              </a:rPr>
              <a:t>, creating collages, building sculptures, making  sketches, taking pictures and making maps</a:t>
            </a:r>
            <a:r>
              <a:rPr lang="en-US" sz="1400" dirty="0" smtClean="0">
                <a:latin typeface="Avenir Book"/>
                <a:cs typeface="Avenir Book"/>
              </a:rPr>
              <a:t>.</a:t>
            </a:r>
          </a:p>
          <a:p>
            <a:endParaRPr lang="en-GB" sz="1400" dirty="0">
              <a:solidFill>
                <a:schemeClr val="bg1"/>
              </a:solidFill>
              <a:latin typeface="Avenir Book"/>
              <a:cs typeface="Avenir Book"/>
            </a:endParaRPr>
          </a:p>
        </p:txBody>
      </p:sp>
    </p:spTree>
    <p:extLst>
      <p:ext uri="{BB962C8B-B14F-4D97-AF65-F5344CB8AC3E}">
        <p14:creationId xmlns:p14="http://schemas.microsoft.com/office/powerpoint/2010/main" val="2997875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Scan.jpeg"/>
          <p:cNvPicPr>
            <a:picLocks noChangeAspect="1"/>
          </p:cNvPicPr>
          <p:nvPr/>
        </p:nvPicPr>
        <p:blipFill>
          <a:blip r:embed="rId2">
            <a:graysc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8420" t="8817" r="5965" b="26341"/>
          <a:stretch>
            <a:fillRect/>
          </a:stretch>
        </p:blipFill>
        <p:spPr bwMode="auto">
          <a:xfrm>
            <a:off x="34925" y="836613"/>
            <a:ext cx="5153025"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Picture 2" descr="Scan 14.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flipV="1">
            <a:off x="4872038" y="0"/>
            <a:ext cx="42719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029017" y="6165304"/>
            <a:ext cx="3079487" cy="400110"/>
          </a:xfrm>
          <a:prstGeom prst="rect">
            <a:avLst/>
          </a:prstGeom>
          <a:noFill/>
        </p:spPr>
        <p:txBody>
          <a:bodyPr wrap="square" rtlCol="0">
            <a:spAutoFit/>
          </a:bodyPr>
          <a:lstStyle/>
          <a:p>
            <a:r>
              <a:rPr lang="en-US" sz="1000" dirty="0" smtClean="0">
                <a:solidFill>
                  <a:schemeClr val="bg1"/>
                </a:solidFill>
              </a:rPr>
              <a:t>Illustration by Keri Smith</a:t>
            </a:r>
          </a:p>
          <a:p>
            <a:r>
              <a:rPr lang="en-US" sz="1000" dirty="0" smtClean="0">
                <a:solidFill>
                  <a:schemeClr val="bg1"/>
                </a:solidFill>
              </a:rPr>
              <a:t>“The Pocket scavenger | </a:t>
            </a:r>
            <a:r>
              <a:rPr lang="en-US" sz="1000" dirty="0" err="1" smtClean="0">
                <a:solidFill>
                  <a:schemeClr val="bg1"/>
                </a:solidFill>
              </a:rPr>
              <a:t>penguin.com</a:t>
            </a:r>
            <a:r>
              <a:rPr lang="en-US" sz="1000" dirty="0" smtClean="0">
                <a:solidFill>
                  <a:schemeClr val="bg1"/>
                </a:solidFill>
              </a:rPr>
              <a:t>/</a:t>
            </a:r>
            <a:r>
              <a:rPr lang="en-US" sz="1000" dirty="0" err="1" smtClean="0">
                <a:solidFill>
                  <a:schemeClr val="bg1"/>
                </a:solidFill>
              </a:rPr>
              <a:t>kerismith</a:t>
            </a:r>
            <a:endParaRPr lang="en-US" sz="1000" dirty="0">
              <a:solidFill>
                <a:schemeClr val="bg1"/>
              </a:solidFill>
            </a:endParaRPr>
          </a:p>
        </p:txBody>
      </p:sp>
    </p:spTree>
    <p:extLst>
      <p:ext uri="{BB962C8B-B14F-4D97-AF65-F5344CB8AC3E}">
        <p14:creationId xmlns:p14="http://schemas.microsoft.com/office/powerpoint/2010/main" val="39908639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97000"/>
            <a:ext cx="6515100" cy="4525963"/>
          </a:xfrm>
        </p:spPr>
        <p:txBody>
          <a:bodyPr>
            <a:normAutofit/>
          </a:bodyPr>
          <a:lstStyle/>
          <a:p>
            <a:pPr marL="0" indent="0">
              <a:buNone/>
            </a:pPr>
            <a:r>
              <a:rPr lang="en-US" sz="1400" dirty="0" smtClean="0">
                <a:latin typeface="Avenir Book"/>
                <a:cs typeface="Avenir Book"/>
              </a:rPr>
              <a:t>Questions considered during the walks (informed by </a:t>
            </a:r>
            <a:r>
              <a:rPr lang="en-US" sz="1400" dirty="0" err="1" smtClean="0">
                <a:latin typeface="Avenir Book"/>
                <a:cs typeface="Avenir Book"/>
              </a:rPr>
              <a:t>Khatib’s</a:t>
            </a:r>
            <a:r>
              <a:rPr lang="en-US" sz="1400" dirty="0" smtClean="0">
                <a:latin typeface="Avenir Book"/>
                <a:cs typeface="Avenir Book"/>
              </a:rPr>
              <a:t> 1958 I.S. paper):</a:t>
            </a:r>
          </a:p>
          <a:p>
            <a:pPr marL="0" indent="0">
              <a:buNone/>
            </a:pPr>
            <a:endParaRPr lang="en-US" sz="1400" dirty="0" smtClean="0">
              <a:latin typeface="Avenir Book"/>
              <a:cs typeface="Avenir Book"/>
            </a:endParaRPr>
          </a:p>
          <a:p>
            <a:r>
              <a:rPr lang="en-US" sz="1400" dirty="0" smtClean="0">
                <a:latin typeface="Avenir Book"/>
                <a:cs typeface="Avenir Book"/>
              </a:rPr>
              <a:t>What does it feel like where you walk?</a:t>
            </a:r>
          </a:p>
          <a:p>
            <a:r>
              <a:rPr lang="en-US" sz="1400" dirty="0" smtClean="0">
                <a:latin typeface="Avenir Book"/>
                <a:cs typeface="Avenir Book"/>
              </a:rPr>
              <a:t>How do you engage with your surroundings? </a:t>
            </a:r>
          </a:p>
          <a:p>
            <a:r>
              <a:rPr lang="en-US" sz="1400" dirty="0" smtClean="0">
                <a:latin typeface="Avenir Book"/>
                <a:cs typeface="Avenir Book"/>
              </a:rPr>
              <a:t>Do you notice any notable changes in ambience? </a:t>
            </a:r>
          </a:p>
          <a:p>
            <a:r>
              <a:rPr lang="en-US" sz="1400" dirty="0" smtClean="0">
                <a:latin typeface="Avenir Book"/>
                <a:cs typeface="Avenir Book"/>
              </a:rPr>
              <a:t>What do you think of the environment? </a:t>
            </a:r>
          </a:p>
          <a:p>
            <a:r>
              <a:rPr lang="en-US" sz="1400" dirty="0" smtClean="0">
                <a:latin typeface="Avenir Book"/>
                <a:cs typeface="Avenir Book"/>
              </a:rPr>
              <a:t>What do you think needs to be changed in the environment? </a:t>
            </a:r>
          </a:p>
          <a:p>
            <a:r>
              <a:rPr lang="en-US" sz="1400" dirty="0" smtClean="0">
                <a:latin typeface="Avenir Book"/>
                <a:cs typeface="Avenir Book"/>
              </a:rPr>
              <a:t>What should the environment look like?</a:t>
            </a:r>
            <a:endParaRPr lang="en-US" sz="1400" dirty="0">
              <a:latin typeface="Avenir Book"/>
              <a:cs typeface="Avenir Book"/>
            </a:endParaRPr>
          </a:p>
        </p:txBody>
      </p:sp>
      <p:pic>
        <p:nvPicPr>
          <p:cNvPr id="4" name="Picture 3" descr="Scan 7.jpeg"/>
          <p:cNvPicPr>
            <a:picLocks noChangeAspect="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6087222" y="3924300"/>
            <a:ext cx="2877043" cy="26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61950" y="417513"/>
            <a:ext cx="5903913" cy="646112"/>
          </a:xfrm>
          <a:prstGeom prst="rect">
            <a:avLst/>
          </a:prstGeom>
          <a:noFill/>
        </p:spPr>
        <p:txBody>
          <a:bodyPr>
            <a:spAutoFit/>
          </a:bodyPr>
          <a:lstStyle/>
          <a:p>
            <a:pPr>
              <a:defRPr/>
            </a:pPr>
            <a:r>
              <a:rPr lang="en-US" sz="3600" dirty="0" smtClean="0">
                <a:solidFill>
                  <a:schemeClr val="accent6"/>
                </a:solidFill>
                <a:latin typeface="Avenir Book"/>
                <a:cs typeface="Avenir Book"/>
              </a:rPr>
              <a:t>Questions </a:t>
            </a:r>
            <a:endParaRPr lang="en-US" sz="3600" dirty="0">
              <a:solidFill>
                <a:schemeClr val="accent6"/>
              </a:solidFill>
              <a:latin typeface="Avenir Book"/>
              <a:cs typeface="Avenir Book"/>
            </a:endParaRPr>
          </a:p>
        </p:txBody>
      </p:sp>
    </p:spTree>
    <p:extLst>
      <p:ext uri="{BB962C8B-B14F-4D97-AF65-F5344CB8AC3E}">
        <p14:creationId xmlns:p14="http://schemas.microsoft.com/office/powerpoint/2010/main" val="2547665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91680" y="2420888"/>
            <a:ext cx="3168352" cy="369332"/>
          </a:xfrm>
          <a:prstGeom prst="rect">
            <a:avLst/>
          </a:prstGeom>
          <a:noFill/>
        </p:spPr>
        <p:txBody>
          <a:bodyPr wrap="square" rtlCol="0">
            <a:spAutoFit/>
          </a:bodyPr>
          <a:lstStyle/>
          <a:p>
            <a:endParaRPr lang="en-US" dirty="0"/>
          </a:p>
        </p:txBody>
      </p:sp>
      <p:sp>
        <p:nvSpPr>
          <p:cNvPr id="4" name="Rectangle 3"/>
          <p:cNvSpPr/>
          <p:nvPr/>
        </p:nvSpPr>
        <p:spPr>
          <a:xfrm>
            <a:off x="611560" y="904404"/>
            <a:ext cx="5112568" cy="4616648"/>
          </a:xfrm>
          <a:prstGeom prst="rect">
            <a:avLst/>
          </a:prstGeom>
        </p:spPr>
        <p:txBody>
          <a:bodyPr wrap="square">
            <a:spAutoFit/>
          </a:bodyPr>
          <a:lstStyle/>
          <a:p>
            <a:r>
              <a:rPr lang="en-US" sz="1400" dirty="0">
                <a:latin typeface="Avenir Book"/>
                <a:cs typeface="Avenir Book"/>
              </a:rPr>
              <a:t> </a:t>
            </a:r>
            <a:endParaRPr lang="en-GB" sz="1400" dirty="0">
              <a:latin typeface="Avenir Book"/>
              <a:cs typeface="Avenir Book"/>
            </a:endParaRPr>
          </a:p>
          <a:p>
            <a:r>
              <a:rPr lang="en-US" sz="1400" dirty="0">
                <a:latin typeface="Avenir Book"/>
                <a:cs typeface="Avenir Book"/>
              </a:rPr>
              <a:t>The workshops were divided in 5 different themes</a:t>
            </a:r>
            <a:r>
              <a:rPr lang="en-US" sz="1400" dirty="0" smtClean="0">
                <a:latin typeface="Avenir Book"/>
                <a:cs typeface="Avenir Book"/>
              </a:rPr>
              <a:t>:</a:t>
            </a:r>
          </a:p>
          <a:p>
            <a:endParaRPr lang="en-GB" sz="1400" dirty="0">
              <a:latin typeface="Avenir Book"/>
              <a:cs typeface="Avenir Book"/>
            </a:endParaRPr>
          </a:p>
          <a:p>
            <a:r>
              <a:rPr lang="en-US" sz="1400" dirty="0" smtClean="0">
                <a:latin typeface="Avenir Book"/>
                <a:cs typeface="Avenir Book"/>
              </a:rPr>
              <a:t>1:Spirit </a:t>
            </a:r>
            <a:r>
              <a:rPr lang="en-US" sz="1400" dirty="0">
                <a:latin typeface="Avenir Book"/>
                <a:cs typeface="Avenir Book"/>
              </a:rPr>
              <a:t>of the Place, 2:Sculpting </a:t>
            </a:r>
            <a:r>
              <a:rPr lang="en-US" sz="1400" dirty="0" smtClean="0">
                <a:latin typeface="Avenir Book"/>
                <a:cs typeface="Avenir Book"/>
              </a:rPr>
              <a:t>Paths, </a:t>
            </a:r>
            <a:r>
              <a:rPr lang="en-US" sz="1400" dirty="0">
                <a:latin typeface="Avenir Book"/>
                <a:cs typeface="Avenir Book"/>
              </a:rPr>
              <a:t>3</a:t>
            </a:r>
            <a:r>
              <a:rPr lang="en-US" sz="1400" dirty="0" smtClean="0">
                <a:latin typeface="Avenir Book"/>
                <a:cs typeface="Avenir Book"/>
              </a:rPr>
              <a:t>:Dice Walk, 4:Scavenger’s Hunt, </a:t>
            </a:r>
            <a:r>
              <a:rPr lang="en-US" sz="1400" dirty="0">
                <a:latin typeface="Avenir Book"/>
                <a:cs typeface="Avenir Book"/>
              </a:rPr>
              <a:t>5:Map Making</a:t>
            </a:r>
            <a:r>
              <a:rPr lang="en-US" sz="1400" dirty="0" smtClean="0">
                <a:latin typeface="Avenir Book"/>
                <a:cs typeface="Avenir Book"/>
              </a:rPr>
              <a:t>.</a:t>
            </a:r>
          </a:p>
          <a:p>
            <a:endParaRPr lang="en-GB" sz="1400" dirty="0">
              <a:latin typeface="Avenir Book"/>
              <a:cs typeface="Avenir Book"/>
            </a:endParaRPr>
          </a:p>
          <a:p>
            <a:r>
              <a:rPr lang="en-US" sz="1400" dirty="0">
                <a:latin typeface="Avenir Book"/>
                <a:cs typeface="Avenir Book"/>
              </a:rPr>
              <a:t>After the gentle movement and warm up exercises, participants were briefed about the task of the day and a short walk was followed in order to conduct the tasks given, following a set of playful instructions. </a:t>
            </a:r>
            <a:endParaRPr lang="en-US" sz="1400" dirty="0" smtClean="0">
              <a:latin typeface="Avenir Book"/>
              <a:cs typeface="Avenir Book"/>
            </a:endParaRPr>
          </a:p>
          <a:p>
            <a:endParaRPr lang="en-US" sz="1400" dirty="0">
              <a:latin typeface="Avenir Book"/>
              <a:cs typeface="Avenir Book"/>
            </a:endParaRPr>
          </a:p>
          <a:p>
            <a:r>
              <a:rPr lang="en-US" sz="1400" dirty="0" smtClean="0">
                <a:latin typeface="Avenir Book"/>
                <a:cs typeface="Avenir Book"/>
              </a:rPr>
              <a:t>Discussions </a:t>
            </a:r>
            <a:r>
              <a:rPr lang="en-US" sz="1400" dirty="0">
                <a:latin typeface="Avenir Book"/>
                <a:cs typeface="Avenir Book"/>
              </a:rPr>
              <a:t>about consumerism, built </a:t>
            </a:r>
            <a:r>
              <a:rPr lang="en-US" sz="1400" dirty="0" smtClean="0">
                <a:latin typeface="Avenir Book"/>
                <a:cs typeface="Avenir Book"/>
              </a:rPr>
              <a:t> environment, sustainability,  </a:t>
            </a:r>
            <a:r>
              <a:rPr lang="en-US" sz="1400" dirty="0">
                <a:latin typeface="Avenir Book"/>
                <a:cs typeface="Avenir Book"/>
              </a:rPr>
              <a:t>politics, emotional well being, art, relationships, urban life and creativity were brought up during the walks and participants engaged in a series of interesting </a:t>
            </a:r>
            <a:r>
              <a:rPr lang="en-US" sz="1400" dirty="0" smtClean="0">
                <a:latin typeface="Avenir Book"/>
                <a:cs typeface="Avenir Book"/>
              </a:rPr>
              <a:t>reflections.</a:t>
            </a:r>
          </a:p>
          <a:p>
            <a:endParaRPr lang="en-US" sz="1400" dirty="0">
              <a:latin typeface="Avenir Book"/>
              <a:cs typeface="Avenir Book"/>
            </a:endParaRPr>
          </a:p>
          <a:p>
            <a:r>
              <a:rPr lang="en-US" sz="1400" dirty="0" smtClean="0">
                <a:latin typeface="Avenir Book"/>
                <a:cs typeface="Avenir Book"/>
              </a:rPr>
              <a:t>The </a:t>
            </a:r>
            <a:r>
              <a:rPr lang="en-US" sz="1400" dirty="0">
                <a:latin typeface="Avenir Book"/>
                <a:cs typeface="Avenir Book"/>
              </a:rPr>
              <a:t>findings of the explorations were documented, after discussion and arrangement with the participants based on ethical conduct agreed by both parties. </a:t>
            </a:r>
            <a:endParaRPr lang="en-US" sz="1400" dirty="0" smtClean="0">
              <a:latin typeface="Avenir Book"/>
              <a:cs typeface="Avenir Book"/>
            </a:endParaRPr>
          </a:p>
          <a:p>
            <a:endParaRPr lang="en-US" sz="1400" dirty="0">
              <a:solidFill>
                <a:schemeClr val="bg1"/>
              </a:solidFill>
              <a:latin typeface="Avenir Book"/>
              <a:cs typeface="Avenir Book"/>
            </a:endParaRPr>
          </a:p>
          <a:p>
            <a:endParaRPr lang="en-GB" sz="1400" dirty="0">
              <a:solidFill>
                <a:schemeClr val="bg1"/>
              </a:solidFill>
            </a:endParaRPr>
          </a:p>
        </p:txBody>
      </p:sp>
      <p:pic>
        <p:nvPicPr>
          <p:cNvPr id="5" name="Picture 3" descr="Scan 7.jpeg"/>
          <p:cNvPicPr>
            <a:picLocks noChangeAspect="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6228184" y="3861048"/>
            <a:ext cx="2520181" cy="233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77850" y="417513"/>
            <a:ext cx="5903913" cy="646112"/>
          </a:xfrm>
          <a:prstGeom prst="rect">
            <a:avLst/>
          </a:prstGeom>
          <a:noFill/>
        </p:spPr>
        <p:txBody>
          <a:bodyPr>
            <a:spAutoFit/>
          </a:bodyPr>
          <a:lstStyle/>
          <a:p>
            <a:pPr>
              <a:defRPr/>
            </a:pPr>
            <a:r>
              <a:rPr lang="en-US" sz="3600" dirty="0" smtClean="0">
                <a:solidFill>
                  <a:schemeClr val="accent6"/>
                </a:solidFill>
                <a:latin typeface="Avenir Book"/>
                <a:cs typeface="Avenir Book"/>
              </a:rPr>
              <a:t>Workshops </a:t>
            </a:r>
            <a:endParaRPr lang="en-US" sz="3600" dirty="0">
              <a:solidFill>
                <a:schemeClr val="accent6"/>
              </a:solidFill>
              <a:latin typeface="Avenir Book"/>
              <a:cs typeface="Avenir Book"/>
            </a:endParaRPr>
          </a:p>
        </p:txBody>
      </p:sp>
    </p:spTree>
    <p:extLst>
      <p:ext uri="{BB962C8B-B14F-4D97-AF65-F5344CB8AC3E}">
        <p14:creationId xmlns:p14="http://schemas.microsoft.com/office/powerpoint/2010/main" val="161314089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180</TotalTime>
  <Words>2383</Words>
  <Application>Microsoft Office PowerPoint</Application>
  <PresentationFormat>On-screen Show (4:3)</PresentationFormat>
  <Paragraphs>467</Paragraphs>
  <Slides>36</Slides>
  <Notes>1</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Huddersfield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sophia emmanouil</dc:creator>
  <cp:lastModifiedBy>Sharon Beastall</cp:lastModifiedBy>
  <cp:revision>15</cp:revision>
  <dcterms:created xsi:type="dcterms:W3CDTF">2014-06-06T11:39:01Z</dcterms:created>
  <dcterms:modified xsi:type="dcterms:W3CDTF">2014-07-03T11:54:32Z</dcterms:modified>
</cp:coreProperties>
</file>