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Lst>
  <p:notesMasterIdLst>
    <p:notesMasterId r:id="rId30"/>
  </p:notesMasterIdLst>
  <p:handoutMasterIdLst>
    <p:handoutMasterId r:id="rId31"/>
  </p:handoutMasterIdLst>
  <p:sldIdLst>
    <p:sldId id="258" r:id="rId14"/>
    <p:sldId id="259" r:id="rId15"/>
    <p:sldId id="273" r:id="rId16"/>
    <p:sldId id="260" r:id="rId17"/>
    <p:sldId id="261" r:id="rId18"/>
    <p:sldId id="262" r:id="rId19"/>
    <p:sldId id="265" r:id="rId20"/>
    <p:sldId id="272" r:id="rId21"/>
    <p:sldId id="268" r:id="rId22"/>
    <p:sldId id="274" r:id="rId23"/>
    <p:sldId id="275" r:id="rId24"/>
    <p:sldId id="269" r:id="rId25"/>
    <p:sldId id="278" r:id="rId26"/>
    <p:sldId id="276" r:id="rId27"/>
    <p:sldId id="277" r:id="rId28"/>
    <p:sldId id="270" r:id="rId29"/>
  </p:sldIdLst>
  <p:sldSz cx="9144000" cy="6858000" type="screen4x3"/>
  <p:notesSz cx="6669088"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2"/>
    <a:srgbClr val="005A84"/>
    <a:srgbClr val="62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40" autoAdjust="0"/>
    <p:restoredTop sz="77342" autoAdjust="0"/>
  </p:normalViewPr>
  <p:slideViewPr>
    <p:cSldViewPr>
      <p:cViewPr>
        <p:scale>
          <a:sx n="100" d="100"/>
          <a:sy n="100" d="100"/>
        </p:scale>
        <p:origin x="-22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B3341F0D-A85E-4298-816F-5AB6EAC735BA}" type="datetimeFigureOut">
              <a:rPr lang="en-GB" smtClean="0"/>
              <a:t>03/07/2014</a:t>
            </a:fld>
            <a:endParaRPr lang="en-GB"/>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Occupy Movement</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Wall Street</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London</a:t>
            </a:r>
          </a:p>
          <a:p>
            <a:endParaRPr lang="en-US"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3</a:t>
            </a:fld>
            <a:endParaRPr lang="en-GB"/>
          </a:p>
        </p:txBody>
      </p:sp>
    </p:spTree>
    <p:extLst>
      <p:ext uri="{BB962C8B-B14F-4D97-AF65-F5344CB8AC3E}">
        <p14:creationId xmlns:p14="http://schemas.microsoft.com/office/powerpoint/2010/main" val="38286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Routine</a:t>
            </a:r>
            <a:r>
              <a:rPr lang="en-GB" baseline="0" dirty="0" smtClean="0"/>
              <a:t> modes of behaviour – free association, spontaneity ….</a:t>
            </a:r>
            <a:endParaRPr lang="en-GB" dirty="0" smtClean="0"/>
          </a:p>
          <a:p>
            <a:pPr eaLnBrk="1" hangingPunct="1"/>
            <a:r>
              <a:rPr lang="en-GB" dirty="0" smtClean="0"/>
              <a:t>Their first task was to ‘enable people to stop identifying with their surroundings and with model patterns of behaviour’ </a:t>
            </a:r>
          </a:p>
          <a:p>
            <a:pPr eaLnBrk="1" hangingPunct="1">
              <a:lnSpc>
                <a:spcPct val="90000"/>
              </a:lnSpc>
            </a:pPr>
            <a:r>
              <a:rPr lang="en-GB" dirty="0" smtClean="0"/>
              <a:t>(Kotanyi &amp; Vaneigem, 1961).</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4F0476E-D159-944D-8B28-CD31C2F8EB79}" type="slidenum">
              <a:rPr lang="en-GB" smtClean="0"/>
              <a:pPr>
                <a:defRPr/>
              </a:pPr>
              <a:t>5</a:t>
            </a:fld>
            <a:endParaRPr lang="en-GB"/>
          </a:p>
        </p:txBody>
      </p:sp>
    </p:spTree>
    <p:extLst>
      <p:ext uri="{BB962C8B-B14F-4D97-AF65-F5344CB8AC3E}">
        <p14:creationId xmlns:p14="http://schemas.microsoft.com/office/powerpoint/2010/main" val="215438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34DA2F-8F53-9344-887B-218F90AF6815}" type="slidenum">
              <a:rPr lang="en-GB"/>
              <a:pPr>
                <a:defRPr/>
              </a:pPr>
              <a:t>6</a:t>
            </a:fld>
            <a:endParaRPr lang="en-GB"/>
          </a:p>
        </p:txBody>
      </p:sp>
      <p:sp>
        <p:nvSpPr>
          <p:cNvPr id="12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29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‘The desire to play has returned to destroy the hierarchical society which banished it. At the same time it is setting up a new type of society, one based on real participation</a:t>
            </a:r>
            <a:r>
              <a:rPr lang="ja-JP" altLang="en-GB" dirty="0" smtClean="0"/>
              <a:t>’</a:t>
            </a:r>
            <a:r>
              <a:rPr lang="en-GB" dirty="0" smtClean="0"/>
              <a:t> (Vaneigem, 1967: n.p) </a:t>
            </a:r>
          </a:p>
          <a:p>
            <a:pPr eaLnBrk="1" hangingPunct="1"/>
            <a:endParaRPr lang="en-US" dirty="0"/>
          </a:p>
          <a:p>
            <a:pPr eaLnBrk="1" hangingPunct="1">
              <a:lnSpc>
                <a:spcPct val="90000"/>
              </a:lnSpc>
            </a:pPr>
            <a:endParaRPr lang="en-GB" dirty="0"/>
          </a:p>
          <a:p>
            <a:pPr eaLnBrk="1" hangingPunct="1"/>
            <a:endParaRPr lang="en-GB" dirty="0"/>
          </a:p>
          <a:p>
            <a:pPr eaLnBrk="1" hangingPunct="1"/>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46FC0D-0166-D149-BD09-5183C2E8705A}" type="slidenum">
              <a:rPr lang="en-GB" smtClean="0"/>
              <a:pPr>
                <a:defRPr/>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18C7BA6-D5FA-B841-A615-B25DA67E6407}" type="slidenum">
              <a:rPr lang="en-GB" smtClean="0"/>
              <a:pPr>
                <a:defRPr/>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5A4D7949-4FE7-F44F-A477-F41CF1A7522D}" type="slidenum">
              <a:rPr lang="en-GB" smtClean="0"/>
              <a:pPr>
                <a:defRPr/>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5" name="Picture 5" descr="C:\Users\adseps2\Desktop\hudd_uni_marque_Mono_white_withoutH.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1B08A87-F6C7-D748-B078-2B9B78B45920}" type="slidenum">
              <a:rPr lang="en-GB"/>
              <a:pPr>
                <a:defRPr/>
              </a:pPr>
              <a:t>‹#›</a:t>
            </a:fld>
            <a:endParaRPr lang="en-GB"/>
          </a:p>
        </p:txBody>
      </p:sp>
    </p:spTree>
    <p:extLst>
      <p:ext uri="{BB962C8B-B14F-4D97-AF65-F5344CB8AC3E}">
        <p14:creationId xmlns:p14="http://schemas.microsoft.com/office/powerpoint/2010/main" val="27236016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5" descr="C:\Users\adseps2\Desktop\hudd_uni_marque_Mono_white_withoutH.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5" descr="C:\Users\adseps2\Desktop\hudd_uni_marque_Mono_white_withoutH.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5" descr="C:\Users\adseps2\Desktop\hudd_uni_marque_Mono_white_withoutH.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7.png"/><Relationship Id="rId18" Type="http://schemas.openxmlformats.org/officeDocument/2006/relationships/image" Target="../media/image10.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17" Type="http://schemas.openxmlformats.org/officeDocument/2006/relationships/image" Target="../media/image9.jpeg"/><Relationship Id="rId2" Type="http://schemas.openxmlformats.org/officeDocument/2006/relationships/slideLayout" Target="../slideLayouts/slideLayout102.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7.png"/><Relationship Id="rId10" Type="http://schemas.openxmlformats.org/officeDocument/2006/relationships/slideLayout" Target="../slideLayouts/slideLayout110.xml"/><Relationship Id="rId19" Type="http://schemas.openxmlformats.org/officeDocument/2006/relationships/image" Target="../media/image11.emf"/><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8.png"/><Relationship Id="rId18" Type="http://schemas.openxmlformats.org/officeDocument/2006/relationships/image" Target="../media/image10.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17" Type="http://schemas.openxmlformats.org/officeDocument/2006/relationships/image" Target="../media/image9.jpeg"/><Relationship Id="rId2" Type="http://schemas.openxmlformats.org/officeDocument/2006/relationships/slideLayout" Target="../slideLayouts/slideLayout113.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7.png"/><Relationship Id="rId10" Type="http://schemas.openxmlformats.org/officeDocument/2006/relationships/slideLayout" Target="../slideLayouts/slideLayout121.xml"/><Relationship Id="rId19" Type="http://schemas.openxmlformats.org/officeDocument/2006/relationships/image" Target="../media/image11.emf"/><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9.png"/><Relationship Id="rId18" Type="http://schemas.openxmlformats.org/officeDocument/2006/relationships/image" Target="../media/image10.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17" Type="http://schemas.openxmlformats.org/officeDocument/2006/relationships/image" Target="../media/image9.jpeg"/><Relationship Id="rId2" Type="http://schemas.openxmlformats.org/officeDocument/2006/relationships/slideLayout" Target="../slideLayouts/slideLayout124.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7.png"/><Relationship Id="rId10" Type="http://schemas.openxmlformats.org/officeDocument/2006/relationships/slideLayout" Target="../slideLayouts/slideLayout132.xml"/><Relationship Id="rId19" Type="http://schemas.openxmlformats.org/officeDocument/2006/relationships/image" Target="../media/image11.emf"/><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20.png"/><Relationship Id="rId18" Type="http://schemas.openxmlformats.org/officeDocument/2006/relationships/image" Target="../media/image10.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17" Type="http://schemas.openxmlformats.org/officeDocument/2006/relationships/image" Target="../media/image9.jpeg"/><Relationship Id="rId2" Type="http://schemas.openxmlformats.org/officeDocument/2006/relationships/slideLayout" Target="../slideLayouts/slideLayout135.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image" Target="../media/image7.png"/><Relationship Id="rId10" Type="http://schemas.openxmlformats.org/officeDocument/2006/relationships/slideLayout" Target="../slideLayouts/slideLayout143.xml"/><Relationship Id="rId19" Type="http://schemas.openxmlformats.org/officeDocument/2006/relationships/image" Target="../media/image11.emf"/><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18" Type="http://schemas.openxmlformats.org/officeDocument/2006/relationships/image" Target="../media/image11.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0.jpeg"/><Relationship Id="rId2" Type="http://schemas.openxmlformats.org/officeDocument/2006/relationships/slideLayout" Target="../slideLayouts/slideLayout46.xml"/><Relationship Id="rId16" Type="http://schemas.openxmlformats.org/officeDocument/2006/relationships/image" Target="../media/image9.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8.jpeg"/><Relationship Id="rId10" Type="http://schemas.openxmlformats.org/officeDocument/2006/relationships/slideLayout" Target="../slideLayouts/slideLayout54.xml"/><Relationship Id="rId19" Type="http://schemas.openxmlformats.org/officeDocument/2006/relationships/image" Target="../media/image12.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18"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9.jpeg"/><Relationship Id="rId2" Type="http://schemas.openxmlformats.org/officeDocument/2006/relationships/slideLayout" Target="../slideLayouts/slideLayout57.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7.png"/><Relationship Id="rId10" Type="http://schemas.openxmlformats.org/officeDocument/2006/relationships/slideLayout" Target="../slideLayouts/slideLayout65.xml"/><Relationship Id="rId19" Type="http://schemas.openxmlformats.org/officeDocument/2006/relationships/image" Target="../media/image11.emf"/><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4.png"/><Relationship Id="rId18" Type="http://schemas.openxmlformats.org/officeDocument/2006/relationships/image" Target="../media/image10.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9.jpeg"/><Relationship Id="rId2" Type="http://schemas.openxmlformats.org/officeDocument/2006/relationships/slideLayout" Target="../slideLayouts/slideLayout68.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7.png"/><Relationship Id="rId10" Type="http://schemas.openxmlformats.org/officeDocument/2006/relationships/slideLayout" Target="../slideLayouts/slideLayout76.xml"/><Relationship Id="rId19" Type="http://schemas.openxmlformats.org/officeDocument/2006/relationships/image" Target="../media/image11.emf"/><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5.png"/><Relationship Id="rId18" Type="http://schemas.openxmlformats.org/officeDocument/2006/relationships/image" Target="../media/image10.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9.jpeg"/><Relationship Id="rId2" Type="http://schemas.openxmlformats.org/officeDocument/2006/relationships/slideLayout" Target="../slideLayouts/slideLayout79.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7.png"/><Relationship Id="rId10" Type="http://schemas.openxmlformats.org/officeDocument/2006/relationships/slideLayout" Target="../slideLayouts/slideLayout87.xml"/><Relationship Id="rId19" Type="http://schemas.openxmlformats.org/officeDocument/2006/relationships/image" Target="../media/image11.emf"/><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18" Type="http://schemas.openxmlformats.org/officeDocument/2006/relationships/image" Target="../media/image10.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image" Target="../media/image9.jpeg"/><Relationship Id="rId2" Type="http://schemas.openxmlformats.org/officeDocument/2006/relationships/slideLayout" Target="../slideLayouts/slideLayout90.xml"/><Relationship Id="rId16" Type="http://schemas.openxmlformats.org/officeDocument/2006/relationships/image" Target="../media/image8.jpeg"/><Relationship Id="rId20" Type="http://schemas.openxmlformats.org/officeDocument/2006/relationships/image" Target="../media/image2.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6.png"/><Relationship Id="rId10" Type="http://schemas.openxmlformats.org/officeDocument/2006/relationships/slideLayout" Target="../slideLayouts/slideLayout98.xml"/><Relationship Id="rId19" Type="http://schemas.openxmlformats.org/officeDocument/2006/relationships/image" Target="../media/image11.emf"/><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1029" name="Picture 5" descr="C:\Users\adseps2\Desktop\hudd_uni_marque_Mono_white_withoutH.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8" name="Picture 5" descr="C:\Users\adseps2\Desktop\hudd_uni_marque_Mono_white_withoutH.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8" name="Picture 5" descr="C:\Users\adseps2\Desktop\hudd_uni_marque_Mono_white_withoutH.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8" name="Picture 5" descr="C:\Users\adseps2\Desktop\hudd_uni_marque_Mono_white_withoutH.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seps2\Downloads\the_award.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5" name="Picture 2" descr="C:\Users\adseps2\Desktop\hudd_uni_marque_RGB_withoutH.png"/>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196958" y="708909"/>
            <a:ext cx="1485475" cy="34521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8" name="Picture 5" descr="C:\Users\adseps2\Desktop\hudd_uni_marque_Mono_white_withoutH.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3" name="Picture 5" descr="C:\Users\adseps2\Desktop\hudd_uni_marque_Mono_white_withoutH.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2" name="Picture 5" descr="C:\Users\adseps2\Desktop\hudd_uni_marque_Mono_white_withoutH.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197724" y="708909"/>
            <a:ext cx="1484709" cy="3438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806" r:id="rId12"/>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hyperlink" Target="http://www2.hud.ac.uk/hhs/staff/shumajb.php" TargetMode="Externa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90.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00.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0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90.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7544" y="2204864"/>
            <a:ext cx="8205093" cy="1470025"/>
          </a:xfrm>
        </p:spPr>
        <p:txBody>
          <a:bodyPr/>
          <a:lstStyle/>
          <a:p>
            <a:pPr algn="ctr" eaLnBrk="1" hangingPunct="1">
              <a:defRPr/>
            </a:pPr>
            <a:r>
              <a:rPr lang="en-GB" sz="4000" dirty="0" smtClean="0">
                <a:solidFill>
                  <a:schemeClr val="tx1"/>
                </a:solidFill>
              </a:rPr>
              <a:t>Psychogeography:</a:t>
            </a:r>
            <a:br>
              <a:rPr lang="en-GB" sz="4000" dirty="0" smtClean="0">
                <a:solidFill>
                  <a:schemeClr val="tx1"/>
                </a:solidFill>
              </a:rPr>
            </a:br>
            <a:r>
              <a:rPr lang="en-GB" sz="4000" dirty="0" smtClean="0">
                <a:solidFill>
                  <a:schemeClr val="tx1"/>
                </a:solidFill>
              </a:rPr>
              <a:t>Research, revolution and education</a:t>
            </a:r>
          </a:p>
        </p:txBody>
      </p:sp>
      <p:sp>
        <p:nvSpPr>
          <p:cNvPr id="2051" name="Rectangle 3"/>
          <p:cNvSpPr>
            <a:spLocks noGrp="1" noChangeArrowheads="1"/>
          </p:cNvSpPr>
          <p:nvPr>
            <p:ph type="subTitle" idx="1"/>
          </p:nvPr>
        </p:nvSpPr>
        <p:spPr>
          <a:xfrm>
            <a:off x="1403648" y="4653136"/>
            <a:ext cx="6400800" cy="1752600"/>
          </a:xfrm>
        </p:spPr>
        <p:txBody>
          <a:bodyPr/>
          <a:lstStyle/>
          <a:p>
            <a:pPr eaLnBrk="1" hangingPunct="1">
              <a:defRPr/>
            </a:pPr>
            <a:r>
              <a:rPr lang="en-GB" dirty="0" smtClean="0"/>
              <a:t>Dr Alexander J Bridger</a:t>
            </a:r>
          </a:p>
          <a:p>
            <a:pPr eaLnBrk="1" hangingPunct="1">
              <a:defRPr/>
            </a:pPr>
            <a:r>
              <a:rPr lang="en-GB" dirty="0" smtClean="0"/>
              <a:t>University of Huddersfield </a:t>
            </a:r>
          </a:p>
        </p:txBody>
      </p:sp>
    </p:spTree>
    <p:extLst>
      <p:ext uri="{BB962C8B-B14F-4D97-AF65-F5344CB8AC3E}">
        <p14:creationId xmlns:p14="http://schemas.microsoft.com/office/powerpoint/2010/main" val="2429106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2750" y="2205038"/>
            <a:ext cx="4087242" cy="3598862"/>
          </a:xfrm>
        </p:spPr>
        <p:txBody>
          <a:bodyPr/>
          <a:lstStyle/>
          <a:p>
            <a:r>
              <a:rPr lang="en-US" sz="1400" dirty="0" smtClean="0"/>
              <a:t>Not a ‘garden path analysis’ (Richards, 1998)</a:t>
            </a:r>
          </a:p>
          <a:p>
            <a:r>
              <a:rPr lang="en-US" sz="1400" dirty="0" smtClean="0"/>
              <a:t>Extract from dérive report:</a:t>
            </a:r>
            <a:r>
              <a:rPr lang="en-US" sz="1400" dirty="0"/>
              <a:t> </a:t>
            </a:r>
            <a:r>
              <a:rPr lang="en-US" sz="1400" dirty="0" smtClean="0"/>
              <a:t>‘So </a:t>
            </a:r>
            <a:r>
              <a:rPr lang="en-US" sz="1400" dirty="0"/>
              <a:t>then having walked endlessly around the </a:t>
            </a:r>
            <a:r>
              <a:rPr lang="en-US" sz="1400" dirty="0" err="1"/>
              <a:t>Arndale</a:t>
            </a:r>
            <a:r>
              <a:rPr lang="en-US" sz="1400" dirty="0"/>
              <a:t> Centre, the food court and the </a:t>
            </a:r>
            <a:r>
              <a:rPr lang="en-US" sz="1400" dirty="0" err="1"/>
              <a:t>Arndale</a:t>
            </a:r>
            <a:r>
              <a:rPr lang="en-US" sz="1400" dirty="0"/>
              <a:t> Market, I decided to walk through the glass tunnel to the building which houses Selfridges and Marks and </a:t>
            </a:r>
            <a:r>
              <a:rPr lang="en-US" sz="1400" dirty="0" err="1"/>
              <a:t>Spencers</a:t>
            </a:r>
            <a:r>
              <a:rPr lang="en-US" sz="1400" dirty="0"/>
              <a:t>. On route, I encountered many visual and textual motifs of consumerism such as ‘The </a:t>
            </a:r>
            <a:r>
              <a:rPr lang="en-US" sz="1400" dirty="0" err="1"/>
              <a:t>centre</a:t>
            </a:r>
            <a:r>
              <a:rPr lang="en-US" sz="1400" dirty="0"/>
              <a:t> of your city’, being encouraged to ‘Shop. Eat. Relax. Treat’ and to consider ‘shopping, fashion, eating and drinking’. Here is evidenced a new Western discourse of consumption which can be linked to individualism and consumer </a:t>
            </a:r>
            <a:r>
              <a:rPr lang="en-US" sz="1400" dirty="0" smtClean="0"/>
              <a:t>citizenship’ (Bridger, 2014: 88).</a:t>
            </a:r>
            <a:endParaRPr lang="en-GB" altLang="ja-JP" sz="1400" dirty="0"/>
          </a:p>
          <a:p>
            <a:endParaRPr lang="en-US" sz="1400" dirty="0"/>
          </a:p>
        </p:txBody>
      </p:sp>
      <p:pic>
        <p:nvPicPr>
          <p:cNvPr id="5" name="Picture 1" descr="Image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1" y="2204864"/>
            <a:ext cx="3859629"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194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Contributing to psychogeographical studies</a:t>
            </a:r>
          </a:p>
          <a:p>
            <a:r>
              <a:rPr lang="en-US" dirty="0" smtClean="0"/>
              <a:t>Form, function and use of neoliberal environments</a:t>
            </a:r>
          </a:p>
          <a:p>
            <a:r>
              <a:rPr lang="en-US" dirty="0" smtClean="0"/>
              <a:t>Political analyses of environments</a:t>
            </a:r>
          </a:p>
          <a:p>
            <a:r>
              <a:rPr lang="en-US" dirty="0" smtClean="0"/>
              <a:t>Need for developing further psychogeographical work</a:t>
            </a:r>
          </a:p>
          <a:p>
            <a:r>
              <a:rPr lang="en-US" dirty="0" smtClean="0"/>
              <a:t>Research making connections with activist and art practice – participatory research</a:t>
            </a:r>
          </a:p>
          <a:p>
            <a:endParaRPr lang="en-US" dirty="0"/>
          </a:p>
        </p:txBody>
      </p:sp>
    </p:spTree>
    <p:extLst>
      <p:ext uri="{BB962C8B-B14F-4D97-AF65-F5344CB8AC3E}">
        <p14:creationId xmlns:p14="http://schemas.microsoft.com/office/powerpoint/2010/main" val="2385209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GB" sz="4000" dirty="0" smtClean="0"/>
              <a:t>Change?</a:t>
            </a:r>
          </a:p>
        </p:txBody>
      </p:sp>
      <p:sp>
        <p:nvSpPr>
          <p:cNvPr id="9219" name="Rectangle 3"/>
          <p:cNvSpPr>
            <a:spLocks noGrp="1" noChangeArrowheads="1"/>
          </p:cNvSpPr>
          <p:nvPr>
            <p:ph type="body" idx="1"/>
          </p:nvPr>
        </p:nvSpPr>
        <p:spPr>
          <a:xfrm>
            <a:off x="467544" y="2132856"/>
            <a:ext cx="8147050" cy="4525963"/>
          </a:xfrm>
        </p:spPr>
        <p:txBody>
          <a:bodyPr/>
          <a:lstStyle/>
          <a:p>
            <a:pPr>
              <a:defRPr/>
            </a:pPr>
            <a:r>
              <a:rPr lang="en-US" dirty="0"/>
              <a:t>Teaching and </a:t>
            </a:r>
            <a:r>
              <a:rPr lang="en-US" dirty="0" smtClean="0"/>
              <a:t>writing</a:t>
            </a:r>
          </a:p>
          <a:p>
            <a:pPr eaLnBrk="1" hangingPunct="1">
              <a:defRPr/>
            </a:pPr>
            <a:r>
              <a:rPr lang="en-US" dirty="0" smtClean="0"/>
              <a:t>Psychogeography groups, individual and public activity </a:t>
            </a:r>
          </a:p>
          <a:p>
            <a:pPr eaLnBrk="1" hangingPunct="1">
              <a:defRPr/>
            </a:pPr>
            <a:r>
              <a:rPr lang="en-US" dirty="0" smtClean="0"/>
              <a:t>Public consultations</a:t>
            </a:r>
          </a:p>
          <a:p>
            <a:pPr>
              <a:defRPr/>
            </a:pPr>
            <a:r>
              <a:rPr lang="en-US" dirty="0" smtClean="0"/>
              <a:t>And </a:t>
            </a:r>
            <a:r>
              <a:rPr lang="en-US" dirty="0" err="1"/>
              <a:t>deradicalisation</a:t>
            </a:r>
            <a:r>
              <a:rPr lang="en-US" dirty="0"/>
              <a:t> and recuperation</a:t>
            </a:r>
            <a:r>
              <a:rPr lang="en-US" dirty="0" smtClean="0"/>
              <a:t>?</a:t>
            </a:r>
          </a:p>
          <a:p>
            <a:pPr eaLnBrk="1" hangingPunct="1">
              <a:defRPr/>
            </a:pPr>
            <a:r>
              <a:rPr lang="en-US" dirty="0" smtClean="0"/>
              <a:t>‘Creating situations’ and revolution?</a:t>
            </a:r>
          </a:p>
        </p:txBody>
      </p:sp>
    </p:spTree>
    <p:extLst>
      <p:ext uri="{BB962C8B-B14F-4D97-AF65-F5344CB8AC3E}">
        <p14:creationId xmlns:p14="http://schemas.microsoft.com/office/powerpoint/2010/main" val="2582525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229600" cy="900112"/>
          </a:xfrm>
        </p:spPr>
        <p:txBody>
          <a:bodyPr/>
          <a:lstStyle/>
          <a:p>
            <a:r>
              <a:rPr lang="en-US" dirty="0" smtClean="0"/>
              <a:t>What sort of environments do we want?</a:t>
            </a:r>
            <a:endParaRPr lang="en-US" dirty="0"/>
          </a:p>
        </p:txBody>
      </p:sp>
      <p:sp>
        <p:nvSpPr>
          <p:cNvPr id="3" name="Content Placeholder 2"/>
          <p:cNvSpPr>
            <a:spLocks noGrp="1"/>
          </p:cNvSpPr>
          <p:nvPr>
            <p:ph idx="1"/>
          </p:nvPr>
        </p:nvSpPr>
        <p:spPr/>
        <p:txBody>
          <a:bodyPr/>
          <a:lstStyle/>
          <a:p>
            <a:r>
              <a:rPr lang="en-US" dirty="0" smtClean="0"/>
              <a:t>……………………….</a:t>
            </a:r>
            <a:endParaRPr lang="en-US" dirty="0"/>
          </a:p>
        </p:txBody>
      </p:sp>
    </p:spTree>
    <p:extLst>
      <p:ext uri="{BB962C8B-B14F-4D97-AF65-F5344CB8AC3E}">
        <p14:creationId xmlns:p14="http://schemas.microsoft.com/office/powerpoint/2010/main" val="2725531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900112"/>
          </a:xfrm>
        </p:spPr>
        <p:txBody>
          <a:bodyPr/>
          <a:lstStyle/>
          <a:p>
            <a:r>
              <a:rPr lang="en-US" dirty="0"/>
              <a:t/>
            </a:r>
            <a:br>
              <a:rPr lang="en-US" dirty="0"/>
            </a:br>
            <a:endParaRPr lang="en-US" dirty="0"/>
          </a:p>
        </p:txBody>
      </p:sp>
      <p:sp>
        <p:nvSpPr>
          <p:cNvPr id="3" name="Content Placeholder 2"/>
          <p:cNvSpPr>
            <a:spLocks noGrp="1"/>
          </p:cNvSpPr>
          <p:nvPr>
            <p:ph idx="1"/>
          </p:nvPr>
        </p:nvSpPr>
        <p:spPr>
          <a:xfrm>
            <a:off x="395536" y="1844824"/>
            <a:ext cx="8229600" cy="3598862"/>
          </a:xfrm>
        </p:spPr>
        <p:txBody>
          <a:bodyPr/>
          <a:lstStyle/>
          <a:p>
            <a:r>
              <a:rPr lang="en-US" dirty="0" err="1" smtClean="0"/>
              <a:t>Chtcheglov’s</a:t>
            </a:r>
            <a:r>
              <a:rPr lang="en-US" dirty="0" smtClean="0"/>
              <a:t> (1958) suggestion discussed here:</a:t>
            </a:r>
          </a:p>
          <a:p>
            <a:pPr marL="0" indent="0">
              <a:buNone/>
            </a:pPr>
            <a:r>
              <a:rPr lang="en-US" sz="1400" dirty="0" smtClean="0"/>
              <a:t>‘Bizarre </a:t>
            </a:r>
            <a:r>
              <a:rPr lang="en-US" sz="1400" dirty="0"/>
              <a:t>Quarter — Happy Quarter (specially reserved for habitation)  —   Noble and Tragic Quarter (for good children) — Historical Quarter (museums, schools) — Useful Quarter (hospital, tool shops) — Sinister Quarter, etc. And an </a:t>
            </a:r>
            <a:r>
              <a:rPr lang="en-US" sz="1400" i="1" dirty="0" err="1"/>
              <a:t>Astrolarium</a:t>
            </a:r>
            <a:r>
              <a:rPr lang="en-US" sz="1400" i="1" dirty="0"/>
              <a:t> </a:t>
            </a:r>
            <a:r>
              <a:rPr lang="en-US" sz="1400" dirty="0"/>
              <a:t>which would group plant species in accordance with the relations they manifest with the stellar rhythm, a planetary garden along the lines the astronomer Thomas wants to establish at </a:t>
            </a:r>
            <a:r>
              <a:rPr lang="en-US" sz="1400" dirty="0" err="1"/>
              <a:t>Laaer</a:t>
            </a:r>
            <a:r>
              <a:rPr lang="en-US" sz="1400" dirty="0"/>
              <a:t> Berg in Vienna. Indispensable for giving the inhabitants a consciousness of the cosmic. Perhaps also a Death Quarter, not for dying in but so as to have somewhere to </a:t>
            </a:r>
            <a:r>
              <a:rPr lang="en-US" sz="1400" i="1" dirty="0"/>
              <a:t>live in peace</a:t>
            </a:r>
            <a:r>
              <a:rPr lang="en-US" sz="1400" dirty="0"/>
              <a:t> — I’m thinking here of Mexico and of a principle of cruelty in innocence that appeals more to me every </a:t>
            </a:r>
            <a:r>
              <a:rPr lang="en-US" sz="1400" dirty="0" smtClean="0"/>
              <a:t>day. The </a:t>
            </a:r>
            <a:r>
              <a:rPr lang="en-US" sz="1400" dirty="0"/>
              <a:t>Sinister Quarter, for example, would be a good replacement for those hellholes, those ill-reputed neighborhoods full of sordid dives and unsavory characters, that many peoples once possessed in their capitals: they symbolized all the evil forces of life. The Sinister Quarter would have no need to harbor real dangers, such as traps, dungeons or mines. It would be difficult to get into, with a hideous decor (piercing whistles, alarm bells, sirens wailing intermittently, grotesque sculptures, power-driven mobiles, called </a:t>
            </a:r>
            <a:r>
              <a:rPr lang="en-US" sz="1400" i="1" dirty="0"/>
              <a:t>Auto-Mobiles</a:t>
            </a:r>
            <a:r>
              <a:rPr lang="en-US" sz="1400" dirty="0"/>
              <a:t>), and as poorly lit at night as it was blindingly lit during the day by an intensive use of reflection. At the center, the “Square of the Appalling Mobile.” Saturation of the market with a product causes the product’s market value to fall: thus, as they explored the Sinister Quarter, the child and the adult would learn not to fear the anguishing occasions of life, but to be amused by them.</a:t>
            </a:r>
            <a:r>
              <a:rPr lang="en-US" dirty="0"/>
              <a:t>	</a:t>
            </a:r>
          </a:p>
          <a:p>
            <a:endParaRPr lang="en-US" dirty="0" smtClean="0"/>
          </a:p>
          <a:p>
            <a:endParaRPr lang="en-US" dirty="0"/>
          </a:p>
        </p:txBody>
      </p:sp>
    </p:spTree>
    <p:extLst>
      <p:ext uri="{BB962C8B-B14F-4D97-AF65-F5344CB8AC3E}">
        <p14:creationId xmlns:p14="http://schemas.microsoft.com/office/powerpoint/2010/main" val="2571224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12750" y="2060848"/>
            <a:ext cx="4303266" cy="3743052"/>
          </a:xfrm>
        </p:spPr>
        <p:txBody>
          <a:bodyPr/>
          <a:lstStyle/>
          <a:p>
            <a:r>
              <a:rPr lang="en-US" sz="1800" dirty="0" err="1" smtClean="0"/>
              <a:t>Blockholm</a:t>
            </a:r>
            <a:r>
              <a:rPr lang="en-US" sz="1800" dirty="0" smtClean="0"/>
              <a:t> – A new Stockholm in </a:t>
            </a:r>
            <a:r>
              <a:rPr lang="en-US" sz="1800" dirty="0" err="1" smtClean="0"/>
              <a:t>Minecraft</a:t>
            </a:r>
            <a:r>
              <a:rPr lang="en-US" sz="1800" dirty="0" smtClean="0"/>
              <a:t>:</a:t>
            </a:r>
            <a:r>
              <a:rPr lang="en-US" sz="1800" dirty="0"/>
              <a:t> </a:t>
            </a:r>
            <a:r>
              <a:rPr lang="en-US" sz="1800" dirty="0" smtClean="0"/>
              <a:t>‘</a:t>
            </a:r>
            <a:r>
              <a:rPr lang="en-US" sz="1800" dirty="0" err="1" smtClean="0"/>
              <a:t>Blockholm</a:t>
            </a:r>
            <a:r>
              <a:rPr lang="en-US" sz="1800" dirty="0" smtClean="0"/>
              <a:t> </a:t>
            </a:r>
            <a:r>
              <a:rPr lang="en-US" sz="1800" dirty="0"/>
              <a:t>is an exact replica of Stockholm reproduced in </a:t>
            </a:r>
            <a:r>
              <a:rPr lang="en-US" sz="1800" dirty="0" err="1"/>
              <a:t>Minecraft</a:t>
            </a:r>
            <a:r>
              <a:rPr lang="en-US" sz="1800" dirty="0"/>
              <a:t>. All districts, islands, streets, bridges, parks and squares are depicted as in real life with one big exception - we have deleted all the city buildings. Only plots are left. On October 24, we start to build Block Holm - a new Stockholm in </a:t>
            </a:r>
            <a:r>
              <a:rPr lang="en-US" sz="1800" dirty="0" err="1"/>
              <a:t>Minecraft</a:t>
            </a:r>
            <a:r>
              <a:rPr lang="en-US" sz="1800" dirty="0"/>
              <a:t>! Join in and take the first sod! Old Town is the first’ (http://</a:t>
            </a:r>
            <a:r>
              <a:rPr lang="en-US" sz="1800" dirty="0" err="1"/>
              <a:t>www.blockholm.com</a:t>
            </a:r>
            <a:r>
              <a:rPr lang="en-US" sz="1800" dirty="0"/>
              <a:t>/</a:t>
            </a:r>
            <a:r>
              <a:rPr lang="en-US" sz="1800" dirty="0" smtClean="0"/>
              <a:t>participate). </a:t>
            </a:r>
            <a:endParaRPr lang="en-US" sz="1800" dirty="0"/>
          </a:p>
        </p:txBody>
      </p:sp>
      <p:pic>
        <p:nvPicPr>
          <p:cNvPr id="5" name="Picture 4"/>
          <p:cNvPicPr>
            <a:picLocks noChangeAspect="1"/>
          </p:cNvPicPr>
          <p:nvPr/>
        </p:nvPicPr>
        <p:blipFill>
          <a:blip r:embed="rId2"/>
          <a:stretch>
            <a:fillRect/>
          </a:stretch>
        </p:blipFill>
        <p:spPr>
          <a:xfrm>
            <a:off x="4860032" y="2060848"/>
            <a:ext cx="3919733" cy="3530971"/>
          </a:xfrm>
          <a:prstGeom prst="rect">
            <a:avLst/>
          </a:prstGeom>
        </p:spPr>
      </p:pic>
    </p:spTree>
    <p:extLst>
      <p:ext uri="{BB962C8B-B14F-4D97-AF65-F5344CB8AC3E}">
        <p14:creationId xmlns:p14="http://schemas.microsoft.com/office/powerpoint/2010/main" val="3801492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GB" dirty="0" smtClean="0"/>
              <a:t>Any questions?</a:t>
            </a:r>
            <a:br>
              <a:rPr lang="en-GB" dirty="0" smtClean="0"/>
            </a:br>
            <a:endParaRPr lang="en-GB" dirty="0"/>
          </a:p>
        </p:txBody>
      </p:sp>
      <p:sp>
        <p:nvSpPr>
          <p:cNvPr id="19459" name="Rectangle 3"/>
          <p:cNvSpPr>
            <a:spLocks noGrp="1" noChangeArrowheads="1"/>
          </p:cNvSpPr>
          <p:nvPr>
            <p:ph type="body" idx="1"/>
          </p:nvPr>
        </p:nvSpPr>
        <p:spPr>
          <a:xfrm>
            <a:off x="412750" y="2205038"/>
            <a:ext cx="8551738" cy="3598862"/>
          </a:xfrm>
        </p:spPr>
        <p:txBody>
          <a:bodyPr/>
          <a:lstStyle/>
          <a:p>
            <a:pPr marL="0" indent="0">
              <a:lnSpc>
                <a:spcPct val="150000"/>
              </a:lnSpc>
              <a:buNone/>
              <a:defRPr/>
            </a:pPr>
            <a:r>
              <a:rPr lang="en-GB" u="sng" dirty="0" smtClean="0"/>
              <a:t>My contact details:</a:t>
            </a:r>
          </a:p>
          <a:p>
            <a:pPr marL="0" indent="0">
              <a:lnSpc>
                <a:spcPct val="150000"/>
              </a:lnSpc>
              <a:buNone/>
              <a:defRPr/>
            </a:pPr>
            <a:r>
              <a:rPr lang="en-GB" dirty="0" smtClean="0"/>
              <a:t>Email:         </a:t>
            </a:r>
            <a:r>
              <a:rPr lang="en-GB" dirty="0" err="1" smtClean="0"/>
              <a:t>a.j.bridger</a:t>
            </a:r>
            <a:r>
              <a:rPr lang="en-GB" dirty="0" err="1"/>
              <a:t>@hud.ac.uk</a:t>
            </a:r>
            <a:r>
              <a:rPr lang="en-GB" dirty="0"/>
              <a:t/>
            </a:r>
            <a:br>
              <a:rPr lang="en-GB" dirty="0"/>
            </a:br>
            <a:r>
              <a:rPr lang="en-GB" dirty="0" smtClean="0"/>
              <a:t>Work web:  </a:t>
            </a:r>
            <a:r>
              <a:rPr lang="en-US" dirty="0" smtClean="0">
                <a:solidFill>
                  <a:srgbClr val="0000FF"/>
                </a:solidFill>
                <a:hlinkClick r:id="rId2"/>
              </a:rPr>
              <a:t>http</a:t>
            </a:r>
            <a:r>
              <a:rPr lang="en-US" dirty="0">
                <a:solidFill>
                  <a:srgbClr val="0000FF"/>
                </a:solidFill>
                <a:hlinkClick r:id="rId2"/>
              </a:rPr>
              <a:t>://www2.hud.ac.uk/hhs/staff/</a:t>
            </a:r>
            <a:r>
              <a:rPr lang="en-US" dirty="0" smtClean="0">
                <a:solidFill>
                  <a:srgbClr val="0000FF"/>
                </a:solidFill>
                <a:hlinkClick r:id="rId2"/>
              </a:rPr>
              <a:t>shumajb.php</a:t>
            </a:r>
            <a:endParaRPr lang="en-GB" dirty="0" smtClean="0"/>
          </a:p>
          <a:p>
            <a:pPr marL="0" indent="0">
              <a:lnSpc>
                <a:spcPct val="150000"/>
              </a:lnSpc>
              <a:buNone/>
              <a:defRPr/>
            </a:pPr>
            <a:r>
              <a:rPr lang="en-GB" dirty="0" smtClean="0"/>
              <a:t>Facebook:  Huddersfield </a:t>
            </a:r>
            <a:r>
              <a:rPr lang="en-GB" dirty="0"/>
              <a:t>Psychogeography Network</a:t>
            </a:r>
            <a:br>
              <a:rPr lang="en-GB" dirty="0"/>
            </a:br>
            <a:r>
              <a:rPr lang="en-GB" dirty="0" smtClean="0"/>
              <a:t>Blog:           </a:t>
            </a:r>
            <a:r>
              <a:rPr lang="en-GB" dirty="0" err="1" smtClean="0"/>
              <a:t>notanotherpsychogeographyblog.wordpress.com</a:t>
            </a:r>
            <a:endParaRPr lang="en-US" dirty="0"/>
          </a:p>
        </p:txBody>
      </p:sp>
    </p:spTree>
    <p:extLst>
      <p:ext uri="{BB962C8B-B14F-4D97-AF65-F5344CB8AC3E}">
        <p14:creationId xmlns:p14="http://schemas.microsoft.com/office/powerpoint/2010/main" val="3010147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Aims of session</a:t>
            </a:r>
            <a:endParaRPr lang="en-US" dirty="0"/>
          </a:p>
        </p:txBody>
      </p:sp>
      <p:sp>
        <p:nvSpPr>
          <p:cNvPr id="3" name="Content Placeholder 2"/>
          <p:cNvSpPr>
            <a:spLocks noGrp="1"/>
          </p:cNvSpPr>
          <p:nvPr>
            <p:ph idx="1"/>
          </p:nvPr>
        </p:nvSpPr>
        <p:spPr>
          <a:xfrm>
            <a:off x="179512" y="2205038"/>
            <a:ext cx="8712968" cy="3598862"/>
          </a:xfrm>
        </p:spPr>
        <p:txBody>
          <a:bodyPr/>
          <a:lstStyle/>
          <a:p>
            <a:pPr>
              <a:defRPr/>
            </a:pPr>
            <a:r>
              <a:rPr lang="en-US" dirty="0"/>
              <a:t>E</a:t>
            </a:r>
            <a:r>
              <a:rPr lang="en-US" dirty="0" smtClean="0"/>
              <a:t>xplain the term ‘psychogeography’</a:t>
            </a:r>
          </a:p>
          <a:p>
            <a:pPr>
              <a:defRPr/>
            </a:pPr>
            <a:r>
              <a:rPr lang="en-US" dirty="0" smtClean="0"/>
              <a:t>Discuss academic literature on environments and why research needs to be explicitly </a:t>
            </a:r>
            <a:r>
              <a:rPr lang="en-US" u="sng" dirty="0" smtClean="0"/>
              <a:t>political</a:t>
            </a:r>
          </a:p>
          <a:p>
            <a:pPr>
              <a:defRPr/>
            </a:pPr>
            <a:r>
              <a:rPr lang="en-US" dirty="0" smtClean="0"/>
              <a:t>Discuss situationist, critical psychological, affective position</a:t>
            </a:r>
          </a:p>
          <a:p>
            <a:pPr>
              <a:defRPr/>
            </a:pPr>
            <a:r>
              <a:rPr lang="en-US" dirty="0" smtClean="0"/>
              <a:t>Argue for academic, activist and artistic work – </a:t>
            </a:r>
            <a:r>
              <a:rPr lang="en-US" smtClean="0"/>
              <a:t>participatory research</a:t>
            </a:r>
            <a:endParaRPr lang="en-US" dirty="0" smtClean="0"/>
          </a:p>
          <a:p>
            <a:pPr>
              <a:defRPr/>
            </a:pPr>
            <a:r>
              <a:rPr lang="en-US" dirty="0" smtClean="0"/>
              <a:t>Provide reflections and implications of the research</a:t>
            </a:r>
          </a:p>
        </p:txBody>
      </p:sp>
    </p:spTree>
    <p:extLst>
      <p:ext uri="{BB962C8B-B14F-4D97-AF65-F5344CB8AC3E}">
        <p14:creationId xmlns:p14="http://schemas.microsoft.com/office/powerpoint/2010/main" val="151126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Occupation, space and cities</a:t>
            </a:r>
            <a:endParaRPr lang="en-US" dirty="0"/>
          </a:p>
        </p:txBody>
      </p:sp>
      <p:pic>
        <p:nvPicPr>
          <p:cNvPr id="4" name="Content Placeholder 3"/>
          <p:cNvPicPr>
            <a:picLocks noGrp="1" noChangeAspect="1"/>
          </p:cNvPicPr>
          <p:nvPr>
            <p:ph idx="1"/>
          </p:nvPr>
        </p:nvPicPr>
        <p:blipFill>
          <a:blip r:embed="rId3"/>
          <a:srcRect t="13558" b="13558"/>
          <a:stretch>
            <a:fillRect/>
          </a:stretch>
        </p:blipFill>
        <p:spPr>
          <a:xfrm>
            <a:off x="251520" y="2204864"/>
            <a:ext cx="4087242" cy="3599036"/>
          </a:xfrm>
        </p:spPr>
      </p:pic>
      <p:pic>
        <p:nvPicPr>
          <p:cNvPr id="5" name="Picture 4"/>
          <p:cNvPicPr>
            <a:picLocks noChangeAspect="1"/>
          </p:cNvPicPr>
          <p:nvPr/>
        </p:nvPicPr>
        <p:blipFill>
          <a:blip r:embed="rId4"/>
          <a:stretch>
            <a:fillRect/>
          </a:stretch>
        </p:blipFill>
        <p:spPr>
          <a:xfrm>
            <a:off x="4788024" y="2276872"/>
            <a:ext cx="4104456" cy="3547988"/>
          </a:xfrm>
          <a:prstGeom prst="rect">
            <a:avLst/>
          </a:prstGeom>
        </p:spPr>
      </p:pic>
    </p:spTree>
    <p:extLst>
      <p:ext uri="{BB962C8B-B14F-4D97-AF65-F5344CB8AC3E}">
        <p14:creationId xmlns:p14="http://schemas.microsoft.com/office/powerpoint/2010/main" val="2272467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Mainstream and critical psychologies</a:t>
            </a:r>
            <a:endParaRPr lang="en-US" dirty="0"/>
          </a:p>
        </p:txBody>
      </p:sp>
      <p:sp>
        <p:nvSpPr>
          <p:cNvPr id="3" name="Content Placeholder 2"/>
          <p:cNvSpPr>
            <a:spLocks noGrp="1"/>
          </p:cNvSpPr>
          <p:nvPr>
            <p:ph idx="1"/>
          </p:nvPr>
        </p:nvSpPr>
        <p:spPr>
          <a:xfrm>
            <a:off x="395536" y="2060848"/>
            <a:ext cx="8229600" cy="4525963"/>
          </a:xfrm>
        </p:spPr>
        <p:txBody>
          <a:bodyPr/>
          <a:lstStyle/>
          <a:p>
            <a:r>
              <a:rPr lang="en-US" dirty="0" smtClean="0"/>
              <a:t>Limits of research from environmental psychology (cognitions) and social psychology (place identity)</a:t>
            </a:r>
          </a:p>
          <a:p>
            <a:r>
              <a:rPr lang="en-US" dirty="0" smtClean="0"/>
              <a:t>Turn to </a:t>
            </a:r>
            <a:r>
              <a:rPr lang="en-US" u="sng" dirty="0" err="1" smtClean="0"/>
              <a:t>politicising</a:t>
            </a:r>
            <a:r>
              <a:rPr lang="en-US" dirty="0" smtClean="0"/>
              <a:t> studies of environments</a:t>
            </a:r>
          </a:p>
          <a:p>
            <a:r>
              <a:rPr lang="en-US" dirty="0" smtClean="0"/>
              <a:t>Cultural geography - subjectivity</a:t>
            </a:r>
          </a:p>
          <a:p>
            <a:r>
              <a:rPr lang="en-US" dirty="0" smtClean="0"/>
              <a:t>Critical psychology – mobile methods, situationist work</a:t>
            </a:r>
          </a:p>
          <a:p>
            <a:r>
              <a:rPr lang="en-US" dirty="0"/>
              <a:t>A</a:t>
            </a:r>
            <a:r>
              <a:rPr lang="en-US" dirty="0" smtClean="0"/>
              <a:t>ffect and psychoanalysis – unconscious/conscious</a:t>
            </a:r>
          </a:p>
          <a:p>
            <a:r>
              <a:rPr lang="en-US" dirty="0" smtClean="0"/>
              <a:t>Situationism – politics of space</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44030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Situationism and psychogeography</a:t>
            </a:r>
            <a:endParaRPr lang="en-US" dirty="0"/>
          </a:p>
        </p:txBody>
      </p:sp>
      <p:sp>
        <p:nvSpPr>
          <p:cNvPr id="3" name="Content Placeholder 2"/>
          <p:cNvSpPr>
            <a:spLocks noGrp="1"/>
          </p:cNvSpPr>
          <p:nvPr>
            <p:ph idx="1"/>
          </p:nvPr>
        </p:nvSpPr>
        <p:spPr>
          <a:xfrm>
            <a:off x="395536" y="2060848"/>
            <a:ext cx="4519290" cy="3598862"/>
          </a:xfrm>
        </p:spPr>
        <p:txBody>
          <a:bodyPr/>
          <a:lstStyle/>
          <a:p>
            <a:r>
              <a:rPr lang="en-US" dirty="0" smtClean="0"/>
              <a:t>‘Psychogeography could set for itself the study of the precise law and specific effects of the geographical environment, consciously organised or not, on the emotions and behaviours of individuals’ </a:t>
            </a:r>
          </a:p>
          <a:p>
            <a:pPr marL="0" indent="0">
              <a:buNone/>
            </a:pPr>
            <a:r>
              <a:rPr lang="en-US" dirty="0"/>
              <a:t> </a:t>
            </a:r>
            <a:r>
              <a:rPr lang="en-US" dirty="0" smtClean="0"/>
              <a:t>  (Debord, 1955: n.p). </a:t>
            </a:r>
            <a:endParaRPr lang="en-US" dirty="0"/>
          </a:p>
        </p:txBody>
      </p:sp>
      <p:pic>
        <p:nvPicPr>
          <p:cNvPr id="4" name="Picture 4" descr="situationist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32040" y="2132856"/>
            <a:ext cx="3627488" cy="33843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476018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512" y="404664"/>
            <a:ext cx="8229600" cy="1143000"/>
          </a:xfrm>
        </p:spPr>
        <p:txBody>
          <a:bodyPr/>
          <a:lstStyle/>
          <a:p>
            <a:pPr eaLnBrk="1" hangingPunct="1">
              <a:defRPr/>
            </a:pPr>
            <a:r>
              <a:rPr lang="en-GB" sz="4000" dirty="0" smtClean="0"/>
              <a:t>Situationist psychogeography: Concepts and ‘playful’ tactics</a:t>
            </a:r>
          </a:p>
        </p:txBody>
      </p:sp>
      <p:sp>
        <p:nvSpPr>
          <p:cNvPr id="5123" name="Rectangle 3"/>
          <p:cNvSpPr>
            <a:spLocks noGrp="1" noChangeArrowheads="1"/>
          </p:cNvSpPr>
          <p:nvPr>
            <p:ph type="body" sz="half" idx="1"/>
          </p:nvPr>
        </p:nvSpPr>
        <p:spPr>
          <a:xfrm>
            <a:off x="539552" y="1556792"/>
            <a:ext cx="8147050" cy="4525962"/>
          </a:xfrm>
        </p:spPr>
        <p:txBody>
          <a:bodyPr/>
          <a:lstStyle/>
          <a:p>
            <a:pPr eaLnBrk="1" hangingPunct="1">
              <a:lnSpc>
                <a:spcPct val="90000"/>
              </a:lnSpc>
              <a:defRPr/>
            </a:pPr>
            <a:endParaRPr lang="en-GB" sz="2800" dirty="0" smtClean="0"/>
          </a:p>
          <a:p>
            <a:pPr eaLnBrk="1" hangingPunct="1">
              <a:lnSpc>
                <a:spcPct val="90000"/>
              </a:lnSpc>
              <a:defRPr/>
            </a:pPr>
            <a:endParaRPr lang="en-GB" sz="2800" dirty="0"/>
          </a:p>
          <a:p>
            <a:pPr eaLnBrk="1" hangingPunct="1">
              <a:lnSpc>
                <a:spcPct val="90000"/>
              </a:lnSpc>
              <a:defRPr/>
            </a:pPr>
            <a:endParaRPr lang="en-GB" sz="2800" dirty="0" smtClean="0"/>
          </a:p>
          <a:p>
            <a:pPr eaLnBrk="1" hangingPunct="1">
              <a:lnSpc>
                <a:spcPct val="90000"/>
              </a:lnSpc>
              <a:defRPr/>
            </a:pPr>
            <a:r>
              <a:rPr lang="en-GB" sz="2800" dirty="0" smtClean="0"/>
              <a:t>Play </a:t>
            </a:r>
            <a:r>
              <a:rPr lang="en-GB" sz="2800" dirty="0" err="1" smtClean="0"/>
              <a:t>vs</a:t>
            </a:r>
            <a:r>
              <a:rPr lang="en-GB" sz="2800" dirty="0" smtClean="0"/>
              <a:t> empiricism?</a:t>
            </a:r>
          </a:p>
          <a:p>
            <a:pPr eaLnBrk="1" hangingPunct="1">
              <a:lnSpc>
                <a:spcPct val="90000"/>
              </a:lnSpc>
              <a:defRPr/>
            </a:pPr>
            <a:r>
              <a:rPr lang="en-GB" sz="2800" dirty="0" smtClean="0"/>
              <a:t>Dérive</a:t>
            </a:r>
          </a:p>
          <a:p>
            <a:pPr eaLnBrk="1" hangingPunct="1">
              <a:lnSpc>
                <a:spcPct val="90000"/>
              </a:lnSpc>
              <a:defRPr/>
            </a:pPr>
            <a:r>
              <a:rPr lang="en-GB" sz="2800" dirty="0" smtClean="0"/>
              <a:t>Detournement</a:t>
            </a:r>
          </a:p>
          <a:p>
            <a:pPr eaLnBrk="1" hangingPunct="1">
              <a:lnSpc>
                <a:spcPct val="90000"/>
              </a:lnSpc>
              <a:defRPr/>
            </a:pPr>
            <a:r>
              <a:rPr lang="en-GB" sz="2800" dirty="0" smtClean="0"/>
              <a:t>Negation</a:t>
            </a:r>
          </a:p>
          <a:p>
            <a:pPr eaLnBrk="1" hangingPunct="1">
              <a:lnSpc>
                <a:spcPct val="90000"/>
              </a:lnSpc>
              <a:defRPr/>
            </a:pPr>
            <a:r>
              <a:rPr lang="en-GB" sz="2800" dirty="0"/>
              <a:t>C</a:t>
            </a:r>
            <a:r>
              <a:rPr lang="en-GB" sz="2800" dirty="0" smtClean="0"/>
              <a:t>reating ‘situations’</a:t>
            </a:r>
          </a:p>
        </p:txBody>
      </p:sp>
      <p:pic>
        <p:nvPicPr>
          <p:cNvPr id="7" name="Picture 4" descr="naked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276872"/>
            <a:ext cx="4179664" cy="3344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xmlns="" val="1"/>
            </a:ext>
          </a:extLst>
        </p:spPr>
      </p:pic>
      <p:sp>
        <p:nvSpPr>
          <p:cNvPr id="2" name="Content Placeholder 1"/>
          <p:cNvSpPr>
            <a:spLocks noGrp="1"/>
          </p:cNvSpPr>
          <p:nvPr>
            <p:ph sz="half" idx="2"/>
          </p:nvPr>
        </p:nvSpPr>
        <p:spPr>
          <a:xfrm>
            <a:off x="3851920" y="1196752"/>
            <a:ext cx="4834880" cy="4929411"/>
          </a:xfrm>
        </p:spPr>
        <p:txBody>
          <a:bodyPr/>
          <a:lstStyle/>
          <a:p>
            <a:pPr marL="0" indent="0">
              <a:buNone/>
            </a:pPr>
            <a:endParaRPr lang="en-US" dirty="0"/>
          </a:p>
        </p:txBody>
      </p:sp>
      <p:pic>
        <p:nvPicPr>
          <p:cNvPr id="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348880"/>
            <a:ext cx="4104456" cy="325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466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3072" cy="1143000"/>
          </a:xfrm>
        </p:spPr>
        <p:txBody>
          <a:bodyPr/>
          <a:lstStyle/>
          <a:p>
            <a:pPr>
              <a:defRPr/>
            </a:pPr>
            <a:r>
              <a:rPr lang="en-US" dirty="0" smtClean="0"/>
              <a:t>OMD</a:t>
            </a:r>
            <a:br>
              <a:rPr lang="en-US" dirty="0" smtClean="0"/>
            </a:br>
            <a:r>
              <a:rPr lang="en-US" dirty="0" smtClean="0"/>
              <a:t>Obsessive </a:t>
            </a:r>
            <a:r>
              <a:rPr lang="en-US" dirty="0" err="1" smtClean="0"/>
              <a:t>methodolatry</a:t>
            </a:r>
            <a:r>
              <a:rPr lang="en-US" dirty="0" smtClean="0"/>
              <a:t> disorder</a:t>
            </a:r>
            <a:endParaRPr lang="en-US" dirty="0"/>
          </a:p>
        </p:txBody>
      </p:sp>
      <p:sp>
        <p:nvSpPr>
          <p:cNvPr id="3" name="Text Placeholder 2"/>
          <p:cNvSpPr>
            <a:spLocks noGrp="1"/>
          </p:cNvSpPr>
          <p:nvPr>
            <p:ph type="body" sz="half" idx="1"/>
          </p:nvPr>
        </p:nvSpPr>
        <p:spPr>
          <a:xfrm>
            <a:off x="467544" y="2132856"/>
            <a:ext cx="4259263" cy="4421188"/>
          </a:xfrm>
        </p:spPr>
        <p:txBody>
          <a:bodyPr/>
          <a:lstStyle/>
          <a:p>
            <a:pPr>
              <a:defRPr/>
            </a:pPr>
            <a:r>
              <a:rPr lang="en-US" dirty="0" smtClean="0"/>
              <a:t>Situationism and the anti-methods approach </a:t>
            </a:r>
          </a:p>
          <a:p>
            <a:pPr>
              <a:defRPr/>
            </a:pPr>
            <a:r>
              <a:rPr lang="en-US" dirty="0" smtClean="0"/>
              <a:t>Tactics and strategies rather than methods</a:t>
            </a:r>
          </a:p>
          <a:p>
            <a:pPr>
              <a:defRPr/>
            </a:pPr>
            <a:r>
              <a:rPr lang="en-US" dirty="0" smtClean="0"/>
              <a:t>Intervening and creating situations rather than simply measuring and interpreting environments …</a:t>
            </a:r>
            <a:endParaRPr lang="en-US" dirty="0"/>
          </a:p>
        </p:txBody>
      </p:sp>
      <p:pic>
        <p:nvPicPr>
          <p:cNvPr id="2253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492896"/>
            <a:ext cx="3219056"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147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‘how to’ guide to psychogeography!</a:t>
            </a:r>
            <a:endParaRPr lang="en-US" dirty="0"/>
          </a:p>
        </p:txBody>
      </p:sp>
      <p:sp>
        <p:nvSpPr>
          <p:cNvPr id="3" name="Content Placeholder 2"/>
          <p:cNvSpPr>
            <a:spLocks noGrp="1"/>
          </p:cNvSpPr>
          <p:nvPr>
            <p:ph idx="1"/>
          </p:nvPr>
        </p:nvSpPr>
        <p:spPr>
          <a:xfrm>
            <a:off x="395536" y="1772816"/>
            <a:ext cx="8229600" cy="3598862"/>
          </a:xfrm>
        </p:spPr>
        <p:txBody>
          <a:bodyPr/>
          <a:lstStyle/>
          <a:p>
            <a:r>
              <a:rPr lang="en-US" sz="2000" dirty="0" smtClean="0">
                <a:solidFill>
                  <a:srgbClr val="000000"/>
                </a:solidFill>
              </a:rPr>
              <a:t>Begin with a theme to explore say consumerism</a:t>
            </a:r>
            <a:r>
              <a:rPr lang="en-US" sz="2000" dirty="0">
                <a:solidFill>
                  <a:srgbClr val="000000"/>
                </a:solidFill>
              </a:rPr>
              <a:t>, </a:t>
            </a:r>
            <a:r>
              <a:rPr lang="en-US" sz="2000" dirty="0" err="1">
                <a:solidFill>
                  <a:srgbClr val="000000"/>
                </a:solidFill>
              </a:rPr>
              <a:t>privatisation</a:t>
            </a:r>
            <a:r>
              <a:rPr lang="en-US" sz="2000" dirty="0">
                <a:solidFill>
                  <a:srgbClr val="000000"/>
                </a:solidFill>
              </a:rPr>
              <a:t>,  surveillance and power relations in spaces …</a:t>
            </a:r>
          </a:p>
          <a:p>
            <a:r>
              <a:rPr lang="en-US" sz="2000" dirty="0" smtClean="0">
                <a:solidFill>
                  <a:srgbClr val="000000"/>
                </a:solidFill>
              </a:rPr>
              <a:t>Choose a psychogeography approach like a dice walk or a map swap</a:t>
            </a:r>
          </a:p>
          <a:p>
            <a:r>
              <a:rPr lang="en-US" sz="2000" dirty="0" smtClean="0">
                <a:solidFill>
                  <a:srgbClr val="000000"/>
                </a:solidFill>
              </a:rPr>
              <a:t>Consider the following sorts of questions: What does it feel like where you walk? How do you engage with your surroundings? Do you notice any notable changes </a:t>
            </a:r>
            <a:r>
              <a:rPr lang="en-US" sz="2000" dirty="0">
                <a:solidFill>
                  <a:srgbClr val="000000"/>
                </a:solidFill>
              </a:rPr>
              <a:t>in </a:t>
            </a:r>
            <a:r>
              <a:rPr lang="en-US" sz="2000" dirty="0" smtClean="0">
                <a:solidFill>
                  <a:srgbClr val="000000"/>
                </a:solidFill>
              </a:rPr>
              <a:t>ambience? What do you think of the environment? What do you think needs to be changed in the environment? What should the environment look like?</a:t>
            </a:r>
          </a:p>
          <a:p>
            <a:r>
              <a:rPr lang="en-US" sz="2000" dirty="0" smtClean="0">
                <a:solidFill>
                  <a:srgbClr val="000000"/>
                </a:solidFill>
              </a:rPr>
              <a:t>Document and write up the dérive</a:t>
            </a:r>
          </a:p>
          <a:p>
            <a:r>
              <a:rPr lang="en-US" sz="2000" dirty="0" smtClean="0">
                <a:solidFill>
                  <a:srgbClr val="000000"/>
                </a:solidFill>
              </a:rPr>
              <a:t>Conduct further dérives!</a:t>
            </a:r>
          </a:p>
          <a:p>
            <a:pPr>
              <a:buFontTx/>
              <a:buChar char="-"/>
            </a:pPr>
            <a:endParaRPr lang="en-US" sz="2000" dirty="0">
              <a:solidFill>
                <a:srgbClr val="000000"/>
              </a:solidFill>
            </a:endParaRPr>
          </a:p>
          <a:p>
            <a:endParaRPr lang="en-US" dirty="0"/>
          </a:p>
        </p:txBody>
      </p:sp>
    </p:spTree>
    <p:extLst>
      <p:ext uri="{BB962C8B-B14F-4D97-AF65-F5344CB8AC3E}">
        <p14:creationId xmlns:p14="http://schemas.microsoft.com/office/powerpoint/2010/main" val="2318956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psychogeographical study</a:t>
            </a:r>
            <a:endParaRPr lang="en-US" dirty="0"/>
          </a:p>
        </p:txBody>
      </p:sp>
      <p:sp>
        <p:nvSpPr>
          <p:cNvPr id="3" name="Content Placeholder 2"/>
          <p:cNvSpPr>
            <a:spLocks noGrp="1"/>
          </p:cNvSpPr>
          <p:nvPr>
            <p:ph idx="1"/>
          </p:nvPr>
        </p:nvSpPr>
        <p:spPr>
          <a:xfrm>
            <a:off x="395536" y="1988840"/>
            <a:ext cx="4104456" cy="4525962"/>
          </a:xfrm>
        </p:spPr>
        <p:txBody>
          <a:bodyPr/>
          <a:lstStyle/>
          <a:p>
            <a:pPr>
              <a:defRPr/>
            </a:pPr>
            <a:r>
              <a:rPr lang="en-US" dirty="0" smtClean="0"/>
              <a:t>My ‘</a:t>
            </a:r>
            <a:r>
              <a:rPr lang="en-US" dirty="0" err="1" smtClean="0"/>
              <a:t>Visualising</a:t>
            </a:r>
            <a:r>
              <a:rPr lang="en-US" dirty="0" smtClean="0"/>
              <a:t> Manchester…’ paper</a:t>
            </a:r>
          </a:p>
          <a:p>
            <a:pPr>
              <a:defRPr/>
            </a:pPr>
            <a:r>
              <a:rPr lang="en-US" dirty="0" smtClean="0"/>
              <a:t>Site specific study – post IRA bomb and gentrification</a:t>
            </a:r>
          </a:p>
          <a:p>
            <a:pPr>
              <a:defRPr/>
            </a:pPr>
            <a:r>
              <a:rPr lang="en-US" dirty="0" smtClean="0"/>
              <a:t>Themes: consumerism and </a:t>
            </a:r>
            <a:r>
              <a:rPr lang="en-US" dirty="0" err="1" smtClean="0"/>
              <a:t>privatisation</a:t>
            </a:r>
            <a:r>
              <a:rPr lang="en-US" dirty="0" smtClean="0"/>
              <a:t>; surveillance and control</a:t>
            </a:r>
          </a:p>
        </p:txBody>
      </p:sp>
      <p:pic>
        <p:nvPicPr>
          <p:cNvPr id="28675" name="Picture 3" descr="September 2009 64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2780928"/>
            <a:ext cx="2092778"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September 2009 62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714344" y="2726816"/>
            <a:ext cx="1980008"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68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1175</TotalTime>
  <Words>742</Words>
  <Application>Microsoft Office PowerPoint</Application>
  <PresentationFormat>On-screen Show (4:3)</PresentationFormat>
  <Paragraphs>81</Paragraphs>
  <Slides>16</Slides>
  <Notes>6</Notes>
  <HiddenSlides>0</HiddenSlides>
  <MMClips>0</MMClips>
  <ScaleCrop>false</ScaleCrop>
  <HeadingPairs>
    <vt:vector size="4" baseType="variant">
      <vt:variant>
        <vt:lpstr>Theme</vt:lpstr>
      </vt:variant>
      <vt:variant>
        <vt:i4>13</vt:i4>
      </vt:variant>
      <vt:variant>
        <vt:lpstr>Slide Titles</vt:lpstr>
      </vt:variant>
      <vt:variant>
        <vt:i4>16</vt:i4>
      </vt:variant>
    </vt:vector>
  </HeadingPairs>
  <TitlesOfParts>
    <vt:vector size="29" baseType="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Psychogeography: Research, revolution and education</vt:lpstr>
      <vt:lpstr>Aims of session</vt:lpstr>
      <vt:lpstr>Occupation, space and cities</vt:lpstr>
      <vt:lpstr>Mainstream and critical psychologies</vt:lpstr>
      <vt:lpstr>Situationism and psychogeography</vt:lpstr>
      <vt:lpstr>Situationist psychogeography: Concepts and ‘playful’ tactics</vt:lpstr>
      <vt:lpstr>OMD Obsessive methodolatry disorder</vt:lpstr>
      <vt:lpstr>A ‘how to’ guide to psychogeography!</vt:lpstr>
      <vt:lpstr>A psychogeographical study</vt:lpstr>
      <vt:lpstr>PowerPoint Presentation</vt:lpstr>
      <vt:lpstr>PowerPoint Presentation</vt:lpstr>
      <vt:lpstr>Change?</vt:lpstr>
      <vt:lpstr>What sort of environments do we want?</vt:lpstr>
      <vt:lpstr> </vt:lpstr>
      <vt:lpstr>PowerPoint Presentation</vt:lpstr>
      <vt:lpstr>Any questions? </vt:lpstr>
    </vt:vector>
  </TitlesOfParts>
  <Company>University of Huddersfield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Sharon Beastall</cp:lastModifiedBy>
  <cp:revision>45</cp:revision>
  <dcterms:created xsi:type="dcterms:W3CDTF">2012-10-10T08:25:01Z</dcterms:created>
  <dcterms:modified xsi:type="dcterms:W3CDTF">2014-07-03T10:34:11Z</dcterms:modified>
</cp:coreProperties>
</file>