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66" r:id="rId3"/>
    <p:sldId id="276" r:id="rId4"/>
    <p:sldId id="277" r:id="rId5"/>
    <p:sldId id="267" r:id="rId6"/>
    <p:sldId id="268" r:id="rId7"/>
    <p:sldId id="258" r:id="rId8"/>
    <p:sldId id="270" r:id="rId9"/>
    <p:sldId id="272" r:id="rId10"/>
    <p:sldId id="273" r:id="rId11"/>
    <p:sldId id="274" r:id="rId12"/>
    <p:sldId id="275" r:id="rId13"/>
    <p:sldId id="259" r:id="rId14"/>
    <p:sldId id="260" r:id="rId15"/>
    <p:sldId id="261" r:id="rId16"/>
    <p:sldId id="262" r:id="rId17"/>
    <p:sldId id="263" r:id="rId18"/>
    <p:sldId id="279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6F734-F1F6-4D30-90D2-1D55C40FA89F}" type="datetimeFigureOut">
              <a:rPr lang="en-GB" smtClean="0"/>
              <a:t>12/05/2013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7ACE6-441D-4B26-83AF-06EDC0AFD5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0A21C1-520E-4250-9358-BA314955900E}" type="slidenum">
              <a:rPr lang="en-GB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8591E58-5AD3-4F44-A4F9-7E8F32E4DA7A}" type="slidenum">
              <a:rPr lang="en-GB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F4E85E-AD4B-4C58-9F26-C318F02F9F94}" type="slidenum">
              <a:rPr lang="en-GB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2146-88C5-45FB-B1D9-AED146662A3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B2C69-69FF-4CC2-AD3F-921CF917BB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258763"/>
            <a:ext cx="2060575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58763"/>
            <a:ext cx="6034087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31BB-2F25-4098-9C10-22C0F74519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4069-741A-4B29-B1DB-857DB73C24E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7561-5BA2-43FA-A76C-D5ECC7B537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A274-7867-427D-9A1C-5A874EB7EA1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BC07-FA58-406A-AF27-88703E2CD1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5A477-F3F3-4704-B57C-50D4D64913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223B-FE58-45C8-AE0B-517DDFD8C4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B18D-A2CA-4AEB-870A-D24F7B08440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6F36-CC1D-43BB-AFC1-A0210E66F6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pms2725 equi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03B5031-4E6F-417A-8A1E-F5F46C6CDF35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488" name="Picture 7" descr="Inspiring tomorrows profs 4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UofH w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97725" y="358775"/>
            <a:ext cx="14859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chemeClr val="accent6"/>
                </a:solidFill>
              </a:rPr>
              <a:t>Self-perception, Self-esteem and Relationship Behaviour </a:t>
            </a:r>
            <a:endParaRPr lang="en-GB" dirty="0" smtClean="0">
              <a:solidFill>
                <a:schemeClr val="accent6"/>
              </a:solidFill>
            </a:endParaRPr>
          </a:p>
        </p:txBody>
      </p:sp>
      <p:sp>
        <p:nvSpPr>
          <p:cNvPr id="829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Dr Chris Bale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Department of Behavioural and Social Sciences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University of Huddersfield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c.bale@hud.ac.uk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9" tIns="45715" rIns="91429" bIns="45715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Results</a:t>
            </a:r>
            <a:endParaRPr lang="en-GB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217839"/>
          </a:xfrm>
        </p:spPr>
        <p:txBody>
          <a:bodyPr lIns="91429" tIns="45715" rIns="91429" bIns="45715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accent6"/>
                </a:solidFill>
              </a:rPr>
              <a:t>No initial differences in SPA between groups.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accent6"/>
                </a:solidFill>
              </a:rPr>
              <a:t>After the comparison task, participants in the “Not” condition rated themselves as significantly more attractive than those in the “Hot” group.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b="1" dirty="0" smtClean="0">
                <a:solidFill>
                  <a:schemeClr val="accent6"/>
                </a:solidFill>
              </a:rPr>
              <a:t>No group differences on any self-esteem scales or subscales.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accent6"/>
                </a:solidFill>
              </a:rPr>
              <a:t>Does SE affect SPA? (Study 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9" tIns="45715" rIns="91429" bIns="45715"/>
          <a:lstStyle/>
          <a:p>
            <a:pPr eaLnBrk="1" hangingPunct="1"/>
            <a:r>
              <a:rPr lang="en-GB" smtClean="0"/>
              <a:t>Study 3: Method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679801"/>
          </a:xfrm>
        </p:spPr>
        <p:txBody>
          <a:bodyPr lIns="91429" tIns="45715" rIns="91429" bIns="45715"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2 groups: +</a:t>
            </a:r>
            <a:r>
              <a:rPr lang="en-GB" sz="2800" dirty="0" err="1"/>
              <a:t>ve</a:t>
            </a:r>
            <a:r>
              <a:rPr lang="en-GB" sz="2800" dirty="0"/>
              <a:t> / -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smtClean="0"/>
              <a:t>manipulation (</a:t>
            </a:r>
            <a:r>
              <a:rPr lang="en-GB" sz="2800" dirty="0" err="1" smtClean="0"/>
              <a:t>Riketta</a:t>
            </a:r>
            <a:r>
              <a:rPr lang="en-GB" sz="2800" dirty="0" smtClean="0"/>
              <a:t> &amp; </a:t>
            </a:r>
            <a:r>
              <a:rPr lang="en-GB" sz="2800" dirty="0" err="1" smtClean="0"/>
              <a:t>Dauenheimer</a:t>
            </a:r>
            <a:r>
              <a:rPr lang="en-GB" sz="2800" dirty="0" smtClean="0"/>
              <a:t>, 2003) 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76 female participants asked to complete a “reaction time” test</a:t>
            </a:r>
            <a:r>
              <a:rPr lang="en-GB" sz="28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Then complete </a:t>
            </a:r>
            <a:r>
              <a:rPr lang="en-GB" sz="2800" dirty="0" smtClean="0"/>
              <a:t>SE </a:t>
            </a:r>
            <a:r>
              <a:rPr lang="en-GB" sz="2800" dirty="0"/>
              <a:t>manipulation check and </a:t>
            </a:r>
            <a:r>
              <a:rPr lang="en-GB" sz="2800" dirty="0" smtClean="0"/>
              <a:t>a </a:t>
            </a:r>
            <a:r>
              <a:rPr lang="en-GB" sz="2800" dirty="0"/>
              <a:t>measure of SPA.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28675" y="3284538"/>
            <a:ext cx="2016125" cy="1295400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1B10"/>
              </a:solidFill>
              <a:cs typeface="Arial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708400" y="3284538"/>
            <a:ext cx="2016125" cy="1295400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1B10"/>
              </a:solidFill>
              <a:cs typeface="Arial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588125" y="3284538"/>
            <a:ext cx="2016125" cy="1295400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1B10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55650" y="3716338"/>
            <a:ext cx="20161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cs typeface="Arial" charset="0"/>
              </a:rPr>
              <a:t>+</a:t>
            </a:r>
            <a:endParaRPr lang="en-GB">
              <a:solidFill>
                <a:srgbClr val="1D1B10"/>
              </a:solidFill>
              <a:cs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708400" y="4148138"/>
            <a:ext cx="20161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 BAD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588125" y="4148138"/>
            <a:ext cx="20161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JKDWCBZV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55650" y="458152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b="1" dirty="0">
                <a:cs typeface="Arial" charset="0"/>
              </a:rPr>
              <a:t>Fixation			     Prime (60 ms)		         Mask (60 ms)</a:t>
            </a:r>
          </a:p>
        </p:txBody>
      </p:sp>
      <p:cxnSp>
        <p:nvCxnSpPr>
          <p:cNvPr id="10251" name="AutoShape 11"/>
          <p:cNvCxnSpPr>
            <a:cxnSpLocks noChangeShapeType="1"/>
            <a:stCxn id="10244" idx="3"/>
            <a:endCxn id="10245" idx="1"/>
          </p:cNvCxnSpPr>
          <p:nvPr/>
        </p:nvCxnSpPr>
        <p:spPr bwMode="auto">
          <a:xfrm>
            <a:off x="2844800" y="3932238"/>
            <a:ext cx="863600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2" name="AutoShape 12"/>
          <p:cNvCxnSpPr>
            <a:cxnSpLocks noChangeShapeType="1"/>
            <a:stCxn id="10245" idx="3"/>
            <a:endCxn id="10246" idx="1"/>
          </p:cNvCxnSpPr>
          <p:nvPr/>
        </p:nvCxnSpPr>
        <p:spPr bwMode="auto">
          <a:xfrm>
            <a:off x="5724525" y="3932238"/>
            <a:ext cx="863600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28675" y="5013325"/>
            <a:ext cx="763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b="1">
                <a:solidFill>
                  <a:srgbClr val="1D1B10"/>
                </a:solidFill>
                <a:cs typeface="Arial" charset="0"/>
              </a:rPr>
              <a:t>Respond: Left / Right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9" tIns="45715" rIns="91429" bIns="45715"/>
          <a:lstStyle/>
          <a:p>
            <a:pPr eaLnBrk="1" hangingPunct="1"/>
            <a:r>
              <a:rPr lang="en-GB" smtClean="0"/>
              <a:t>Results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3413" y="1772816"/>
          <a:ext cx="7899400" cy="3384376"/>
        </p:xfrm>
        <a:graphic>
          <a:graphicData uri="http://schemas.openxmlformats.org/presentationml/2006/ole">
            <p:oleObj spid="_x0000_s2050" r:id="rId4" imgW="7901101" imgH="3170195" progId="Excel.Sheet.8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339752" y="1700808"/>
            <a:ext cx="884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1D1B10"/>
                </a:solidFill>
                <a:cs typeface="Arial" charset="0"/>
              </a:rPr>
              <a:t>p&lt;.05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5364088" y="1700808"/>
            <a:ext cx="884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1D1B10"/>
                </a:solidFill>
                <a:cs typeface="Arial" charset="0"/>
              </a:rPr>
              <a:t>p&lt;.05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5157192"/>
            <a:ext cx="8015287" cy="804608"/>
          </a:xfrm>
          <a:prstGeom prst="rect">
            <a:avLst/>
          </a:prstGeom>
          <a:noFill/>
        </p:spPr>
        <p:txBody>
          <a:bodyPr lIns="65306" tIns="32653" rIns="65306" bIns="32653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accent6"/>
                </a:solidFill>
                <a:cs typeface="Arial" charset="0"/>
              </a:rPr>
              <a:t>Participants in +</a:t>
            </a:r>
            <a:r>
              <a:rPr lang="en-GB" sz="2400" dirty="0" err="1">
                <a:solidFill>
                  <a:schemeClr val="accent6"/>
                </a:solidFill>
                <a:cs typeface="Arial" charset="0"/>
              </a:rPr>
              <a:t>ve</a:t>
            </a:r>
            <a:r>
              <a:rPr lang="en-GB" sz="2400" dirty="0">
                <a:solidFill>
                  <a:schemeClr val="accent6"/>
                </a:solidFill>
                <a:cs typeface="Arial" charset="0"/>
              </a:rPr>
              <a:t> condition reported significantly higher subsequent levels of both </a:t>
            </a:r>
            <a:r>
              <a:rPr lang="en-GB" sz="2400" dirty="0" smtClean="0">
                <a:solidFill>
                  <a:schemeClr val="accent6"/>
                </a:solidFill>
                <a:cs typeface="Arial" charset="0"/>
              </a:rPr>
              <a:t>SE (</a:t>
            </a:r>
            <a:r>
              <a:rPr lang="en-GB" sz="2400" i="1" dirty="0" smtClean="0">
                <a:solidFill>
                  <a:schemeClr val="accent6"/>
                </a:solidFill>
                <a:cs typeface="Arial" charset="0"/>
              </a:rPr>
              <a:t>d</a:t>
            </a:r>
            <a:r>
              <a:rPr lang="en-GB" sz="2400" dirty="0" smtClean="0">
                <a:solidFill>
                  <a:schemeClr val="accent6"/>
                </a:solidFill>
                <a:cs typeface="Arial" charset="0"/>
              </a:rPr>
              <a:t> = .50) </a:t>
            </a:r>
            <a:r>
              <a:rPr lang="en-GB" sz="2400" dirty="0">
                <a:solidFill>
                  <a:schemeClr val="accent6"/>
                </a:solidFill>
                <a:cs typeface="Arial" charset="0"/>
              </a:rPr>
              <a:t>and </a:t>
            </a:r>
            <a:r>
              <a:rPr lang="en-GB" sz="2400" dirty="0" smtClean="0">
                <a:solidFill>
                  <a:schemeClr val="accent6"/>
                </a:solidFill>
                <a:cs typeface="Arial" charset="0"/>
              </a:rPr>
              <a:t>SPA </a:t>
            </a:r>
            <a:r>
              <a:rPr lang="en-GB" sz="2400" i="1" dirty="0" smtClean="0">
                <a:solidFill>
                  <a:schemeClr val="accent6"/>
                </a:solidFill>
                <a:cs typeface="Arial" charset="0"/>
              </a:rPr>
              <a:t>(d</a:t>
            </a:r>
            <a:r>
              <a:rPr lang="en-GB" sz="2400" dirty="0" smtClean="0">
                <a:solidFill>
                  <a:schemeClr val="accent6"/>
                </a:solidFill>
                <a:cs typeface="Arial" charset="0"/>
              </a:rPr>
              <a:t> = .39)</a:t>
            </a:r>
            <a:r>
              <a:rPr lang="en-GB" sz="2400" i="1" dirty="0" smtClean="0">
                <a:solidFill>
                  <a:schemeClr val="accent6"/>
                </a:solidFill>
                <a:cs typeface="Arial" charset="0"/>
              </a:rPr>
              <a:t>.</a:t>
            </a:r>
            <a:endParaRPr lang="en-GB" sz="2400" i="1" dirty="0">
              <a:solidFill>
                <a:schemeClr val="accent6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Self-esteem and relational behaviour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412750" y="1773238"/>
            <a:ext cx="8229600" cy="4030662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Sociometer</a:t>
            </a:r>
            <a:r>
              <a:rPr lang="en-GB" dirty="0" smtClean="0"/>
              <a:t> theory predicts SE should affect relational behaviour.</a:t>
            </a:r>
          </a:p>
          <a:p>
            <a:r>
              <a:rPr lang="en-GB" dirty="0" smtClean="0"/>
              <a:t>Limited </a:t>
            </a:r>
            <a:r>
              <a:rPr lang="en-GB" dirty="0" smtClean="0"/>
              <a:t>and inconsistent evidence on </a:t>
            </a:r>
            <a:r>
              <a:rPr lang="en-GB" dirty="0" smtClean="0"/>
              <a:t>this relationship </a:t>
            </a:r>
            <a:r>
              <a:rPr lang="en-GB" dirty="0" smtClean="0"/>
              <a:t>(</a:t>
            </a:r>
            <a:r>
              <a:rPr lang="en-GB" dirty="0" err="1" smtClean="0"/>
              <a:t>Baumeister</a:t>
            </a:r>
            <a:r>
              <a:rPr lang="en-GB" dirty="0" smtClean="0"/>
              <a:t> et al, 2003).</a:t>
            </a:r>
          </a:p>
          <a:p>
            <a:r>
              <a:rPr lang="en-GB" dirty="0" smtClean="0"/>
              <a:t>Dependency </a:t>
            </a:r>
            <a:r>
              <a:rPr lang="en-GB" dirty="0" smtClean="0"/>
              <a:t>Regulation perspective (Murray et al, 2006)</a:t>
            </a:r>
          </a:p>
          <a:p>
            <a:pPr lvl="1"/>
            <a:r>
              <a:rPr lang="en-GB" dirty="0" smtClean="0"/>
              <a:t>Individuals with low self-esteem are especially sensitive to rejection.</a:t>
            </a:r>
          </a:p>
          <a:p>
            <a:pPr lvl="1"/>
            <a:r>
              <a:rPr lang="en-GB" dirty="0" smtClean="0"/>
              <a:t>They often react to this by denigrating and emotionally distancing themselves from their partners.</a:t>
            </a:r>
          </a:p>
          <a:p>
            <a:r>
              <a:rPr lang="en-GB" dirty="0" smtClean="0"/>
              <a:t>How do individuals behave in the absence of relational threats?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and predictions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412750" y="1844675"/>
            <a:ext cx="8229600" cy="4321175"/>
          </a:xfrm>
        </p:spPr>
        <p:txBody>
          <a:bodyPr/>
          <a:lstStyle/>
          <a:p>
            <a:r>
              <a:rPr lang="en-GB" dirty="0" smtClean="0"/>
              <a:t>S</a:t>
            </a:r>
            <a:r>
              <a:rPr lang="en-GB" dirty="0" smtClean="0"/>
              <a:t>tudy 4 </a:t>
            </a:r>
            <a:r>
              <a:rPr lang="en-GB" dirty="0" smtClean="0"/>
              <a:t>examined relationships between women’s:</a:t>
            </a:r>
          </a:p>
          <a:p>
            <a:pPr lvl="1"/>
            <a:r>
              <a:rPr lang="en-GB" dirty="0" smtClean="0"/>
              <a:t>Self-esteem. </a:t>
            </a:r>
          </a:p>
          <a:p>
            <a:pPr lvl="1"/>
            <a:r>
              <a:rPr lang="en-GB" dirty="0" smtClean="0"/>
              <a:t>Self-reported relational behaviour.</a:t>
            </a:r>
          </a:p>
          <a:p>
            <a:pPr lvl="1"/>
            <a:r>
              <a:rPr lang="en-GB" dirty="0" smtClean="0"/>
              <a:t>Perceptions of their own and their partners’ relational desirability.</a:t>
            </a:r>
          </a:p>
          <a:p>
            <a:r>
              <a:rPr lang="en-GB" dirty="0" err="1" smtClean="0"/>
              <a:t>Sociometer</a:t>
            </a:r>
            <a:r>
              <a:rPr lang="en-GB" dirty="0" smtClean="0"/>
              <a:t> theory suggests low SE should predict more positive relational behaviour.</a:t>
            </a:r>
          </a:p>
          <a:p>
            <a:r>
              <a:rPr lang="en-GB" dirty="0" smtClean="0"/>
              <a:t>Equity Theory (</a:t>
            </a:r>
            <a:r>
              <a:rPr lang="en-GB" dirty="0" err="1" smtClean="0"/>
              <a:t>Thibaut</a:t>
            </a:r>
            <a:r>
              <a:rPr lang="en-GB" dirty="0" smtClean="0"/>
              <a:t> &amp; Kelly, 1959) suggests lower relative desirability should predict more positive behaviour.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Method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192 women aged 18-60 (mean = 27.2) engaged in long term relationships (&gt; 3 months, mean = 5 years) completed online measures of:</a:t>
            </a:r>
          </a:p>
          <a:p>
            <a:r>
              <a:rPr lang="en-GB" i="1" smtClean="0"/>
              <a:t>Self-esteem: </a:t>
            </a:r>
            <a:r>
              <a:rPr lang="en-GB" smtClean="0"/>
              <a:t>SES (Rosenberg, 1965) &amp; PEI (Shrauger &amp; Schohn, 1995).</a:t>
            </a:r>
          </a:p>
          <a:p>
            <a:r>
              <a:rPr lang="en-GB" i="1" smtClean="0"/>
              <a:t>Relational desirability: </a:t>
            </a:r>
            <a:r>
              <a:rPr lang="en-GB" smtClean="0"/>
              <a:t>MVI (Kirsner et al, 2003) Self &amp; Partner.</a:t>
            </a:r>
          </a:p>
          <a:p>
            <a:r>
              <a:rPr lang="en-GB" i="1" smtClean="0"/>
              <a:t>Relational behaviour: </a:t>
            </a:r>
            <a:r>
              <a:rPr lang="en-GB" smtClean="0"/>
              <a:t>MRI (Buss, 1988) &amp; PSII (Ellis, 1998).</a:t>
            </a:r>
            <a:endParaRPr lang="en-GB" i="1" smtClean="0"/>
          </a:p>
          <a:p>
            <a:endParaRPr lang="en-GB" smtClean="0"/>
          </a:p>
          <a:p>
            <a:endParaRPr lang="en-GB" smtClean="0"/>
          </a:p>
          <a:p>
            <a:endParaRPr lang="en-GB" i="1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Results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412750" y="1916832"/>
            <a:ext cx="8229600" cy="388706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dirty="0" smtClean="0"/>
              <a:t>After controlling for age and length of relationship:</a:t>
            </a:r>
          </a:p>
          <a:p>
            <a:pPr>
              <a:buFontTx/>
              <a:buNone/>
            </a:pPr>
            <a:endParaRPr lang="en-GB" dirty="0" smtClean="0"/>
          </a:p>
          <a:p>
            <a:r>
              <a:rPr lang="en-GB" dirty="0" smtClean="0"/>
              <a:t>Self–esteem (SES) did not significantly predict relational behaviour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Relative desirability significantly negatively predicted partner investment behaviour (r</a:t>
            </a:r>
            <a:r>
              <a:rPr lang="en-GB" baseline="30000" dirty="0" smtClean="0"/>
              <a:t>2 </a:t>
            </a:r>
            <a:r>
              <a:rPr lang="en-GB" dirty="0" smtClean="0"/>
              <a:t>= .27, p&lt;.05</a:t>
            </a:r>
            <a:r>
              <a:rPr lang="en-GB" dirty="0" smtClean="0"/>
              <a:t>).</a:t>
            </a:r>
          </a:p>
          <a:p>
            <a:endParaRPr lang="en-GB" sz="2400" baseline="30000" dirty="0" smtClean="0"/>
          </a:p>
          <a:p>
            <a:pPr lvl="1"/>
            <a:r>
              <a:rPr lang="en-GB" sz="2200" dirty="0" smtClean="0"/>
              <a:t>W</a:t>
            </a:r>
            <a:r>
              <a:rPr lang="en-GB" sz="2200" dirty="0" smtClean="0"/>
              <a:t>omen who feel less desirable than their partners invest more heavily in their relationships</a:t>
            </a:r>
            <a:r>
              <a:rPr lang="en-GB" sz="2800" dirty="0" smtClean="0"/>
              <a:t>.</a:t>
            </a:r>
            <a:endParaRPr lang="en-GB" sz="2800" baseline="30000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 smtClean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598862"/>
          </a:xfrm>
        </p:spPr>
        <p:txBody>
          <a:bodyPr/>
          <a:lstStyle/>
          <a:p>
            <a:r>
              <a:rPr lang="en-GB" dirty="0" smtClean="0"/>
              <a:t>Self-esteem seems to influence self-perceptions of attractiveness.</a:t>
            </a:r>
          </a:p>
          <a:p>
            <a:r>
              <a:rPr lang="en-GB" dirty="0" smtClean="0"/>
              <a:t>No evidence that self-perceived attractiveness influences self-esteem:</a:t>
            </a:r>
          </a:p>
          <a:p>
            <a:pPr lvl="1"/>
            <a:r>
              <a:rPr lang="en-GB" dirty="0" smtClean="0"/>
              <a:t>Implications for possible effects of media images on body image and self-esteem. </a:t>
            </a:r>
          </a:p>
          <a:p>
            <a:r>
              <a:rPr lang="en-GB" dirty="0" smtClean="0"/>
              <a:t>Self-esteem </a:t>
            </a:r>
            <a:r>
              <a:rPr lang="en-GB" dirty="0" smtClean="0"/>
              <a:t>does not </a:t>
            </a:r>
            <a:r>
              <a:rPr lang="en-GB" dirty="0" smtClean="0"/>
              <a:t>seem to predict </a:t>
            </a:r>
            <a:r>
              <a:rPr lang="en-GB" dirty="0" smtClean="0"/>
              <a:t>relational </a:t>
            </a:r>
            <a:r>
              <a:rPr lang="en-GB" dirty="0" smtClean="0"/>
              <a:t>behaviour in women.</a:t>
            </a:r>
          </a:p>
          <a:p>
            <a:pPr lvl="1"/>
            <a:r>
              <a:rPr lang="en-GB" dirty="0" smtClean="0"/>
              <a:t>What about men?</a:t>
            </a:r>
          </a:p>
          <a:p>
            <a:pPr lvl="1"/>
            <a:r>
              <a:rPr lang="en-GB" dirty="0" smtClean="0"/>
              <a:t>Possible implications fo</a:t>
            </a:r>
            <a:r>
              <a:rPr lang="en-GB" dirty="0" smtClean="0"/>
              <a:t>r understanding partner violence and abuse.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Summary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844675"/>
            <a:ext cx="8229600" cy="3959225"/>
          </a:xfrm>
        </p:spPr>
        <p:txBody>
          <a:bodyPr/>
          <a:lstStyle/>
          <a:p>
            <a:r>
              <a:rPr lang="en-GB" dirty="0" smtClean="0"/>
              <a:t>It’s unclear whether self-esteem affects behaviour.</a:t>
            </a:r>
          </a:p>
          <a:p>
            <a:r>
              <a:rPr lang="en-GB" dirty="0" smtClean="0"/>
              <a:t>We should be cautious in interpreting </a:t>
            </a:r>
            <a:r>
              <a:rPr lang="en-GB" dirty="0" err="1" smtClean="0"/>
              <a:t>correlational</a:t>
            </a:r>
            <a:r>
              <a:rPr lang="en-GB" dirty="0" smtClean="0"/>
              <a:t> data on self-esteem.</a:t>
            </a:r>
          </a:p>
          <a:p>
            <a:r>
              <a:rPr lang="en-GB" dirty="0" smtClean="0"/>
              <a:t>Most </a:t>
            </a:r>
            <a:r>
              <a:rPr lang="en-GB" dirty="0" smtClean="0"/>
              <a:t>people are good at feeling good about themselves.</a:t>
            </a:r>
          </a:p>
          <a:p>
            <a:pPr lvl="1"/>
            <a:r>
              <a:rPr lang="en-GB" sz="2400" dirty="0" smtClean="0"/>
              <a:t>This seems to </a:t>
            </a:r>
            <a:r>
              <a:rPr lang="en-GB" sz="2400" dirty="0" smtClean="0"/>
              <a:t>contribute to happiness, health and wellbeing.</a:t>
            </a:r>
            <a:endParaRPr lang="en-GB" sz="2400" dirty="0" smtClean="0"/>
          </a:p>
          <a:p>
            <a:r>
              <a:rPr lang="en-GB" dirty="0" smtClean="0"/>
              <a:t>Certain individuals (especially those who suffer from depression) are less able to do this.</a:t>
            </a:r>
          </a:p>
          <a:p>
            <a:r>
              <a:rPr lang="en-GB" dirty="0" smtClean="0"/>
              <a:t>Beware </a:t>
            </a:r>
            <a:r>
              <a:rPr lang="en-GB" dirty="0" smtClean="0"/>
              <a:t>of narcissistic and self-loathing </a:t>
            </a:r>
            <a:r>
              <a:rPr lang="en-GB" dirty="0" err="1" smtClean="0"/>
              <a:t>facebook</a:t>
            </a:r>
            <a:r>
              <a:rPr lang="en-GB" dirty="0" smtClean="0"/>
              <a:t> users!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 for  your attention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Thanks for </a:t>
            </a:r>
            <a:r>
              <a:rPr lang="en-GB" sz="3200" dirty="0" smtClean="0"/>
              <a:t>listening.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Chris Bale </a:t>
            </a:r>
          </a:p>
          <a:p>
            <a:r>
              <a:rPr lang="en-GB" sz="3200" dirty="0" smtClean="0"/>
              <a:t>c.bale@hud.ac.uk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smtClean="0"/>
              <a:t>The problem of low self-esteem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57375"/>
            <a:ext cx="8229600" cy="4714875"/>
          </a:xfrm>
        </p:spPr>
        <p:txBody>
          <a:bodyPr/>
          <a:lstStyle/>
          <a:p>
            <a:r>
              <a:rPr lang="en-GB" smtClean="0"/>
              <a:t>“Low self-esteem is the root of all of the problems in the world” </a:t>
            </a:r>
          </a:p>
          <a:p>
            <a:pPr lvl="1"/>
            <a:r>
              <a:rPr lang="en-GB" sz="1800" smtClean="0"/>
              <a:t>(Oprah Winfrey)</a:t>
            </a:r>
          </a:p>
          <a:p>
            <a:r>
              <a:rPr lang="en-GB" sz="2000" smtClean="0"/>
              <a:t>“I cannot think of a single psychological problem—from anxiety and depression, to fear of intimacy or of success, to spouse battery or child molestation—that is not traceable to the problem of low self-esteem” (Dr Nathaniel Branden) </a:t>
            </a:r>
          </a:p>
          <a:p>
            <a:pPr lvl="1"/>
            <a:r>
              <a:rPr lang="en-GB" sz="1800" smtClean="0"/>
              <a:t>Author of “How to raise your self esteem” (£5.99)</a:t>
            </a:r>
          </a:p>
          <a:p>
            <a:r>
              <a:rPr lang="en-GB" smtClean="0"/>
              <a:t>The “epidemic of low self-esteem” (Senator John Vasconcellos).</a:t>
            </a:r>
          </a:p>
          <a:p>
            <a:r>
              <a:rPr lang="en-GB" sz="2000" smtClean="0"/>
              <a:t>“Facebook users are ‘insecure, narcissistic and have low self-esteem” (Daily Mail, Sept 2010)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4294967295"/>
          </p:nvPr>
        </p:nvSpPr>
        <p:spPr>
          <a:xfrm>
            <a:off x="357188" y="2000250"/>
            <a:ext cx="8229600" cy="3598863"/>
          </a:xfrm>
        </p:spPr>
        <p:txBody>
          <a:bodyPr/>
          <a:lstStyle/>
          <a:p>
            <a:r>
              <a:rPr lang="en-GB" smtClean="0"/>
              <a:t>What percentage of people do you think you are more likeable than?</a:t>
            </a:r>
          </a:p>
          <a:p>
            <a:endParaRPr lang="en-GB" smtClean="0"/>
          </a:p>
        </p:txBody>
      </p:sp>
      <p:sp>
        <p:nvSpPr>
          <p:cNvPr id="86019" name="Title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29600" cy="900113"/>
          </a:xfrm>
        </p:spPr>
        <p:txBody>
          <a:bodyPr/>
          <a:lstStyle/>
          <a:p>
            <a:r>
              <a:rPr lang="en-GB" sz="3600" smtClean="0"/>
              <a:t>A quick experiment</a:t>
            </a:r>
          </a:p>
        </p:txBody>
      </p:sp>
      <p:cxnSp>
        <p:nvCxnSpPr>
          <p:cNvPr id="86020" name="Straight Arrow Connector 4"/>
          <p:cNvCxnSpPr>
            <a:cxnSpLocks noChangeShapeType="1"/>
          </p:cNvCxnSpPr>
          <p:nvPr/>
        </p:nvCxnSpPr>
        <p:spPr bwMode="auto">
          <a:xfrm>
            <a:off x="857250" y="4143375"/>
            <a:ext cx="6215063" cy="1588"/>
          </a:xfrm>
          <a:prstGeom prst="straightConnector1">
            <a:avLst/>
          </a:prstGeom>
          <a:noFill/>
          <a:ln w="5080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86021" name="TextBox 7"/>
          <p:cNvSpPr txBox="1">
            <a:spLocks noChangeArrowheads="1"/>
          </p:cNvSpPr>
          <p:nvPr/>
        </p:nvSpPr>
        <p:spPr bwMode="auto">
          <a:xfrm>
            <a:off x="714375" y="42862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0%</a:t>
            </a:r>
          </a:p>
        </p:txBody>
      </p:sp>
      <p:sp>
        <p:nvSpPr>
          <p:cNvPr id="86022" name="TextBox 8"/>
          <p:cNvSpPr txBox="1">
            <a:spLocks noChangeArrowheads="1"/>
          </p:cNvSpPr>
          <p:nvPr/>
        </p:nvSpPr>
        <p:spPr bwMode="auto">
          <a:xfrm>
            <a:off x="3500438" y="428625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50%</a:t>
            </a:r>
          </a:p>
        </p:txBody>
      </p:sp>
      <p:sp>
        <p:nvSpPr>
          <p:cNvPr id="86023" name="TextBox 9"/>
          <p:cNvSpPr txBox="1">
            <a:spLocks noChangeArrowheads="1"/>
          </p:cNvSpPr>
          <p:nvPr/>
        </p:nvSpPr>
        <p:spPr bwMode="auto">
          <a:xfrm>
            <a:off x="6143625" y="428625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100%</a:t>
            </a:r>
          </a:p>
        </p:txBody>
      </p:sp>
      <p:sp>
        <p:nvSpPr>
          <p:cNvPr id="86024" name="TextBox 10"/>
          <p:cNvSpPr txBox="1">
            <a:spLocks noChangeArrowheads="1"/>
          </p:cNvSpPr>
          <p:nvPr/>
        </p:nvSpPr>
        <p:spPr bwMode="auto">
          <a:xfrm>
            <a:off x="6072188" y="33575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Most likeable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smtClean="0"/>
              <a:t>The better than average effect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4294967295"/>
          </p:nvPr>
        </p:nvSpPr>
        <p:spPr>
          <a:xfrm>
            <a:off x="412750" y="1928813"/>
            <a:ext cx="7731125" cy="3875087"/>
          </a:xfrm>
        </p:spPr>
        <p:txBody>
          <a:bodyPr/>
          <a:lstStyle/>
          <a:p>
            <a:r>
              <a:rPr lang="en-GB" sz="2800" smtClean="0"/>
              <a:t>Most people think that they are above average on a wide range of positive traits, and below average on negative ones (e.g. Williams &amp; Gilovich, 2008).</a:t>
            </a:r>
          </a:p>
          <a:p>
            <a:r>
              <a:rPr lang="en-GB" sz="2800" smtClean="0"/>
              <a:t>E.g. intelligence, attractiveness, sense of humour, driving skill etc.</a:t>
            </a:r>
          </a:p>
          <a:p>
            <a:r>
              <a:rPr lang="en-GB" sz="2800" smtClean="0"/>
              <a:t>This even applies to the effect itself! (</a:t>
            </a:r>
            <a:r>
              <a:rPr lang="en-GB" smtClean="0"/>
              <a:t>Pronin, Gilovich, &amp; Ross, 2004)</a:t>
            </a:r>
          </a:p>
          <a:p>
            <a:endParaRPr lang="en-GB" sz="2800" smtClean="0"/>
          </a:p>
          <a:p>
            <a:pPr>
              <a:buFontTx/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900113"/>
          </a:xfrm>
        </p:spPr>
        <p:txBody>
          <a:bodyPr/>
          <a:lstStyle/>
          <a:p>
            <a:r>
              <a:rPr lang="en-GB" sz="3600" smtClean="0"/>
              <a:t>An epidemic of low self-esteem?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4294967295"/>
          </p:nvPr>
        </p:nvSpPr>
        <p:spPr>
          <a:xfrm>
            <a:off x="412750" y="1928813"/>
            <a:ext cx="8229600" cy="3875087"/>
          </a:xfrm>
        </p:spPr>
        <p:txBody>
          <a:bodyPr/>
          <a:lstStyle/>
          <a:p>
            <a:r>
              <a:rPr lang="en-GB" dirty="0" smtClean="0"/>
              <a:t>Most </a:t>
            </a:r>
            <a:r>
              <a:rPr lang="en-GB" dirty="0" smtClean="0"/>
              <a:t>people score above the mid point of self-esteem scales.</a:t>
            </a:r>
          </a:p>
          <a:p>
            <a:r>
              <a:rPr lang="en-GB" dirty="0" smtClean="0"/>
              <a:t>Vast literature on positive biases in self-perception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Social </a:t>
            </a:r>
            <a:r>
              <a:rPr lang="en-GB" dirty="0" smtClean="0"/>
              <a:t>comparisons</a:t>
            </a:r>
          </a:p>
          <a:p>
            <a:pPr lvl="1"/>
            <a:r>
              <a:rPr lang="en-GB" dirty="0" smtClean="0"/>
              <a:t>Attributions and self serving bias</a:t>
            </a:r>
          </a:p>
          <a:p>
            <a:pPr lvl="1"/>
            <a:r>
              <a:rPr lang="en-GB" dirty="0" smtClean="0"/>
              <a:t>Self-handicapping</a:t>
            </a:r>
          </a:p>
          <a:p>
            <a:pPr lvl="1"/>
            <a:r>
              <a:rPr lang="en-GB" dirty="0" smtClean="0"/>
              <a:t>Memory</a:t>
            </a:r>
          </a:p>
          <a:p>
            <a:r>
              <a:rPr lang="en-GB" dirty="0" smtClean="0"/>
              <a:t>Psychological benefits of self-deception</a:t>
            </a:r>
          </a:p>
          <a:p>
            <a:pPr lvl="1"/>
            <a:r>
              <a:rPr lang="en-GB" dirty="0" smtClean="0"/>
              <a:t>E.g. optimism and self-fulfilling prophecies</a:t>
            </a:r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88068" name="Content Placeholder 3" descr="Self Serving bia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646613"/>
            <a:ext cx="2771775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600" smtClean="0"/>
              <a:t>Consequences of self esteem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4294967295"/>
          </p:nvPr>
        </p:nvSpPr>
        <p:spPr>
          <a:xfrm>
            <a:off x="412750" y="1857375"/>
            <a:ext cx="8229600" cy="394652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No </a:t>
            </a:r>
            <a:r>
              <a:rPr lang="en-GB" dirty="0" smtClean="0"/>
              <a:t>clear relationships between self-esteem and adolescent smoking, drinking, drug abuse and sexual behaviour.</a:t>
            </a:r>
          </a:p>
          <a:p>
            <a:r>
              <a:rPr lang="en-GB" dirty="0" smtClean="0"/>
              <a:t>Often </a:t>
            </a:r>
            <a:r>
              <a:rPr lang="en-GB" i="1" dirty="0" smtClean="0"/>
              <a:t>high</a:t>
            </a:r>
            <a:r>
              <a:rPr lang="en-GB" dirty="0" smtClean="0"/>
              <a:t> self-esteem is associated with </a:t>
            </a:r>
          </a:p>
          <a:p>
            <a:pPr>
              <a:buFontTx/>
              <a:buNone/>
            </a:pPr>
            <a:r>
              <a:rPr lang="en-GB" dirty="0" smtClean="0"/>
              <a:t>	aggression and prejudice. </a:t>
            </a:r>
            <a:endParaRPr lang="en-GB" dirty="0" smtClean="0"/>
          </a:p>
          <a:p>
            <a:r>
              <a:rPr lang="en-GB" dirty="0" smtClean="0"/>
              <a:t>Problems </a:t>
            </a:r>
            <a:r>
              <a:rPr lang="en-GB" dirty="0" smtClean="0"/>
              <a:t>of interpreting these relationships (i.e. direction of causation</a:t>
            </a:r>
            <a:r>
              <a:rPr lang="en-GB" dirty="0" smtClean="0"/>
              <a:t>).</a:t>
            </a:r>
          </a:p>
          <a:p>
            <a:r>
              <a:rPr lang="en-GB" dirty="0" smtClean="0"/>
              <a:t>E.g. Significant (but weak) relationships between self-esteem and academic performance (</a:t>
            </a:r>
            <a:r>
              <a:rPr lang="en-GB" dirty="0" err="1" smtClean="0"/>
              <a:t>Baumeister</a:t>
            </a:r>
            <a:r>
              <a:rPr lang="en-GB" dirty="0" smtClean="0"/>
              <a:t> et al. 2003</a:t>
            </a:r>
            <a:r>
              <a:rPr lang="en-GB" dirty="0" smtClean="0"/>
              <a:t>).</a:t>
            </a:r>
            <a:endParaRPr lang="en-GB" dirty="0" smtClean="0"/>
          </a:p>
          <a:p>
            <a:r>
              <a:rPr lang="en-GB" dirty="0" smtClean="0"/>
              <a:t>“Top down” </a:t>
            </a:r>
            <a:r>
              <a:rPr lang="en-GB" dirty="0" err="1" smtClean="0"/>
              <a:t>vs</a:t>
            </a:r>
            <a:r>
              <a:rPr lang="en-GB" dirty="0" smtClean="0"/>
              <a:t> “Bottom up” explanations of relationships between self-esteem and self-perceptions.</a:t>
            </a:r>
          </a:p>
          <a:p>
            <a:pPr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Sociometer</a:t>
            </a:r>
            <a:r>
              <a:rPr lang="en-GB" dirty="0" smtClean="0"/>
              <a:t>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Leary &amp; </a:t>
            </a:r>
            <a:r>
              <a:rPr lang="en-GB" sz="2800" dirty="0" err="1" smtClean="0"/>
              <a:t>Baumeister</a:t>
            </a:r>
            <a:r>
              <a:rPr lang="en-GB" sz="2800" dirty="0" smtClean="0"/>
              <a:t> (2000).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Functional, evolutionary explanation of self-esteem.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Self-esteem functions as an interpersonal monitor of: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/>
              <a:t>t</a:t>
            </a:r>
            <a:r>
              <a:rPr lang="en-GB" sz="2400" dirty="0" smtClean="0"/>
              <a:t>he quality and quantity of existing relationships,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/>
              <a:t>p</a:t>
            </a:r>
            <a:r>
              <a:rPr lang="en-GB" sz="2400" dirty="0" smtClean="0"/>
              <a:t>erceived eligibility for relationships,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</a:t>
            </a:r>
            <a:r>
              <a:rPr lang="en-GB" sz="2800" dirty="0" smtClean="0"/>
              <a:t>nd motivates individuals to act accordingly.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9" tIns="45715" rIns="91429" bIns="45715"/>
          <a:lstStyle/>
          <a:p>
            <a:pPr eaLnBrk="1" hangingPunct="1"/>
            <a:r>
              <a:rPr lang="en-GB" dirty="0" smtClean="0"/>
              <a:t>Attractiveness and Self-esteem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535784"/>
          </a:xfrm>
        </p:spPr>
        <p:txBody>
          <a:bodyPr lIns="91429" tIns="45715" rIns="91429" bIns="45715" rtlCol="0">
            <a:normAutofit fontScale="92500"/>
          </a:bodyPr>
          <a:lstStyle/>
          <a:p>
            <a:pPr eaLnBrk="1" hangingPunct="1"/>
            <a:r>
              <a:rPr lang="en-GB" dirty="0" smtClean="0"/>
              <a:t>Self-perceived attractiveness (SPA) positively correlates with self-esteem in both sexes. (e.g. Nell &amp; Ashton, 1996</a:t>
            </a:r>
            <a:r>
              <a:rPr lang="en-GB" dirty="0" smtClean="0"/>
              <a:t>)</a:t>
            </a:r>
            <a:endParaRPr lang="en-GB" dirty="0" smtClean="0"/>
          </a:p>
          <a:p>
            <a:pPr lvl="1" eaLnBrk="1" hangingPunct="1"/>
            <a:r>
              <a:rPr lang="en-GB" dirty="0" smtClean="0"/>
              <a:t>Especially strong relationship in women</a:t>
            </a:r>
            <a:r>
              <a:rPr lang="en-GB" dirty="0" smtClean="0"/>
              <a:t>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Correlational</a:t>
            </a:r>
            <a:r>
              <a:rPr lang="en-GB" dirty="0" smtClean="0"/>
              <a:t> </a:t>
            </a:r>
            <a:r>
              <a:rPr lang="en-GB" dirty="0" smtClean="0"/>
              <a:t>data is consistent with </a:t>
            </a:r>
            <a:r>
              <a:rPr lang="en-GB" dirty="0" err="1" smtClean="0"/>
              <a:t>Sociometer</a:t>
            </a:r>
            <a:r>
              <a:rPr lang="en-GB" dirty="0" smtClean="0"/>
              <a:t> theory (“bottom-up”).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However data can also be explained by “top-down” theories (e.g. Brown et al. 2001)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Studies showing that there is little relationship between self and other rated attractiveness (e.g. </a:t>
            </a:r>
            <a:r>
              <a:rPr lang="en-GB" dirty="0" err="1" smtClean="0"/>
              <a:t>Diener</a:t>
            </a:r>
            <a:r>
              <a:rPr lang="en-GB" dirty="0" smtClean="0"/>
              <a:t> et al, 1995) suggest against </a:t>
            </a:r>
            <a:r>
              <a:rPr lang="en-GB" dirty="0" err="1"/>
              <a:t>S</a:t>
            </a:r>
            <a:r>
              <a:rPr lang="en-GB" dirty="0" err="1" smtClean="0"/>
              <a:t>ociometer</a:t>
            </a:r>
            <a:r>
              <a:rPr lang="en-GB" dirty="0" smtClean="0"/>
              <a:t> theory.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Need for experimental studies to examine direction of causation.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7344816" cy="1143000"/>
          </a:xfrm>
        </p:spPr>
        <p:txBody>
          <a:bodyPr lIns="91429" tIns="45715" rIns="91429" bIns="45715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Does self-perceived attractiveness affect self-esteem?</a:t>
            </a:r>
            <a:endParaRPr lang="en-GB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676456" cy="4752826"/>
          </a:xfrm>
        </p:spPr>
        <p:txBody>
          <a:bodyPr lIns="91429" tIns="45715" rIns="91429" bIns="45715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6"/>
                </a:solidFill>
              </a:rPr>
              <a:t>Female participants </a:t>
            </a:r>
            <a:r>
              <a:rPr lang="en-GB" dirty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sked to rate attractiveness of (study 1; n = 128) or compare own attractiveness to (study 2;   n = 137)  “hot” or “not” pictures.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6"/>
                </a:solidFill>
              </a:rPr>
              <a:t>Then completed </a:t>
            </a:r>
            <a:r>
              <a:rPr lang="en-GB" dirty="0" smtClean="0">
                <a:solidFill>
                  <a:schemeClr val="accent6"/>
                </a:solidFill>
              </a:rPr>
              <a:t>a variety of </a:t>
            </a:r>
            <a:r>
              <a:rPr lang="en-GB" dirty="0" smtClean="0">
                <a:solidFill>
                  <a:schemeClr val="accent6"/>
                </a:solidFill>
              </a:rPr>
              <a:t>measures </a:t>
            </a:r>
            <a:r>
              <a:rPr lang="en-GB" dirty="0" smtClean="0">
                <a:solidFill>
                  <a:schemeClr val="accent6"/>
                </a:solidFill>
              </a:rPr>
              <a:t>of SPA and SE. </a:t>
            </a:r>
          </a:p>
        </p:txBody>
      </p:sp>
      <p:pic>
        <p:nvPicPr>
          <p:cNvPr id="8196" name="Content Placeholder 3" descr="9 (10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068638"/>
            <a:ext cx="220345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3 (79).jpg"/>
          <p:cNvPicPr>
            <a:picLocks noChangeAspect="1"/>
          </p:cNvPicPr>
          <p:nvPr/>
        </p:nvPicPr>
        <p:blipFill>
          <a:blip r:embed="rId3" cstate="print"/>
          <a:srcRect l="28481" t="12236" r="30696" b="18143"/>
          <a:stretch>
            <a:fillRect/>
          </a:stretch>
        </p:blipFill>
        <p:spPr bwMode="auto">
          <a:xfrm>
            <a:off x="5076825" y="3068638"/>
            <a:ext cx="1685925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979613" y="5157788"/>
            <a:ext cx="22145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defRPr/>
            </a:pPr>
            <a:r>
              <a:rPr lang="en-GB" sz="3100" dirty="0">
                <a:solidFill>
                  <a:schemeClr val="accent6"/>
                </a:solidFill>
                <a:latin typeface="Calibri" pitchFamily="34" charset="0"/>
                <a:cs typeface="Arial" charset="0"/>
              </a:rPr>
              <a:t>“Hot”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4859338" y="5157788"/>
            <a:ext cx="22145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>
              <a:defRPr/>
            </a:pPr>
            <a:r>
              <a:rPr lang="en-GB" sz="3100" dirty="0">
                <a:solidFill>
                  <a:schemeClr val="accent6"/>
                </a:solidFill>
                <a:latin typeface="Calibri" pitchFamily="34" charset="0"/>
                <a:cs typeface="Arial" charset="0"/>
              </a:rPr>
              <a:t>“Not”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1_White">
  <a:themeElements>
    <a:clrScheme name="1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1033</Words>
  <Application>Microsoft Office PowerPoint</Application>
  <PresentationFormat>On-screen Show (4:3)</PresentationFormat>
  <Paragraphs>145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1_White</vt:lpstr>
      <vt:lpstr>Microsoft Office Excel 97-2003 Worksheet</vt:lpstr>
      <vt:lpstr>Self-perception, Self-esteem and Relationship Behaviour </vt:lpstr>
      <vt:lpstr>The problem of low self-esteem</vt:lpstr>
      <vt:lpstr>A quick experiment</vt:lpstr>
      <vt:lpstr>The better than average effect</vt:lpstr>
      <vt:lpstr>An epidemic of low self-esteem?</vt:lpstr>
      <vt:lpstr>Consequences of self esteem</vt:lpstr>
      <vt:lpstr>Sociometer Theory</vt:lpstr>
      <vt:lpstr>Attractiveness and Self-esteem</vt:lpstr>
      <vt:lpstr>Does self-perceived attractiveness affect self-esteem?</vt:lpstr>
      <vt:lpstr>Results</vt:lpstr>
      <vt:lpstr>Study 3: Method</vt:lpstr>
      <vt:lpstr>Results</vt:lpstr>
      <vt:lpstr>Self-esteem and relational behaviour</vt:lpstr>
      <vt:lpstr>Aims and predictions</vt:lpstr>
      <vt:lpstr>Method</vt:lpstr>
      <vt:lpstr>Results</vt:lpstr>
      <vt:lpstr>Conclusions</vt:lpstr>
      <vt:lpstr>Summary</vt:lpstr>
      <vt:lpstr>Thanks for 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desirability, self-esteem and relationship behaviour in women</dc:title>
  <dc:creator>Chris</dc:creator>
  <cp:lastModifiedBy>Chris</cp:lastModifiedBy>
  <cp:revision>27</cp:revision>
  <dcterms:created xsi:type="dcterms:W3CDTF">2013-04-09T16:08:37Z</dcterms:created>
  <dcterms:modified xsi:type="dcterms:W3CDTF">2013-05-12T15:25:33Z</dcterms:modified>
</cp:coreProperties>
</file>