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0" r:id="rId1"/>
    <p:sldMasterId id="2147483652" r:id="rId2"/>
    <p:sldMasterId id="2147483654" r:id="rId3"/>
    <p:sldMasterId id="2147483656" r:id="rId4"/>
    <p:sldMasterId id="2147483657" r:id="rId5"/>
    <p:sldMasterId id="2147483658" r:id="rId6"/>
    <p:sldMasterId id="2147483659" r:id="rId7"/>
    <p:sldMasterId id="2147483660" r:id="rId8"/>
    <p:sldMasterId id="2147483661" r:id="rId9"/>
    <p:sldMasterId id="2147483662" r:id="rId10"/>
    <p:sldMasterId id="2147483663" r:id="rId11"/>
    <p:sldMasterId id="2147483664" r:id="rId12"/>
  </p:sldMasterIdLst>
  <p:notesMasterIdLst>
    <p:notesMasterId r:id="rId36"/>
  </p:notesMasterIdLst>
  <p:handoutMasterIdLst>
    <p:handoutMasterId r:id="rId37"/>
  </p:handoutMasterIdLst>
  <p:sldIdLst>
    <p:sldId id="384" r:id="rId13"/>
    <p:sldId id="705" r:id="rId14"/>
    <p:sldId id="706" r:id="rId15"/>
    <p:sldId id="701" r:id="rId16"/>
    <p:sldId id="711" r:id="rId17"/>
    <p:sldId id="713" r:id="rId18"/>
    <p:sldId id="714" r:id="rId19"/>
    <p:sldId id="707" r:id="rId20"/>
    <p:sldId id="708" r:id="rId21"/>
    <p:sldId id="715" r:id="rId22"/>
    <p:sldId id="716" r:id="rId23"/>
    <p:sldId id="717" r:id="rId24"/>
    <p:sldId id="709" r:id="rId25"/>
    <p:sldId id="718" r:id="rId26"/>
    <p:sldId id="719" r:id="rId27"/>
    <p:sldId id="720" r:id="rId28"/>
    <p:sldId id="721" r:id="rId29"/>
    <p:sldId id="722" r:id="rId30"/>
    <p:sldId id="710" r:id="rId31"/>
    <p:sldId id="702" r:id="rId32"/>
    <p:sldId id="703" r:id="rId33"/>
    <p:sldId id="723" r:id="rId34"/>
    <p:sldId id="704" r:id="rId35"/>
  </p:sldIdLst>
  <p:sldSz cx="9144000" cy="6858000" type="screen4x3"/>
  <p:notesSz cx="9926638" cy="6669088"/>
  <p:embeddedFontLs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ambria" pitchFamily="18" charset="0"/>
      <p:regular r:id="rId42"/>
      <p:bold r:id="rId43"/>
      <p:italic r:id="rId44"/>
      <p:boldItalic r:id="rId45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B8"/>
    <a:srgbClr val="00FFFF"/>
    <a:srgbClr val="A50021"/>
    <a:srgbClr val="D6A300"/>
    <a:srgbClr val="993366"/>
    <a:srgbClr val="99CC00"/>
    <a:srgbClr val="003772"/>
    <a:srgbClr val="FFE593"/>
    <a:srgbClr val="33CCCC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89619" autoAdjust="0"/>
  </p:normalViewPr>
  <p:slideViewPr>
    <p:cSldViewPr>
      <p:cViewPr varScale="1">
        <p:scale>
          <a:sx n="100" d="100"/>
          <a:sy n="100" d="100"/>
        </p:scale>
        <p:origin x="-18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755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F1C45-81DA-4252-B821-C556EE61A35D}" type="datetimeFigureOut">
              <a:rPr lang="en-US" smtClean="0"/>
              <a:pPr/>
              <a:t>3/12/2013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755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D16C7-A912-4950-8055-9B03378022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755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5650" y="500063"/>
            <a:ext cx="3335338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429" y="3167631"/>
            <a:ext cx="7941783" cy="300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755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097DCA3-7A93-46E6-BCE7-A1A4C63B346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Thought I’d start the presentation with the end of the presentation, in the style of “Sunset</a:t>
            </a:r>
            <a:r>
              <a:rPr lang="en-GB" baseline="0" dirty="0" smtClean="0"/>
              <a:t> Blvd”, “Shallow Grave”, “Citizen Kane”, 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http://www.flickr.com/photos/davepattern/2183416874/in/photostream/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We’ve been analysing</a:t>
            </a:r>
            <a:r>
              <a:rPr lang="en-GB" baseline="0" dirty="0" smtClean="0"/>
              <a:t> library usage (and non-usage) data for nearly a decade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 example</a:t>
            </a:r>
            <a:r>
              <a:rPr lang="en-GB" baseline="0" dirty="0" smtClean="0"/>
              <a:t> of an item where it was predominantly loaned to students who achieved better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An example</a:t>
            </a:r>
            <a:r>
              <a:rPr lang="en-GB" baseline="0" dirty="0" smtClean="0"/>
              <a:t> of an item where it was predominantly loaned to students who achieved lower class honours degrees and was (for whatever reason) shunned by students who got a first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Some examples of core/essential reading titles that weren’t borrowed as highly by first &amp; 2:1 students...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Some examples of core/essential reading titles that weren’t borrowed as highly by first &amp; 2:1 students...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Some examples of core/essential reading titles that weren’t borrowed as highly by first &amp; 2:1 students...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962F-C223-4DA6-9575-8543F320A34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EEC9-474E-4F82-BB53-C7DD0031052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4BEB-F6B0-4BAA-BC51-10E94B82AC9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81B5-0C7F-45F8-BAF2-342E5C361AC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3FA0-BE70-428D-94B3-A4542CD29DD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8020-24DC-41AA-BF04-85364D8145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022D9-791E-4F5C-9A44-CA4AF194E3A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A2A23-C6FC-4895-BFA4-FF097FF9F9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20945-DB13-488B-8AF4-64131C5B116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0C84-9C35-4DC5-A091-5D228D628D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7BD0-B37A-4BA4-881F-9A523FD2230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11683-AD7D-4708-A932-F8D632AF8D5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0B033-711A-4A28-A6F5-01CDAE134C3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B2393-E5CA-4592-ACC4-E4FAA5A0168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DA69-8741-4781-B98B-C024B6200E0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DF1C-7264-43F9-BC23-B8364C1219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B825C-8D56-4428-8972-9FDC9264631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0959-0294-4009-84E2-562497EF05B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44EF-B948-4674-938E-63B43CF14FA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FF3A1-12EC-4939-8F78-CB63DE9986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63E-E8C2-448C-B13F-5F39D63352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BA6B6-F448-4540-B374-54D2A8328F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5EC-686A-47BE-9674-F7D5E457053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49109-53CA-4AC0-AC26-1F8086EA497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2F88-7766-42E9-9AE0-35BDAAEEB80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0B57-5433-41CC-9347-CA59758515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35FA-443E-4FF3-8AC7-3045E472AC7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4A2A-5358-4962-971B-3E76EA1A547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CE13-3E6A-4126-9E7E-3E8E8C29D50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15ED-B4AB-4A89-898A-830E4E2F4FF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C85A-7DD1-4A75-A3CE-33906E463B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3883A-00A9-425E-A73B-575FB658904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E3F5-72BA-48F6-B1E6-730CC4C12A3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3E9C-700C-4F42-B451-06C62C446A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9A849-21DA-47A6-A45F-5EE7574937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2D13-473E-4990-B612-33F0B5B8EC5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A68C-DFFF-4262-BECE-058D0E1CB0B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8841-8E23-422F-AA4C-D4DBAD9A8F1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11236-D06C-41BF-B9E2-F050CA62F3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DFA8-0BEE-49E6-91E1-A676A067B72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C21C-F6B6-46BD-B6E1-F55AD430280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29E4E-7ACB-42CC-B736-4F07051E34B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68CA-247B-4EFA-881B-63600AA873A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DB286-833B-4A32-99EA-FCCE0CCBCD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49EB-8D99-4F2D-B273-EED75373D7E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2F85-6FEB-4F20-8F70-D41D29C70E5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8A41-B1B0-412F-ABE5-C9D6CB1E93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2B28-8FF7-4EEE-A3AE-27738DE8F88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6BE33-5C25-4ECB-B4CD-13C1127516B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258763"/>
            <a:ext cx="7772400" cy="900112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FFFB5-68B2-467F-90E0-62B6BBED343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F85CE-7896-4956-B6CF-92C7EB5F515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713D-15D9-4304-8A26-4976D09DD5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AD1EB-B536-42B5-B59C-E4007615139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17264-52AE-4C46-A0E6-17890119DD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B97B-8F30-4BE6-9E89-E30114FDB4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C488-2648-44BC-9B8D-72D344D863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C582-9B7F-4044-B765-725E024DF3A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4F6C1-AB46-4C44-904A-1F070BA8DAB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D03F9-24E7-4925-BDB4-5D654C43E4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6A0A-3EB9-4492-9384-C65E0BA68C7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E953-0753-4A60-8F9C-5BD9BA1D6DC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71D33-D941-43A4-B1B8-944618C3BF3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94844-A5DF-4247-AF3F-FD75247E1F4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F407-8DAD-496A-96D7-556511F748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0F1D9-0375-4130-8A53-DC2E25AD71B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6D50-96C2-4BB9-8956-FB0248DD2F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2C5A-22E9-41C7-BCFA-6E51FD7EBA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07F2-5F1A-421D-8312-A9889D4BC4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2347-E96F-45AE-AE96-CF29431410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71DF3-7625-4BB6-A7B3-7EEABC70387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3757-201C-49AE-942F-E939853BAFA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8927D-4F6B-4DB2-9A9B-6F6CD51D3ED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1C8E-5F42-4827-85DE-2F457B676DF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DFDD-33A1-49B6-B00C-49B0887248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EA1D-DBFA-4F44-8BFF-A452ED58431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F5B4A-3CEC-41EA-869B-9FF2DD64BFD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F0875-9BAD-49BE-AA37-B022D6BA199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0D98-6F3D-4F39-8150-FC8D0DBD7E6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1215E-3E9A-4EAE-B39B-69EDC342AF5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A781-543D-47CD-93CF-50A0328686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C223-2E36-47BA-8C2C-47963C0B87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F110-10CD-4924-A308-C38025BF245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6A32C-BDD2-477E-9699-974424EDB6B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B7DA9-9D2A-425C-9C6F-F48F9EEEE50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5B25A-C62F-4555-B283-56CDB15895A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6449-DACD-4560-9803-FF75F4010A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65D68-F3C5-45B9-8D5E-68E77221FBF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E1B8-29A5-4586-B422-5F447599853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9C5C-E2EA-4905-99E7-48FAC2694CC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72ABF-6125-4A68-98C1-CC2D25566B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C5702-546C-44BD-8961-CB7E89D7B8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27CA-4853-47A5-8DDD-B06CD26BA6B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2909-E317-49A8-8651-652527A42A0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0EAD-758C-4718-879A-B4E1543AB1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A29A1-0AAE-45D1-BEFC-AF65B219C66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134BA-A877-43D7-90E9-EAFC0FD67E5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C963E-CBB9-4502-9A3D-69D56622F59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4257-A677-4721-8BA0-FC5A34B0681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B2D4-2B4E-4CC0-8EBB-97B34C073F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38A0-89AF-4EC6-A298-33A090A4703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AEE26-9883-4CF3-8954-D2A71E4B73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8A43D-1939-4363-89BD-31773904B31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5EF55-D0DA-4E17-93C9-3126161DEB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5B17-5336-4C85-ABFE-2F719FCCCA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C48B-87CB-4CA1-92F2-63D18105204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9953A-8455-458A-AD51-B76404E878F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E372-C542-4DFD-B52C-CE2E07B935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98B3-0FFD-4A08-B834-15F07BED8B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A436-2D1B-49A9-9F4C-A46A5000B5A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60648"/>
            <a:ext cx="8229600" cy="1080119"/>
          </a:xfrm>
        </p:spPr>
        <p:txBody>
          <a:bodyPr anchor="t"/>
          <a:lstStyle>
            <a:lvl1pPr>
              <a:defRPr sz="3600" b="0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spcBef>
                <a:spcPts val="0"/>
              </a:spcBef>
              <a:defRPr sz="3000" i="1"/>
            </a:lvl2pPr>
            <a:lvl3pPr>
              <a:defRPr sz="2400"/>
            </a:lvl3pPr>
            <a:lvl4pPr>
              <a:defRPr sz="20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ACF7660-38BF-4C31-9BC0-A60CF04CC3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F3E4-2F6E-47C5-A659-06110C03E0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6489-C7C7-425C-AA1A-2FA28808921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4965-4558-42A3-9F2C-7EF91A7BE9E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86BA-F617-46D8-ADDD-2A4FA17333A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7F0B-D897-44E8-9276-C9899B7EB39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3251F-9C69-4784-B27E-FA9890C86FB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EA1B-30D8-4C47-BA26-D996F4878EB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70D6-FAFD-459E-A685-6222C9E417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42C04-95B6-45E6-B980-6E5A095A271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5217-C72D-4F7A-A860-03C6BA0E3E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2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D4ED-D51F-43D0-AE95-1822B80618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75F14-C741-494F-AC8D-FC1F6E2D4A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85E11-D038-4436-A00C-AD1A27CAFD2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3C70-A923-40CA-86B5-17BAE156A6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1CE0-28FE-4911-8B30-CAFB7DA0321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F2164-0A7D-4ADC-951C-B99E8F0F70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6A558-E809-4184-997A-A8AF8D0364C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08FC7-DC91-4328-B330-D638CCAB856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6299-2C72-4C05-9872-45D5869FB49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EC25-9981-4A56-8044-E11032A9B76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210F-A95B-4D8E-8BD5-9FF6799B96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FE11-BCE9-4EB3-802A-D5DEC618712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8E4B22B-8701-47DC-83D3-E5BCBD9836B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3079" name="Picture 8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pms151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1B65135-557F-43C3-B875-10C50EEE193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2296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magent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6BF63ABA-45E5-445C-8829-996258C4A1E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332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cy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A96F869-5B95-4593-9F64-A5A7BCAC6F8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434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AEB5838-3C34-4EA3-BB53-10A35E3420B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4103" name="Picture 7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0455032-96D6-4EF9-8DB8-7D834870C3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pic>
        <p:nvPicPr>
          <p:cNvPr id="5127" name="Picture 13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787571E-9E89-4B0C-BCF6-9AC8EBB52C0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6151" name="Picture 9" descr="Inspiring tomorrows profs 4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UofH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pms2725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B50D065-65EF-4E6B-B6FF-8F88BFC284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1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7176" name="Picture 7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pms410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C984927-FD6A-479D-901D-B59BC338EB0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820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ms37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755F8AD3-9980-4AB4-9469-FEB0B8CE59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922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pms281 equiv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40825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F181BD94-9FAB-4704-9A01-07F8FBF6736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773238"/>
            <a:ext cx="8229600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48" name="Picture 8" descr="Inspiring tomorrows profs 40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UofH w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22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pms18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3C2B768-650C-4D04-A3B6-303566EA8E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1272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2" y="1844824"/>
            <a:ext cx="8712968" cy="294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Buying Books</a:t>
            </a:r>
            <a:br>
              <a:rPr kumimoji="0" lang="en-GB" sz="5400" b="1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5400" b="1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Help Students Build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Brighter</a:t>
            </a:r>
            <a:r>
              <a:rPr kumimoji="0" lang="en-GB" sz="5400" b="1" u="none" strike="noStrike" kern="0" cap="none" spc="0" normalizeH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Future?</a:t>
            </a:r>
            <a:endParaRPr kumimoji="0" lang="en-GB" sz="540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8675" y="4653136"/>
            <a:ext cx="7775575" cy="1512714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Dave Pattern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Library Systems Manager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University of Huddersfield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d.c.pattern@hud.ac.uk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773238"/>
            <a:ext cx="8407722" cy="40306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 smtClean="0"/>
              <a:t>In-depth analysis of Huddersfield’s 2010/11 graduates, including: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final % grade mark (to prove correlation)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demographic data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more than </a:t>
            </a:r>
            <a:r>
              <a:rPr lang="en-GB" sz="3200" b="1" i="0" dirty="0" smtClean="0">
                <a:solidFill>
                  <a:srgbClr val="0058B8"/>
                </a:solidFill>
              </a:rPr>
              <a:t>120</a:t>
            </a:r>
            <a:r>
              <a:rPr lang="en-GB" sz="3200" i="0" dirty="0" smtClean="0">
                <a:solidFill>
                  <a:srgbClr val="0058B8"/>
                </a:solidFill>
              </a:rPr>
              <a:t> library usage metrics, including usage by hour of day, PC usage, journal article downloads, etc</a:t>
            </a:r>
          </a:p>
          <a:p>
            <a:pPr>
              <a:spcBef>
                <a:spcPts val="0"/>
              </a:spcBef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JISC 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Phase 2 (Jan-Oct 2012)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773238"/>
            <a:ext cx="8407722" cy="40306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 smtClean="0"/>
              <a:t>http://library.hud.ac.uk/lidp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gender differences in library usage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marked differences in domicile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(predictable) differences in discipline areas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breadth of reading is important</a:t>
            </a:r>
          </a:p>
          <a:p>
            <a:pPr lvl="1"/>
            <a:r>
              <a:rPr lang="en-GB" sz="3200" i="0" dirty="0" smtClean="0">
                <a:solidFill>
                  <a:srgbClr val="0058B8"/>
                </a:solidFill>
              </a:rPr>
              <a:t>non-usage as a retention predictor</a:t>
            </a:r>
          </a:p>
          <a:p>
            <a:pPr lvl="1">
              <a:buNone/>
            </a:pPr>
            <a:r>
              <a:rPr lang="en-GB" sz="3200" b="1" i="0" dirty="0" smtClean="0">
                <a:solidFill>
                  <a:srgbClr val="0058B8"/>
                </a:solidFill>
              </a:rPr>
              <a:t/>
            </a:r>
            <a:br>
              <a:rPr lang="en-GB" sz="3200" b="1" i="0" dirty="0" smtClean="0">
                <a:solidFill>
                  <a:srgbClr val="0058B8"/>
                </a:solidFill>
              </a:rPr>
            </a:br>
            <a:endParaRPr lang="en-GB" sz="2800" b="1" i="0" dirty="0" smtClean="0">
              <a:solidFill>
                <a:srgbClr val="0058B8"/>
              </a:solidFill>
            </a:endParaRPr>
          </a:p>
          <a:p>
            <a:pPr>
              <a:spcBef>
                <a:spcPts val="0"/>
              </a:spcBef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JISC 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Findings from Phase 2 (Jan-Oct 2012)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469163">
            <a:off x="-707144" y="3040804"/>
            <a:ext cx="10544142" cy="1164562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GB" sz="60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initial evidence of causality!</a:t>
            </a:r>
            <a:endParaRPr kumimoji="0" lang="en-GB" sz="6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180528" y="116632"/>
            <a:ext cx="9505056" cy="151216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that’s all very well, but what</a:t>
            </a:r>
            <a:b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about students buying books</a:t>
            </a:r>
            <a:r>
              <a:rPr kumimoji="0" lang="en-GB" sz="4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?!</a:t>
            </a:r>
            <a:endParaRPr kumimoji="0" lang="en-GB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80528" y="2420888"/>
            <a:ext cx="9505056" cy="151216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...unfortunately,</a:t>
            </a:r>
            <a:r>
              <a:rPr kumimoji="0" lang="en-GB" sz="4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we don’t for </a:t>
            </a:r>
            <a:r>
              <a:rPr lang="en-GB" sz="4400" b="1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</a:t>
            </a:r>
            <a:r>
              <a:rPr lang="en-GB" sz="4400" b="1" i="0" kern="0" baseline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ure</a:t>
            </a:r>
            <a:br>
              <a:rPr lang="en-GB" sz="4400" b="1" i="0" kern="0" baseline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GB" sz="4400" b="1" i="0" kern="0" baseline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what books</a:t>
            </a:r>
            <a:r>
              <a:rPr lang="en-GB" sz="4400" b="1" i="0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students buy, however...</a:t>
            </a:r>
            <a:endParaRPr kumimoji="0" lang="en-GB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MyReading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reading list software developed in-house </a:t>
            </a:r>
          </a:p>
          <a:p>
            <a:pPr lvl="1"/>
            <a:r>
              <a:rPr lang="en-GB" i="0" dirty="0" smtClean="0">
                <a:solidFill>
                  <a:srgbClr val="0058B8"/>
                </a:solidFill>
              </a:rPr>
              <a:t>winner of NAG Award for Excellence 2012</a:t>
            </a:r>
          </a:p>
          <a:p>
            <a:pPr lvl="1"/>
            <a:r>
              <a:rPr lang="en-GB" i="0" dirty="0" smtClean="0">
                <a:solidFill>
                  <a:srgbClr val="0058B8"/>
                </a:solidFill>
              </a:rPr>
              <a:t>runner up Guardian Education Awards 2013</a:t>
            </a:r>
          </a:p>
          <a:p>
            <a:r>
              <a:rPr lang="en-GB" dirty="0" smtClean="0"/>
              <a:t>reading lists for 98% of all modules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21088"/>
            <a:ext cx="2808312" cy="224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31682"/>
            <a:ext cx="9144001" cy="50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The most scholarly books?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Stacked graph of loaned items &amp; grades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cxnSp>
        <p:nvCxnSpPr>
          <p:cNvPr id="12" name="Straight Arrow Connector 11"/>
          <p:cNvCxnSpPr>
            <a:stCxn id="3077" idx="1"/>
          </p:cNvCxnSpPr>
          <p:nvPr/>
        </p:nvCxnSpPr>
        <p:spPr bwMode="auto">
          <a:xfrm flipH="1" flipV="1">
            <a:off x="467545" y="3933056"/>
            <a:ext cx="1800198" cy="3600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395536" y="2204864"/>
            <a:ext cx="7735478" cy="3528392"/>
            <a:chOff x="395536" y="2204864"/>
            <a:chExt cx="7735478" cy="352839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3" y="2204864"/>
              <a:ext cx="5863271" cy="3528392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 bwMode="auto">
            <a:xfrm flipH="1">
              <a:off x="395536" y="2852936"/>
              <a:ext cx="1800200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31682"/>
            <a:ext cx="9144001" cy="50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The most scholarly books?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Stacked graph of loaned items &amp; grades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467545" y="3933056"/>
            <a:ext cx="1800198" cy="3600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980923" y="2194049"/>
            <a:ext cx="7839549" cy="3611215"/>
            <a:chOff x="980923" y="2194049"/>
            <a:chExt cx="7839549" cy="3611215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7020272" y="2852936"/>
              <a:ext cx="1800200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0923" y="2194049"/>
              <a:ext cx="6000902" cy="3611215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31682"/>
            <a:ext cx="9144001" cy="50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The most scholarly books?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Stacked graph of loaned items &amp; grades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467545" y="3933056"/>
            <a:ext cx="1800198" cy="3600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4670488" y="2420888"/>
            <a:ext cx="4149984" cy="2210247"/>
            <a:chOff x="4670488" y="2420888"/>
            <a:chExt cx="4149984" cy="2210247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6372200" y="2852936"/>
              <a:ext cx="2448272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0488" y="2420888"/>
              <a:ext cx="1989744" cy="2210247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132856"/>
            <a:ext cx="3079467" cy="185315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 rot="20469163">
            <a:off x="-718971" y="3246161"/>
            <a:ext cx="10544142" cy="879556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GB" sz="44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essential reading on several modules!</a:t>
            </a:r>
            <a:endParaRPr kumimoji="0" lang="en-GB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31682"/>
            <a:ext cx="9144001" cy="50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The most scholarly books?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Stacked graph of loaned items &amp; grades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467545" y="3933056"/>
            <a:ext cx="1800198" cy="3600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4589617" y="2348880"/>
            <a:ext cx="4213238" cy="2304256"/>
            <a:chOff x="4607234" y="2348880"/>
            <a:chExt cx="4213238" cy="2304256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6372200" y="2852936"/>
              <a:ext cx="2448272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7920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7234" y="2348880"/>
              <a:ext cx="1854591" cy="2304256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812" y="2123628"/>
            <a:ext cx="3126458" cy="18814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 rot="20469163">
            <a:off x="-718971" y="3246161"/>
            <a:ext cx="10544142" cy="879556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GB" sz="44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core text reading on several modules!</a:t>
            </a:r>
            <a:endParaRPr kumimoji="0" lang="en-GB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31682"/>
            <a:ext cx="9144001" cy="50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The most scholarly books?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Stacked graph of loaned items &amp; grades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467545" y="3933056"/>
            <a:ext cx="1800198" cy="3600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132857"/>
            <a:ext cx="3111122" cy="18722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4621742" y="2492897"/>
            <a:ext cx="4198730" cy="2736304"/>
            <a:chOff x="4621742" y="2492897"/>
            <a:chExt cx="4198730" cy="2736304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6372200" y="2852936"/>
              <a:ext cx="2448272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802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1742" y="2492897"/>
              <a:ext cx="1822466" cy="2736304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 rot="20469163">
            <a:off x="-718971" y="3246161"/>
            <a:ext cx="10544142" cy="879556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GB" sz="44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essential reading on several modules!</a:t>
            </a:r>
            <a:endParaRPr kumimoji="0" lang="en-GB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Huh?!?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Q.</a:t>
            </a:r>
            <a:r>
              <a:rPr lang="en-GB" dirty="0" smtClean="0"/>
              <a:t> Why aren’t the highest achievers borrowing core texts from the library?</a:t>
            </a:r>
          </a:p>
          <a:p>
            <a:r>
              <a:rPr lang="en-GB" b="1" dirty="0" smtClean="0"/>
              <a:t>A. </a:t>
            </a:r>
            <a:r>
              <a:rPr lang="en-GB" dirty="0" smtClean="0"/>
              <a:t>We can’t say for sure (yet!), but the working assumption is that they’re not borrowing them because they don’t need to, or to put it another way...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180528" y="116632"/>
            <a:ext cx="9505056" cy="151216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so, does buying books help </a:t>
            </a:r>
            <a:b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students build a brighter</a:t>
            </a:r>
            <a:r>
              <a:rPr kumimoji="0" lang="en-GB" sz="4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future?</a:t>
            </a:r>
            <a:endParaRPr kumimoji="0" lang="en-GB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180528" y="2420888"/>
            <a:ext cx="9505056" cy="2304256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6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...probably!</a:t>
            </a:r>
            <a:endParaRPr kumimoji="0" lang="en-GB" sz="12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180528" y="692696"/>
            <a:ext cx="9505056" cy="3024336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GB" sz="8800" b="1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they’ve already</a:t>
            </a:r>
            <a:br>
              <a:rPr lang="en-GB" sz="8800" b="1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GB" sz="8800" b="1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bought them</a:t>
            </a:r>
            <a:endParaRPr kumimoji="0" lang="en-GB" sz="8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So, what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need to do more analysis of how core texts are promoted and used</a:t>
            </a:r>
          </a:p>
          <a:p>
            <a:r>
              <a:rPr lang="en-GB" b="1" dirty="0" smtClean="0"/>
              <a:t>Q. What would happen if you gave all the students their own copies of the core texts?</a:t>
            </a:r>
            <a:br>
              <a:rPr lang="en-GB" b="1" dirty="0" smtClean="0"/>
            </a:br>
            <a:r>
              <a:rPr lang="en-GB" dirty="0" smtClean="0"/>
              <a:t>(hypothesis: grades would improve)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180528" y="116632"/>
            <a:ext cx="9505056" cy="151216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so, does buying books help </a:t>
            </a:r>
            <a:b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4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students build a brighter</a:t>
            </a:r>
            <a:r>
              <a:rPr kumimoji="0" lang="en-GB" sz="4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future?</a:t>
            </a:r>
            <a:endParaRPr kumimoji="0" lang="en-GB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180528" y="2420888"/>
            <a:ext cx="9505056" cy="2304256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6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...probably!</a:t>
            </a:r>
            <a:endParaRPr kumimoji="0" lang="en-GB" sz="12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That’s all folks!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Thank you for listening </a:t>
            </a:r>
            <a:r>
              <a:rPr lang="en-GB" b="1" dirty="0" smtClean="0">
                <a:sym typeface="Wingdings" pitchFamily="2" charset="2"/>
              </a:rPr>
              <a:t></a:t>
            </a:r>
            <a:endParaRPr lang="en-GB" b="1" dirty="0" smtClean="0"/>
          </a:p>
          <a:p>
            <a:r>
              <a:rPr lang="en-GB" dirty="0" smtClean="0"/>
              <a:t>http://library.hud.ac.uk/lidp</a:t>
            </a:r>
          </a:p>
          <a:p>
            <a:r>
              <a:rPr lang="en-GB" dirty="0" smtClean="0"/>
              <a:t>email: d.c.pattern@hud.ac.uk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-180528" y="44624"/>
            <a:ext cx="9505056" cy="1584176"/>
            <a:chOff x="-180528" y="44624"/>
            <a:chExt cx="9505056" cy="1584176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-180528" y="116632"/>
              <a:ext cx="9505056" cy="151216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400" b="1" kern="0" noProof="0" dirty="0" smtClean="0">
                  <a:solidFill>
                    <a:schemeClr val="bg1"/>
                  </a:solidFill>
                  <a:effectLst>
                    <a:outerShdw blurRad="50800" dist="1905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w</a:t>
              </a:r>
              <a:r>
                <a:rPr kumimoji="0" lang="en-GB" sz="4400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190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e     </a:t>
              </a:r>
              <a:r>
                <a:rPr kumimoji="0" lang="en-GB" sz="4400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190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Arial"/>
                </a:rPr>
                <a:t>library usage data</a:t>
              </a:r>
              <a:br>
                <a:rPr kumimoji="0" lang="en-GB" sz="4400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190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Arial"/>
                </a:rPr>
              </a:br>
              <a:r>
                <a:rPr kumimoji="0" lang="en-GB" sz="4400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190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Arial"/>
                </a:rPr>
                <a:t>at Huddersfield</a:t>
              </a:r>
              <a:endPara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03401" y="44624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kern="0" dirty="0" smtClean="0">
                  <a:solidFill>
                    <a:srgbClr val="FF0000"/>
                  </a:solidFill>
                  <a:latin typeface="+mj-lt"/>
                  <a:cs typeface="Arial"/>
                </a:rPr>
                <a:t>♥</a:t>
              </a:r>
              <a:endParaRPr lang="en-GB" sz="5400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1556792"/>
            <a:ext cx="9155113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80528" y="2132856"/>
            <a:ext cx="9505056" cy="1728192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GB" sz="48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“</a:t>
            </a:r>
            <a:r>
              <a:rPr lang="en-GB" sz="4800" b="1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is there a link between</a:t>
            </a:r>
            <a:br>
              <a:rPr lang="en-GB" sz="4800" b="1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GB" sz="4800" b="1" kern="0" dirty="0" smtClean="0">
                <a:solidFill>
                  <a:schemeClr val="bg1"/>
                </a:solidFill>
                <a:effectLst>
                  <a:outerShdw blurRad="50800" dist="190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library usage and final grade</a:t>
            </a:r>
            <a:r>
              <a:rPr lang="en-GB" sz="48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?”</a:t>
            </a:r>
            <a:endParaRPr kumimoji="0" lang="en-GB" sz="4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Non &amp; Low-Usage Project</a:t>
            </a:r>
            <a:b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2005 onwards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178" y="1593246"/>
            <a:ext cx="9159178" cy="497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Honours Graduates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2007/8 &amp; 2008/9 – visits to the library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15616" y="4293096"/>
            <a:ext cx="7254588" cy="646331"/>
            <a:chOff x="1115616" y="4293096"/>
            <a:chExt cx="7254588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1115616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1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30742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2:1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4088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2:2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06108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3</a:t>
              </a:r>
              <a:endParaRPr lang="en-GB" sz="3600" b="1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Honours Graduates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2007/8 &amp; 2008/9 – item loans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1497"/>
            <a:ext cx="9144000" cy="49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/>
          <p:nvPr/>
        </p:nvGrpSpPr>
        <p:grpSpPr>
          <a:xfrm>
            <a:off x="1072183" y="4870901"/>
            <a:ext cx="7288496" cy="646331"/>
            <a:chOff x="1072183" y="4293096"/>
            <a:chExt cx="7288496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1072183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1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2642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2:1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54563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2:2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96583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3</a:t>
              </a:r>
              <a:endParaRPr lang="en-GB" sz="3600" b="1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Honours Graduates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2007/8 &amp; 2008/9 – e-resource logins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1497"/>
            <a:ext cx="9144000" cy="49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/>
          <p:nvPr/>
        </p:nvGrpSpPr>
        <p:grpSpPr>
          <a:xfrm>
            <a:off x="1053133" y="5230941"/>
            <a:ext cx="7298021" cy="646331"/>
            <a:chOff x="1053133" y="4293096"/>
            <a:chExt cx="7298021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1053133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1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2642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2:1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5038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2:2</a:t>
              </a:r>
              <a:endParaRPr lang="en-GB" sz="3600" b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87058" y="4293096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latin typeface="+mj-lt"/>
                </a:rPr>
                <a:t>3</a:t>
              </a:r>
              <a:endParaRPr lang="en-GB" sz="3600" b="1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JISC 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Phase 1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4783" y="2348880"/>
            <a:ext cx="18097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96085"/>
            <a:ext cx="14668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1369" y="4386660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6883" y="2276872"/>
            <a:ext cx="15430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271" y="4293096"/>
            <a:ext cx="117951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7258" y="4797772"/>
            <a:ext cx="21621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53783" y="3286522"/>
            <a:ext cx="21336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2852936"/>
            <a:ext cx="10191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-180528" y="1844824"/>
            <a:ext cx="9505056" cy="2088232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GB" sz="60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33,000 graduates</a:t>
            </a:r>
            <a:br>
              <a:rPr lang="en-GB" sz="60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GB" sz="6000" b="1" kern="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across 8 UK universities</a:t>
            </a:r>
            <a:endParaRPr kumimoji="0" lang="en-GB" sz="6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773238"/>
            <a:ext cx="8407722" cy="40306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 smtClean="0"/>
              <a:t>Huddersfield’s usage data is broadly representative of UK HE libraries</a:t>
            </a:r>
          </a:p>
          <a:p>
            <a:pPr>
              <a:spcBef>
                <a:spcPts val="0"/>
              </a:spcBef>
            </a:pPr>
            <a:r>
              <a:rPr lang="en-GB" dirty="0" smtClean="0"/>
              <a:t>Highly statistically significant link between usage (books and e-resources) and final degree level...</a:t>
            </a:r>
          </a:p>
          <a:p>
            <a:pPr>
              <a:spcBef>
                <a:spcPts val="0"/>
              </a:spcBef>
            </a:pPr>
            <a:r>
              <a:rPr lang="en-GB" dirty="0" smtClean="0"/>
              <a:t>...however, as data wasn’t continuous, we couldn’t support a correlation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JISC 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2800" i="1" dirty="0" smtClean="0">
                <a:solidFill>
                  <a:srgbClr val="FFC000"/>
                </a:solidFill>
                <a:latin typeface="Cambria" pitchFamily="18" charset="0"/>
              </a:rPr>
              <a:t>Findings from Phase 1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 of Huddersfield">
  <a:themeElements>
    <a:clrScheme name="University of Huddersfie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niversity of Huddersfie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iversity of Huddersfie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White">
  <a:themeElements>
    <a:clrScheme name="6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White">
  <a:themeElements>
    <a:clrScheme name="7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White">
  <a:themeElements>
    <a:clrScheme name="8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nk">
  <a:themeElements>
    <a:clrScheme name="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reen">
  <a:themeElements>
    <a:clrScheme name="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">
  <a:themeElements>
    <a:clrScheme name="1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ite">
  <a:themeElements>
    <a:clrScheme name="2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ite">
  <a:themeElements>
    <a:clrScheme name="3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White">
  <a:themeElements>
    <a:clrScheme name="4_Whi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772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White">
  <a:themeElements>
    <a:clrScheme name="5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Huddersfield</Template>
  <TotalTime>4275</TotalTime>
  <Words>568</Words>
  <Application>Microsoft Office PowerPoint</Application>
  <PresentationFormat>On-screen Show (4:3)</PresentationFormat>
  <Paragraphs>123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Calibri</vt:lpstr>
      <vt:lpstr>Cambria</vt:lpstr>
      <vt:lpstr>Wingdings</vt:lpstr>
      <vt:lpstr>University of Huddersfield</vt:lpstr>
      <vt:lpstr>Pink</vt:lpstr>
      <vt:lpstr>Green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MyReading Project</vt:lpstr>
      <vt:lpstr>Slide 14</vt:lpstr>
      <vt:lpstr>Slide 15</vt:lpstr>
      <vt:lpstr>Slide 16</vt:lpstr>
      <vt:lpstr>Slide 17</vt:lpstr>
      <vt:lpstr>Slide 18</vt:lpstr>
      <vt:lpstr>Huh?!?</vt:lpstr>
      <vt:lpstr>Slide 20</vt:lpstr>
      <vt:lpstr>So, what next?</vt:lpstr>
      <vt:lpstr>Slide 22</vt:lpstr>
      <vt:lpstr>That’s all folks!</vt:lpstr>
    </vt:vector>
  </TitlesOfParts>
  <Company>University of Huddersfield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David Pattern (cmsxdcp)</dc:creator>
  <cp:lastModifiedBy>dave</cp:lastModifiedBy>
  <cp:revision>430</cp:revision>
  <dcterms:created xsi:type="dcterms:W3CDTF">2009-09-16T11:38:02Z</dcterms:created>
  <dcterms:modified xsi:type="dcterms:W3CDTF">2013-03-12T07:48:19Z</dcterms:modified>
</cp:coreProperties>
</file>