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1"/>
  </p:sldMasterIdLst>
  <p:notesMasterIdLst>
    <p:notesMasterId r:id="rId18"/>
  </p:notesMasterIdLst>
  <p:sldIdLst>
    <p:sldId id="286" r:id="rId2"/>
    <p:sldId id="271" r:id="rId3"/>
    <p:sldId id="276" r:id="rId4"/>
    <p:sldId id="273" r:id="rId5"/>
    <p:sldId id="275" r:id="rId6"/>
    <p:sldId id="277" r:id="rId7"/>
    <p:sldId id="278" r:id="rId8"/>
    <p:sldId id="266" r:id="rId9"/>
    <p:sldId id="279" r:id="rId10"/>
    <p:sldId id="280" r:id="rId11"/>
    <p:sldId id="281" r:id="rId12"/>
    <p:sldId id="282" r:id="rId13"/>
    <p:sldId id="283" r:id="rId14"/>
    <p:sldId id="284" r:id="rId15"/>
    <p:sldId id="285" r:id="rId16"/>
    <p:sldId id="287"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58" autoAdjust="0"/>
    <p:restoredTop sz="82828" autoAdjust="0"/>
  </p:normalViewPr>
  <p:slideViewPr>
    <p:cSldViewPr>
      <p:cViewPr varScale="1">
        <p:scale>
          <a:sx n="57" d="100"/>
          <a:sy n="57" d="100"/>
        </p:scale>
        <p:origin x="-1612" y="-6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DD4441B-AB0F-400D-8842-C23793FFA5E5}" type="datetimeFigureOut">
              <a:rPr lang="en-US" smtClean="0"/>
              <a:pPr/>
              <a:t>2/24/2016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919885-2D9D-479B-B917-DC06F785C3E7}" type="slidenum">
              <a:rPr lang="en-US" smtClean="0"/>
              <a:pPr/>
              <a:t>‹#›</a:t>
            </a:fld>
            <a:endParaRPr lang="en-US"/>
          </a:p>
        </p:txBody>
      </p:sp>
    </p:spTree>
    <p:extLst>
      <p:ext uri="{BB962C8B-B14F-4D97-AF65-F5344CB8AC3E}">
        <p14:creationId xmlns:p14="http://schemas.microsoft.com/office/powerpoint/2010/main" val="3529172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 </a:t>
            </a:r>
            <a:endParaRPr lang="en-US" dirty="0"/>
          </a:p>
        </p:txBody>
      </p:sp>
      <p:sp>
        <p:nvSpPr>
          <p:cNvPr id="4" name="Slide Number Placeholder 3"/>
          <p:cNvSpPr>
            <a:spLocks noGrp="1"/>
          </p:cNvSpPr>
          <p:nvPr>
            <p:ph type="sldNum" sz="quarter" idx="10"/>
          </p:nvPr>
        </p:nvSpPr>
        <p:spPr/>
        <p:txBody>
          <a:bodyPr/>
          <a:lstStyle/>
          <a:p>
            <a:fld id="{5A919885-2D9D-479B-B917-DC06F785C3E7}" type="slidenum">
              <a:rPr lang="en-US" smtClean="0"/>
              <a:pPr/>
              <a:t>1</a:t>
            </a:fld>
            <a:endParaRPr lang="en-US"/>
          </a:p>
        </p:txBody>
      </p:sp>
    </p:spTree>
    <p:extLst>
      <p:ext uri="{BB962C8B-B14F-4D97-AF65-F5344CB8AC3E}">
        <p14:creationId xmlns:p14="http://schemas.microsoft.com/office/powerpoint/2010/main" val="1855422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919885-2D9D-479B-B917-DC06F785C3E7}" type="slidenum">
              <a:rPr lang="en-US" smtClean="0"/>
              <a:pPr/>
              <a:t>11</a:t>
            </a:fld>
            <a:endParaRPr lang="en-US"/>
          </a:p>
        </p:txBody>
      </p:sp>
    </p:spTree>
    <p:extLst>
      <p:ext uri="{BB962C8B-B14F-4D97-AF65-F5344CB8AC3E}">
        <p14:creationId xmlns:p14="http://schemas.microsoft.com/office/powerpoint/2010/main" val="38522164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919885-2D9D-479B-B917-DC06F785C3E7}" type="slidenum">
              <a:rPr lang="en-US" smtClean="0"/>
              <a:pPr/>
              <a:t>12</a:t>
            </a:fld>
            <a:endParaRPr lang="en-US"/>
          </a:p>
        </p:txBody>
      </p:sp>
    </p:spTree>
    <p:extLst>
      <p:ext uri="{BB962C8B-B14F-4D97-AF65-F5344CB8AC3E}">
        <p14:creationId xmlns:p14="http://schemas.microsoft.com/office/powerpoint/2010/main" val="17268924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919885-2D9D-479B-B917-DC06F785C3E7}" type="slidenum">
              <a:rPr lang="en-US" smtClean="0"/>
              <a:pPr/>
              <a:t>13</a:t>
            </a:fld>
            <a:endParaRPr lang="en-US"/>
          </a:p>
        </p:txBody>
      </p:sp>
    </p:spTree>
    <p:extLst>
      <p:ext uri="{BB962C8B-B14F-4D97-AF65-F5344CB8AC3E}">
        <p14:creationId xmlns:p14="http://schemas.microsoft.com/office/powerpoint/2010/main" val="15887635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919885-2D9D-479B-B917-DC06F785C3E7}" type="slidenum">
              <a:rPr lang="en-US" smtClean="0"/>
              <a:pPr/>
              <a:t>14</a:t>
            </a:fld>
            <a:endParaRPr lang="en-US"/>
          </a:p>
        </p:txBody>
      </p:sp>
    </p:spTree>
    <p:extLst>
      <p:ext uri="{BB962C8B-B14F-4D97-AF65-F5344CB8AC3E}">
        <p14:creationId xmlns:p14="http://schemas.microsoft.com/office/powerpoint/2010/main" val="38181117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919885-2D9D-479B-B917-DC06F785C3E7}" type="slidenum">
              <a:rPr lang="en-US" smtClean="0"/>
              <a:pPr/>
              <a:t>15</a:t>
            </a:fld>
            <a:endParaRPr lang="en-US"/>
          </a:p>
        </p:txBody>
      </p:sp>
    </p:spTree>
    <p:extLst>
      <p:ext uri="{BB962C8B-B14F-4D97-AF65-F5344CB8AC3E}">
        <p14:creationId xmlns:p14="http://schemas.microsoft.com/office/powerpoint/2010/main" val="10742300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919885-2D9D-479B-B917-DC06F785C3E7}" type="slidenum">
              <a:rPr lang="en-US" smtClean="0"/>
              <a:pPr/>
              <a:t>2</a:t>
            </a:fld>
            <a:endParaRPr lang="en-US"/>
          </a:p>
        </p:txBody>
      </p:sp>
    </p:spTree>
    <p:extLst>
      <p:ext uri="{BB962C8B-B14F-4D97-AF65-F5344CB8AC3E}">
        <p14:creationId xmlns:p14="http://schemas.microsoft.com/office/powerpoint/2010/main" val="30481893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endParaRPr lang="en-GB" dirty="0" smtClean="0"/>
          </a:p>
        </p:txBody>
      </p:sp>
      <p:sp>
        <p:nvSpPr>
          <p:cNvPr id="4" name="Slide Number Placeholder 3"/>
          <p:cNvSpPr>
            <a:spLocks noGrp="1"/>
          </p:cNvSpPr>
          <p:nvPr>
            <p:ph type="sldNum" sz="quarter" idx="10"/>
          </p:nvPr>
        </p:nvSpPr>
        <p:spPr/>
        <p:txBody>
          <a:bodyPr/>
          <a:lstStyle/>
          <a:p>
            <a:fld id="{5A919885-2D9D-479B-B917-DC06F785C3E7}" type="slidenum">
              <a:rPr lang="en-US" smtClean="0"/>
              <a:pPr/>
              <a:t>3</a:t>
            </a:fld>
            <a:endParaRPr lang="en-US"/>
          </a:p>
        </p:txBody>
      </p:sp>
    </p:spTree>
    <p:extLst>
      <p:ext uri="{BB962C8B-B14F-4D97-AF65-F5344CB8AC3E}">
        <p14:creationId xmlns:p14="http://schemas.microsoft.com/office/powerpoint/2010/main" val="14174230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 </a:t>
            </a:r>
            <a:endParaRPr lang="en-US" dirty="0"/>
          </a:p>
        </p:txBody>
      </p:sp>
      <p:sp>
        <p:nvSpPr>
          <p:cNvPr id="4" name="Slide Number Placeholder 3"/>
          <p:cNvSpPr>
            <a:spLocks noGrp="1"/>
          </p:cNvSpPr>
          <p:nvPr>
            <p:ph type="sldNum" sz="quarter" idx="10"/>
          </p:nvPr>
        </p:nvSpPr>
        <p:spPr/>
        <p:txBody>
          <a:bodyPr/>
          <a:lstStyle/>
          <a:p>
            <a:fld id="{5A919885-2D9D-479B-B917-DC06F785C3E7}" type="slidenum">
              <a:rPr lang="en-US" smtClean="0"/>
              <a:pPr/>
              <a:t>4</a:t>
            </a:fld>
            <a:endParaRPr lang="en-US"/>
          </a:p>
        </p:txBody>
      </p:sp>
    </p:spTree>
    <p:extLst>
      <p:ext uri="{BB962C8B-B14F-4D97-AF65-F5344CB8AC3E}">
        <p14:creationId xmlns:p14="http://schemas.microsoft.com/office/powerpoint/2010/main" val="2447834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919885-2D9D-479B-B917-DC06F785C3E7}" type="slidenum">
              <a:rPr lang="en-US" smtClean="0"/>
              <a:pPr/>
              <a:t>5</a:t>
            </a:fld>
            <a:endParaRPr lang="en-US"/>
          </a:p>
        </p:txBody>
      </p:sp>
    </p:spTree>
    <p:extLst>
      <p:ext uri="{BB962C8B-B14F-4D97-AF65-F5344CB8AC3E}">
        <p14:creationId xmlns:p14="http://schemas.microsoft.com/office/powerpoint/2010/main" val="1828741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919885-2D9D-479B-B917-DC06F785C3E7}" type="slidenum">
              <a:rPr lang="en-US" smtClean="0"/>
              <a:pPr/>
              <a:t>6</a:t>
            </a:fld>
            <a:endParaRPr lang="en-US"/>
          </a:p>
        </p:txBody>
      </p:sp>
    </p:spTree>
    <p:extLst>
      <p:ext uri="{BB962C8B-B14F-4D97-AF65-F5344CB8AC3E}">
        <p14:creationId xmlns:p14="http://schemas.microsoft.com/office/powerpoint/2010/main" val="387272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919885-2D9D-479B-B917-DC06F785C3E7}" type="slidenum">
              <a:rPr lang="en-US" smtClean="0"/>
              <a:pPr/>
              <a:t>8</a:t>
            </a:fld>
            <a:endParaRPr lang="en-US"/>
          </a:p>
        </p:txBody>
      </p:sp>
    </p:spTree>
    <p:extLst>
      <p:ext uri="{BB962C8B-B14F-4D97-AF65-F5344CB8AC3E}">
        <p14:creationId xmlns:p14="http://schemas.microsoft.com/office/powerpoint/2010/main" val="1364520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5A919885-2D9D-479B-B917-DC06F785C3E7}" type="slidenum">
              <a:rPr lang="en-US" smtClean="0"/>
              <a:pPr/>
              <a:t>9</a:t>
            </a:fld>
            <a:endParaRPr lang="en-US"/>
          </a:p>
        </p:txBody>
      </p:sp>
    </p:spTree>
    <p:extLst>
      <p:ext uri="{BB962C8B-B14F-4D97-AF65-F5344CB8AC3E}">
        <p14:creationId xmlns:p14="http://schemas.microsoft.com/office/powerpoint/2010/main" val="4504745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A919885-2D9D-479B-B917-DC06F785C3E7}" type="slidenum">
              <a:rPr lang="en-US" smtClean="0"/>
              <a:pPr/>
              <a:t>10</a:t>
            </a:fld>
            <a:endParaRPr lang="en-US"/>
          </a:p>
        </p:txBody>
      </p:sp>
    </p:spTree>
    <p:extLst>
      <p:ext uri="{BB962C8B-B14F-4D97-AF65-F5344CB8AC3E}">
        <p14:creationId xmlns:p14="http://schemas.microsoft.com/office/powerpoint/2010/main" val="4409493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0CA82562-70E6-4B27-B777-BDA100724995}" type="datetimeFigureOut">
              <a:rPr lang="en-US" smtClean="0"/>
              <a:pPr/>
              <a:t>2/24/2016</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BE270196-FA5D-4B96-92CC-661792B087E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A82562-70E6-4B27-B777-BDA100724995}" type="datetimeFigureOut">
              <a:rPr lang="en-US" smtClean="0"/>
              <a:pPr/>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70196-FA5D-4B96-92CC-661792B087E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CA82562-70E6-4B27-B777-BDA100724995}" type="datetimeFigureOut">
              <a:rPr lang="en-US" smtClean="0"/>
              <a:pPr/>
              <a:t>2/24/2016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270196-FA5D-4B96-92CC-661792B087E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0CA82562-70E6-4B27-B777-BDA100724995}" type="datetimeFigureOut">
              <a:rPr lang="en-US" smtClean="0"/>
              <a:pPr/>
              <a:t>2/24/2016</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BE270196-FA5D-4B96-92CC-661792B087E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0CA82562-70E6-4B27-B777-BDA100724995}" type="datetimeFigureOut">
              <a:rPr lang="en-US" smtClean="0"/>
              <a:pPr/>
              <a:t>2/24/2016</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BE270196-FA5D-4B96-92CC-661792B087E2}" type="slidenum">
              <a:rPr lang="en-US" smtClean="0"/>
              <a:pPr/>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0CA82562-70E6-4B27-B777-BDA100724995}" type="datetimeFigureOut">
              <a:rPr lang="en-US" smtClean="0"/>
              <a:pPr/>
              <a:t>2/24/2016</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BE270196-FA5D-4B96-92CC-661792B087E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0CA82562-70E6-4B27-B777-BDA100724995}" type="datetimeFigureOut">
              <a:rPr lang="en-US" smtClean="0"/>
              <a:pPr/>
              <a:t>2/24/2016</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BE270196-FA5D-4B96-92CC-661792B087E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CA82562-70E6-4B27-B777-BDA100724995}" type="datetimeFigureOut">
              <a:rPr lang="en-US" smtClean="0"/>
              <a:pPr/>
              <a:t>2/24/2016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270196-FA5D-4B96-92CC-661792B087E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0CA82562-70E6-4B27-B777-BDA100724995}" type="datetimeFigureOut">
              <a:rPr lang="en-US" smtClean="0"/>
              <a:pPr/>
              <a:t>2/24/2016</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BE270196-FA5D-4B96-92CC-661792B087E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0CA82562-70E6-4B27-B777-BDA100724995}" type="datetimeFigureOut">
              <a:rPr lang="en-US" smtClean="0"/>
              <a:pPr/>
              <a:t>2/24/2016</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BE270196-FA5D-4B96-92CC-661792B087E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0CA82562-70E6-4B27-B777-BDA100724995}" type="datetimeFigureOut">
              <a:rPr lang="en-US" smtClean="0"/>
              <a:pPr/>
              <a:t>2/24/2016</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BE270196-FA5D-4B96-92CC-661792B087E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0CA82562-70E6-4B27-B777-BDA100724995}" type="datetimeFigureOut">
              <a:rPr lang="en-US" smtClean="0"/>
              <a:pPr/>
              <a:t>2/24/2016</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BE270196-FA5D-4B96-92CC-661792B087E2}"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755576" y="0"/>
            <a:ext cx="7632848" cy="2852936"/>
          </a:xfrm>
        </p:spPr>
        <p:txBody>
          <a:bodyPr>
            <a:normAutofit fontScale="90000"/>
          </a:bodyPr>
          <a:lstStyle/>
          <a:p>
            <a:r>
              <a:rPr lang="en-GB" dirty="0" smtClean="0"/>
              <a:t>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r>
              <a:rPr lang="en-GB" dirty="0" smtClean="0"/>
              <a:t>Strategic Aspects </a:t>
            </a:r>
            <a:br>
              <a:rPr lang="en-GB" dirty="0" smtClean="0"/>
            </a:br>
            <a:r>
              <a:rPr lang="en-GB" sz="3600" dirty="0" smtClean="0"/>
              <a:t>of</a:t>
            </a:r>
            <a:r>
              <a:rPr lang="en-GB" dirty="0" smtClean="0"/>
              <a:t> </a:t>
            </a:r>
            <a:br>
              <a:rPr lang="en-GB" dirty="0" smtClean="0"/>
            </a:br>
            <a:r>
              <a:rPr lang="en-GB" dirty="0" smtClean="0"/>
              <a:t>Armed Robbery</a:t>
            </a:r>
            <a:br>
              <a:rPr lang="en-GB" dirty="0" smtClean="0"/>
            </a:br>
            <a:r>
              <a:rPr lang="en-GB" dirty="0" smtClean="0"/>
              <a:t>  </a:t>
            </a:r>
            <a:endParaRPr lang="en-US" dirty="0"/>
          </a:p>
        </p:txBody>
      </p:sp>
      <p:sp>
        <p:nvSpPr>
          <p:cNvPr id="2" name="Subtitle 1"/>
          <p:cNvSpPr>
            <a:spLocks noGrp="1"/>
          </p:cNvSpPr>
          <p:nvPr>
            <p:ph type="subTitle" idx="1"/>
          </p:nvPr>
        </p:nvSpPr>
        <p:spPr>
          <a:xfrm>
            <a:off x="251520" y="2636912"/>
            <a:ext cx="8640960" cy="3312368"/>
          </a:xfrm>
        </p:spPr>
        <p:txBody>
          <a:bodyPr>
            <a:normAutofit fontScale="85000" lnSpcReduction="20000"/>
          </a:bodyPr>
          <a:lstStyle/>
          <a:p>
            <a:r>
              <a:rPr lang="en-GB" dirty="0" smtClean="0">
                <a:solidFill>
                  <a:schemeClr val="tx1"/>
                </a:solidFill>
              </a:rPr>
              <a:t>A Classical Investigative psychology Study into the strategic  features of a sample of Irish armed robbery offences</a:t>
            </a:r>
          </a:p>
          <a:p>
            <a:endParaRPr lang="en-GB" dirty="0" smtClean="0">
              <a:solidFill>
                <a:schemeClr val="tx1"/>
              </a:solidFill>
            </a:endParaRPr>
          </a:p>
          <a:p>
            <a:r>
              <a:rPr lang="en-GB" dirty="0" smtClean="0">
                <a:solidFill>
                  <a:schemeClr val="tx1"/>
                </a:solidFill>
              </a:rPr>
              <a:t>By John Synnott &amp; Prof David Canter</a:t>
            </a:r>
          </a:p>
          <a:p>
            <a:endParaRPr lang="en-GB" dirty="0" smtClean="0">
              <a:solidFill>
                <a:schemeClr val="tx1"/>
              </a:solidFill>
            </a:endParaRPr>
          </a:p>
          <a:p>
            <a:r>
              <a:rPr lang="en-GB" dirty="0" smtClean="0">
                <a:solidFill>
                  <a:schemeClr val="tx1"/>
                </a:solidFill>
              </a:rPr>
              <a:t>International Research Centre for Investigative Psychology</a:t>
            </a:r>
          </a:p>
          <a:p>
            <a:endParaRPr lang="en-GB" dirty="0" smtClean="0">
              <a:solidFill>
                <a:schemeClr val="tx1"/>
              </a:solidFill>
            </a:endParaRPr>
          </a:p>
          <a:p>
            <a:r>
              <a:rPr lang="en-GB" dirty="0" smtClean="0">
                <a:solidFill>
                  <a:schemeClr val="tx1"/>
                </a:solidFill>
              </a:rPr>
              <a:t>University of Huddersfield </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Dominant Mode </a:t>
            </a:r>
            <a:endParaRPr lang="en-US" dirty="0"/>
          </a:p>
        </p:txBody>
      </p:sp>
      <p:sp>
        <p:nvSpPr>
          <p:cNvPr id="3" name="Content Placeholder 2"/>
          <p:cNvSpPr>
            <a:spLocks noGrp="1"/>
          </p:cNvSpPr>
          <p:nvPr>
            <p:ph idx="1"/>
          </p:nvPr>
        </p:nvSpPr>
        <p:spPr>
          <a:xfrm>
            <a:off x="0" y="1882808"/>
            <a:ext cx="9144000" cy="4572000"/>
          </a:xfrm>
        </p:spPr>
        <p:txBody>
          <a:bodyPr>
            <a:normAutofit fontScale="85000" lnSpcReduction="20000"/>
          </a:bodyPr>
          <a:lstStyle/>
          <a:p>
            <a:r>
              <a:rPr lang="en-GB" b="1" dirty="0" smtClean="0"/>
              <a:t>The core features of the offence which are those features that define what is under investigation, for example,</a:t>
            </a:r>
          </a:p>
          <a:p>
            <a:pPr lvl="1"/>
            <a:r>
              <a:rPr lang="en-GB" dirty="0" smtClean="0"/>
              <a:t>Two or more vehicles used</a:t>
            </a:r>
          </a:p>
          <a:p>
            <a:pPr lvl="1"/>
            <a:r>
              <a:rPr lang="en-GB" dirty="0" smtClean="0"/>
              <a:t>Presence of a weapon (Gun)</a:t>
            </a:r>
          </a:p>
          <a:p>
            <a:pPr lvl="1"/>
            <a:r>
              <a:rPr lang="en-GB" dirty="0" smtClean="0"/>
              <a:t>Four wheeled vehicle used</a:t>
            </a:r>
          </a:p>
          <a:p>
            <a:endParaRPr lang="en-GB" dirty="0" smtClean="0"/>
          </a:p>
          <a:p>
            <a:r>
              <a:rPr lang="en-GB" b="1" dirty="0" smtClean="0"/>
              <a:t>Expressions in the radial facet </a:t>
            </a:r>
          </a:p>
          <a:p>
            <a:pPr lvl="1"/>
            <a:r>
              <a:rPr lang="en-GB" dirty="0" smtClean="0"/>
              <a:t>Levels of planning </a:t>
            </a:r>
          </a:p>
          <a:p>
            <a:pPr lvl="1"/>
            <a:r>
              <a:rPr lang="en-GB" dirty="0" smtClean="0"/>
              <a:t>Offence during the week</a:t>
            </a:r>
          </a:p>
          <a:p>
            <a:pPr lvl="1"/>
            <a:r>
              <a:rPr lang="en-GB" dirty="0" smtClean="0"/>
              <a:t>Getaway driver</a:t>
            </a:r>
          </a:p>
          <a:p>
            <a:pPr lvl="1"/>
            <a:r>
              <a:rPr lang="en-GB" dirty="0" smtClean="0"/>
              <a:t>Forensic Awareness</a:t>
            </a:r>
          </a:p>
          <a:p>
            <a:pPr lvl="1"/>
            <a:r>
              <a:rPr lang="en-GB" dirty="0" smtClean="0"/>
              <a:t>Three or more offenders</a:t>
            </a:r>
          </a:p>
          <a:p>
            <a:pPr lvl="1"/>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Interactive Offence</a:t>
            </a:r>
            <a:endParaRPr lang="en-US" dirty="0"/>
          </a:p>
        </p:txBody>
      </p:sp>
      <p:sp>
        <p:nvSpPr>
          <p:cNvPr id="3" name="Content Placeholder 2"/>
          <p:cNvSpPr>
            <a:spLocks noGrp="1"/>
          </p:cNvSpPr>
          <p:nvPr>
            <p:ph idx="1"/>
          </p:nvPr>
        </p:nvSpPr>
        <p:spPr/>
        <p:txBody>
          <a:bodyPr/>
          <a:lstStyle/>
          <a:p>
            <a:r>
              <a:rPr lang="en-GB" dirty="0" smtClean="0"/>
              <a:t>Deliberate interaction not potential interaction on behalf of the offender, </a:t>
            </a:r>
          </a:p>
          <a:p>
            <a:r>
              <a:rPr lang="en-GB" dirty="0" smtClean="0"/>
              <a:t>Co-occurring with Hostage taking is </a:t>
            </a:r>
          </a:p>
          <a:p>
            <a:pPr lvl="1"/>
            <a:r>
              <a:rPr lang="en-GB" dirty="0" smtClean="0"/>
              <a:t>Presence of Violence (J=.68) </a:t>
            </a:r>
          </a:p>
          <a:p>
            <a:pPr lvl="1"/>
            <a:r>
              <a:rPr lang="en-GB" dirty="0" smtClean="0"/>
              <a:t>Taking victims vehicle (J=.64)</a:t>
            </a:r>
          </a:p>
          <a:p>
            <a:pPr lvl="1"/>
            <a:r>
              <a:rPr lang="en-GB" dirty="0" smtClean="0"/>
              <a:t>Burning of the vehicle (J=.68)</a:t>
            </a:r>
          </a:p>
          <a:p>
            <a:pPr lvl="1"/>
            <a:endParaRPr lang="en-GB" dirty="0" smtClean="0"/>
          </a:p>
          <a:p>
            <a:r>
              <a:rPr lang="en-GB" dirty="0" smtClean="0"/>
              <a:t>This region it is argued is portraying the Tiger Kidnap style offence.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1399032"/>
          </a:xfrm>
        </p:spPr>
        <p:txBody>
          <a:bodyPr/>
          <a:lstStyle/>
          <a:p>
            <a:r>
              <a:rPr lang="en-GB" dirty="0" smtClean="0"/>
              <a:t>Classical Offence</a:t>
            </a:r>
            <a:endParaRPr lang="en-US" dirty="0"/>
          </a:p>
        </p:txBody>
      </p:sp>
      <p:sp>
        <p:nvSpPr>
          <p:cNvPr id="3" name="Content Placeholder 2"/>
          <p:cNvSpPr>
            <a:spLocks noGrp="1"/>
          </p:cNvSpPr>
          <p:nvPr>
            <p:ph idx="1"/>
          </p:nvPr>
        </p:nvSpPr>
        <p:spPr>
          <a:xfrm>
            <a:off x="457200" y="1340768"/>
            <a:ext cx="8229600" cy="5517232"/>
          </a:xfrm>
        </p:spPr>
        <p:txBody>
          <a:bodyPr>
            <a:normAutofit fontScale="77500" lnSpcReduction="20000"/>
          </a:bodyPr>
          <a:lstStyle/>
          <a:p>
            <a:r>
              <a:rPr lang="en-GB" b="1" dirty="0" smtClean="0"/>
              <a:t>Considered conventional form of Armed Robbery</a:t>
            </a:r>
          </a:p>
          <a:p>
            <a:pPr lvl="1">
              <a:buNone/>
            </a:pPr>
            <a:r>
              <a:rPr lang="en-GB" dirty="0" smtClean="0"/>
              <a:t> A disguised attack on a financial institution during the day</a:t>
            </a:r>
          </a:p>
          <a:p>
            <a:pPr lvl="1">
              <a:buNone/>
            </a:pPr>
            <a:endParaRPr lang="en-GB" dirty="0" smtClean="0"/>
          </a:p>
          <a:p>
            <a:r>
              <a:rPr lang="en-GB" b="1" dirty="0" smtClean="0"/>
              <a:t>Key exploratory opportunities drawn out from CO  </a:t>
            </a:r>
          </a:p>
          <a:p>
            <a:pPr lvl="1"/>
            <a:r>
              <a:rPr lang="en-GB" dirty="0" smtClean="0"/>
              <a:t>Disposal location of getaways vehicles - </a:t>
            </a:r>
          </a:p>
          <a:p>
            <a:pPr lvl="2"/>
            <a:r>
              <a:rPr lang="en-GB" dirty="0" smtClean="0"/>
              <a:t>Under 5km </a:t>
            </a:r>
          </a:p>
          <a:p>
            <a:pPr lvl="2"/>
            <a:r>
              <a:rPr lang="en-GB" dirty="0" smtClean="0"/>
              <a:t>Urban in Location </a:t>
            </a:r>
          </a:p>
          <a:p>
            <a:pPr lvl="2"/>
            <a:r>
              <a:rPr lang="en-GB" dirty="0" smtClean="0"/>
              <a:t>Residential in nature</a:t>
            </a:r>
          </a:p>
          <a:p>
            <a:pPr lvl="2"/>
            <a:r>
              <a:rPr lang="en-GB" dirty="0" smtClean="0"/>
              <a:t>Significant implications for emergency response unit</a:t>
            </a:r>
          </a:p>
          <a:p>
            <a:pPr lvl="2"/>
            <a:endParaRPr lang="en-GB" dirty="0" smtClean="0"/>
          </a:p>
          <a:p>
            <a:pPr algn="just">
              <a:buNone/>
            </a:pPr>
            <a:r>
              <a:rPr lang="en-GB" sz="1900" dirty="0" smtClean="0"/>
              <a:t>Seamus notes in relation to the disposal site and the getaway that, </a:t>
            </a:r>
          </a:p>
          <a:p>
            <a:pPr algn="just">
              <a:buNone/>
            </a:pPr>
            <a:r>
              <a:rPr lang="en-GB" sz="1900" i="1" dirty="0" smtClean="0">
                <a:effectLst>
                  <a:outerShdw blurRad="38100" dist="38100" dir="2700000" algn="tl">
                    <a:srgbClr val="000000">
                      <a:alpha val="43137"/>
                    </a:srgbClr>
                  </a:outerShdw>
                </a:effectLst>
              </a:rPr>
              <a:t> </a:t>
            </a:r>
          </a:p>
          <a:p>
            <a:pPr algn="just">
              <a:buNone/>
            </a:pPr>
            <a:r>
              <a:rPr lang="en-GB" sz="1900" b="1" i="1" dirty="0" smtClean="0">
                <a:effectLst>
                  <a:outerShdw blurRad="38100" dist="38100" dir="2700000" algn="tl">
                    <a:srgbClr val="000000">
                      <a:alpha val="43137"/>
                    </a:srgbClr>
                  </a:outerShdw>
                </a:effectLst>
              </a:rPr>
              <a:t>“The aim is to spend as little time in the car as possible so it will be driven no longer than 1 mile from the robbery to the predetermined second location”</a:t>
            </a:r>
            <a:endParaRPr lang="en-GB" sz="1900" b="1" dirty="0" smtClean="0"/>
          </a:p>
          <a:p>
            <a:pPr algn="ctr">
              <a:buNone/>
            </a:pPr>
            <a:endParaRPr lang="en-GB" sz="1900" dirty="0" smtClean="0"/>
          </a:p>
          <a:p>
            <a:pPr algn="ctr">
              <a:buNone/>
            </a:pPr>
            <a:r>
              <a:rPr lang="en-IE" sz="1900" b="1" dirty="0" smtClean="0">
                <a:effectLst>
                  <a:outerShdw blurRad="38100" dist="38100" dir="2700000" algn="tl">
                    <a:srgbClr val="000000">
                      <a:alpha val="43137"/>
                    </a:srgbClr>
                  </a:outerShdw>
                </a:effectLst>
              </a:rPr>
              <a:t>“</a:t>
            </a:r>
            <a:r>
              <a:rPr lang="en-GB" sz="1900" b="1" dirty="0" smtClean="0">
                <a:effectLst>
                  <a:outerShdw blurRad="38100" dist="38100" dir="2700000" algn="tl">
                    <a:srgbClr val="000000">
                      <a:alpha val="43137"/>
                    </a:srgbClr>
                  </a:outerShdw>
                </a:effectLst>
              </a:rPr>
              <a:t>the disposal locations are always predetermined unless there is a problem such as we have been identified, though even then it may be beneficial to stick to the original plan of the location used as the routes are all planned and chosen for this reason.”</a:t>
            </a:r>
            <a:endParaRPr lang="en-US" sz="1900" b="1" dirty="0" smtClean="0">
              <a:effectLst>
                <a:outerShdw blurRad="38100" dist="38100" dir="2700000" algn="tl">
                  <a:srgbClr val="000000">
                    <a:alpha val="43137"/>
                  </a:srgbClr>
                </a:outerShdw>
              </a:effectLst>
            </a:endParaRPr>
          </a:p>
          <a:p>
            <a:pPr algn="ctr">
              <a:buNone/>
            </a:pPr>
            <a:endParaRPr lang="en-US" sz="1900" i="1" dirty="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Discussion</a:t>
            </a:r>
            <a:endParaRPr lang="en-US" dirty="0"/>
          </a:p>
        </p:txBody>
      </p:sp>
      <p:sp>
        <p:nvSpPr>
          <p:cNvPr id="3" name="Content Placeholder 2"/>
          <p:cNvSpPr>
            <a:spLocks noGrp="1"/>
          </p:cNvSpPr>
          <p:nvPr>
            <p:ph idx="1"/>
          </p:nvPr>
        </p:nvSpPr>
        <p:spPr>
          <a:xfrm>
            <a:off x="457200" y="1268760"/>
            <a:ext cx="8229600" cy="5186048"/>
          </a:xfrm>
        </p:spPr>
        <p:txBody>
          <a:bodyPr>
            <a:normAutofit fontScale="85000" lnSpcReduction="20000"/>
          </a:bodyPr>
          <a:lstStyle/>
          <a:p>
            <a:r>
              <a:rPr lang="en-IE" dirty="0" smtClean="0"/>
              <a:t>The general pattern is that armed robbery is primarily about the strategic requirements specifically relating to levels of generic planning. </a:t>
            </a:r>
          </a:p>
          <a:p>
            <a:endParaRPr lang="en-IE" dirty="0" smtClean="0"/>
          </a:p>
          <a:p>
            <a:r>
              <a:rPr lang="en-IE" dirty="0" smtClean="0"/>
              <a:t>The variation between offences reflects whether an offender chooses to directly involve a victim in their offence or whether they stick to what we have referred to as a classic armed robbery style offence.</a:t>
            </a:r>
          </a:p>
          <a:p>
            <a:endParaRPr lang="en-IE" dirty="0" smtClean="0"/>
          </a:p>
          <a:p>
            <a:r>
              <a:rPr lang="en-IE" sz="2600" dirty="0" smtClean="0"/>
              <a:t>The current research supports previous research into </a:t>
            </a:r>
          </a:p>
          <a:p>
            <a:pPr lvl="1"/>
            <a:r>
              <a:rPr lang="en-IE" dirty="0" smtClean="0"/>
              <a:t>Co Offending (Alder; 2009)</a:t>
            </a:r>
          </a:p>
          <a:p>
            <a:pPr lvl="1"/>
            <a:r>
              <a:rPr lang="en-GB" dirty="0" smtClean="0"/>
              <a:t>Temporal Frequencies (Van Koppen and Jansen; 1999). </a:t>
            </a:r>
          </a:p>
          <a:p>
            <a:pPr lvl="1"/>
            <a:endParaRPr lang="en-GB" dirty="0" smtClean="0"/>
          </a:p>
          <a:p>
            <a:pPr lvl="1"/>
            <a:endParaRPr lang="en-IE" dirty="0" smtClean="0"/>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67494"/>
            <a:ext cx="9144000" cy="1399032"/>
          </a:xfrm>
        </p:spPr>
        <p:txBody>
          <a:bodyPr>
            <a:normAutofit/>
          </a:bodyPr>
          <a:lstStyle/>
          <a:p>
            <a:pPr algn="ctr"/>
            <a:r>
              <a:rPr lang="en-GB" dirty="0" smtClean="0"/>
              <a:t>Developing our understanding of offence styles </a:t>
            </a:r>
            <a:endParaRPr lang="en-US" dirty="0"/>
          </a:p>
        </p:txBody>
      </p:sp>
      <p:sp>
        <p:nvSpPr>
          <p:cNvPr id="3" name="Content Placeholder 2"/>
          <p:cNvSpPr>
            <a:spLocks noGrp="1"/>
          </p:cNvSpPr>
          <p:nvPr>
            <p:ph idx="1"/>
          </p:nvPr>
        </p:nvSpPr>
        <p:spPr/>
        <p:txBody>
          <a:bodyPr>
            <a:normAutofit fontScale="85000" lnSpcReduction="10000"/>
          </a:bodyPr>
          <a:lstStyle/>
          <a:p>
            <a:r>
              <a:rPr lang="en-GB" sz="2600" dirty="0" smtClean="0"/>
              <a:t>Importance of a greater within offence classification</a:t>
            </a:r>
          </a:p>
          <a:p>
            <a:pPr lvl="1"/>
            <a:r>
              <a:rPr lang="en-GB" dirty="0" smtClean="0"/>
              <a:t>The same in name but not in nature</a:t>
            </a:r>
          </a:p>
          <a:p>
            <a:pPr lvl="1"/>
            <a:r>
              <a:rPr lang="en-GB" dirty="0" smtClean="0"/>
              <a:t> difference between similar styles of offence</a:t>
            </a:r>
          </a:p>
          <a:p>
            <a:endParaRPr lang="en-GB" dirty="0" smtClean="0"/>
          </a:p>
          <a:p>
            <a:r>
              <a:rPr lang="en-GB" dirty="0" smtClean="0"/>
              <a:t>Very real benefit of exploring strategic features  </a:t>
            </a:r>
          </a:p>
          <a:p>
            <a:pPr lvl="1"/>
            <a:r>
              <a:rPr lang="en-GB" dirty="0" smtClean="0"/>
              <a:t>Not just robbery but all crime types</a:t>
            </a:r>
          </a:p>
          <a:p>
            <a:pPr lvl="2"/>
            <a:r>
              <a:rPr lang="en-GB" dirty="0" smtClean="0"/>
              <a:t>(rape, murder, fraud)</a:t>
            </a:r>
          </a:p>
          <a:p>
            <a:pPr lvl="1"/>
            <a:r>
              <a:rPr lang="en-GB" dirty="0" smtClean="0"/>
              <a:t>Greater representation of those behind the offence </a:t>
            </a:r>
          </a:p>
          <a:p>
            <a:pPr lvl="2"/>
            <a:r>
              <a:rPr lang="en-GB" dirty="0" smtClean="0"/>
              <a:t>(Re: planning stage)</a:t>
            </a:r>
          </a:p>
          <a:p>
            <a:pPr lvl="1"/>
            <a:r>
              <a:rPr lang="en-GB" dirty="0" smtClean="0"/>
              <a:t>New way of understanding the offence </a:t>
            </a:r>
          </a:p>
          <a:p>
            <a:pPr lvl="2"/>
            <a:r>
              <a:rPr lang="en-GB" dirty="0" smtClean="0"/>
              <a:t>(What are we dealing with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Implications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GB" sz="2400" dirty="0" smtClean="0"/>
              <a:t>The findings have notable implications for,</a:t>
            </a:r>
          </a:p>
          <a:p>
            <a:pPr>
              <a:buNone/>
            </a:pPr>
            <a:r>
              <a:rPr lang="en-GB" sz="2400" dirty="0" smtClean="0"/>
              <a:t> </a:t>
            </a:r>
          </a:p>
          <a:p>
            <a:r>
              <a:rPr lang="en-GB" sz="2400" dirty="0" smtClean="0"/>
              <a:t>Understanding what it takes to plan an offence</a:t>
            </a:r>
          </a:p>
          <a:p>
            <a:pPr lvl="1"/>
            <a:r>
              <a:rPr lang="en-GB" dirty="0" smtClean="0"/>
              <a:t>Importance of the Vehicle </a:t>
            </a:r>
          </a:p>
          <a:p>
            <a:pPr lvl="1"/>
            <a:r>
              <a:rPr lang="en-GB" dirty="0" smtClean="0"/>
              <a:t>Getaway vehicle - disposal location/distance travelled </a:t>
            </a:r>
          </a:p>
          <a:p>
            <a:pPr lvl="1"/>
            <a:r>
              <a:rPr lang="en-GB" dirty="0" smtClean="0"/>
              <a:t>Number of offender and their roles</a:t>
            </a:r>
          </a:p>
          <a:p>
            <a:pPr lvl="1"/>
            <a:r>
              <a:rPr lang="en-GB" dirty="0" smtClean="0"/>
              <a:t>Temporal features of the offence</a:t>
            </a:r>
          </a:p>
          <a:p>
            <a:pPr lvl="1">
              <a:buNone/>
            </a:pPr>
            <a:r>
              <a:rPr lang="en-GB" dirty="0" smtClean="0"/>
              <a:t> </a:t>
            </a:r>
          </a:p>
          <a:p>
            <a:r>
              <a:rPr lang="en-GB" sz="2400" dirty="0" smtClean="0"/>
              <a:t>Our understanding of the psychological processes behind </a:t>
            </a:r>
          </a:p>
          <a:p>
            <a:pPr lvl="1"/>
            <a:r>
              <a:rPr lang="en-GB" sz="1900" dirty="0" smtClean="0"/>
              <a:t>Use and presence of violence</a:t>
            </a:r>
          </a:p>
          <a:p>
            <a:pPr lvl="1"/>
            <a:r>
              <a:rPr lang="en-GB" sz="1900" dirty="0" smtClean="0"/>
              <a:t>Spatial strategy employed by offenders </a:t>
            </a:r>
          </a:p>
          <a:p>
            <a:pPr lvl="1"/>
            <a:r>
              <a:rPr lang="en-GB" sz="1900" dirty="0" smtClean="0"/>
              <a:t>Hostage taking in robbery</a:t>
            </a:r>
            <a:endParaRPr lang="en-GB" dirty="0" smtClean="0"/>
          </a:p>
          <a:p>
            <a:endParaRPr lang="en-GB" sz="2400" dirty="0" smtClean="0"/>
          </a:p>
          <a:p>
            <a:r>
              <a:rPr lang="en-GB" sz="2400" dirty="0" smtClean="0"/>
              <a:t>Investigative procedural advice for Response Units, </a:t>
            </a:r>
          </a:p>
          <a:p>
            <a:pPr lvl="1"/>
            <a:r>
              <a:rPr lang="en-GB" sz="1900" dirty="0" smtClean="0"/>
              <a:t>Identifying distance ranges over which offenders travel</a:t>
            </a:r>
          </a:p>
          <a:p>
            <a:pPr lvl="1"/>
            <a:r>
              <a:rPr lang="en-GB" sz="1900" dirty="0" smtClean="0"/>
              <a:t>Identifying  types of locations offender dispose of the vehicles  </a:t>
            </a:r>
          </a:p>
          <a:p>
            <a:pPr lvl="1"/>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332656"/>
            <a:ext cx="8229600" cy="1828800"/>
          </a:xfrm>
        </p:spPr>
        <p:txBody>
          <a:bodyPr/>
          <a:lstStyle/>
          <a:p>
            <a:r>
              <a:rPr lang="en-GB" dirty="0" smtClean="0"/>
              <a:t>THANK YOU FOR LISTENING</a:t>
            </a:r>
            <a:endParaRPr lang="en-US" dirty="0"/>
          </a:p>
        </p:txBody>
      </p:sp>
      <p:sp>
        <p:nvSpPr>
          <p:cNvPr id="3" name="Subtitle 2"/>
          <p:cNvSpPr>
            <a:spLocks noGrp="1"/>
          </p:cNvSpPr>
          <p:nvPr>
            <p:ph type="subTitle" idx="1"/>
          </p:nvPr>
        </p:nvSpPr>
        <p:spPr>
          <a:xfrm>
            <a:off x="323528" y="2819400"/>
            <a:ext cx="8568952" cy="3417912"/>
          </a:xfrm>
        </p:spPr>
        <p:txBody>
          <a:bodyPr>
            <a:normAutofit/>
          </a:bodyPr>
          <a:lstStyle/>
          <a:p>
            <a:pPr algn="ctr"/>
            <a:r>
              <a:rPr lang="en-GB" b="1" dirty="0" smtClean="0">
                <a:solidFill>
                  <a:schemeClr val="tx1"/>
                </a:solidFill>
              </a:rPr>
              <a:t>John Synnott</a:t>
            </a:r>
          </a:p>
          <a:p>
            <a:pPr algn="ctr"/>
            <a:endParaRPr lang="en-GB" b="1" dirty="0" smtClean="0">
              <a:solidFill>
                <a:schemeClr val="tx1"/>
              </a:solidFill>
            </a:endParaRPr>
          </a:p>
          <a:p>
            <a:pPr algn="ctr"/>
            <a:r>
              <a:rPr lang="en-GB" b="1" dirty="0" smtClean="0">
                <a:solidFill>
                  <a:schemeClr val="tx1"/>
                </a:solidFill>
              </a:rPr>
              <a:t>International research centre for investigative Psychology </a:t>
            </a:r>
          </a:p>
          <a:p>
            <a:pPr algn="ctr"/>
            <a:endParaRPr lang="en-GB" b="1" dirty="0" smtClean="0">
              <a:solidFill>
                <a:schemeClr val="tx1"/>
              </a:solidFill>
            </a:endParaRPr>
          </a:p>
          <a:p>
            <a:pPr algn="ctr"/>
            <a:r>
              <a:rPr lang="en-GB" b="1" dirty="0" smtClean="0">
                <a:solidFill>
                  <a:schemeClr val="tx1"/>
                </a:solidFill>
              </a:rPr>
              <a:t>the university of Huddersfield </a:t>
            </a:r>
          </a:p>
          <a:p>
            <a:pPr algn="ctr"/>
            <a:endParaRPr lang="en-GB" b="1" dirty="0" smtClean="0">
              <a:solidFill>
                <a:schemeClr val="tx1"/>
              </a:solidFill>
            </a:endParaRPr>
          </a:p>
          <a:p>
            <a:pPr algn="ctr"/>
            <a:endParaRPr lang="en-GB" b="1" dirty="0"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 Strategic Aspects of Armed Robbery</a:t>
            </a:r>
            <a:endParaRPr lang="en-US" dirty="0"/>
          </a:p>
        </p:txBody>
      </p:sp>
      <p:sp>
        <p:nvSpPr>
          <p:cNvPr id="3" name="Content Placeholder 2"/>
          <p:cNvSpPr>
            <a:spLocks noGrp="1"/>
          </p:cNvSpPr>
          <p:nvPr>
            <p:ph idx="1"/>
          </p:nvPr>
        </p:nvSpPr>
        <p:spPr>
          <a:xfrm>
            <a:off x="301752" y="1527048"/>
            <a:ext cx="8503920" cy="4926288"/>
          </a:xfrm>
        </p:spPr>
        <p:txBody>
          <a:bodyPr>
            <a:normAutofit fontScale="25000" lnSpcReduction="20000"/>
          </a:bodyPr>
          <a:lstStyle/>
          <a:p>
            <a:pPr marL="0">
              <a:buNone/>
            </a:pPr>
            <a:endParaRPr lang="en-GB" sz="7000" dirty="0" smtClean="0"/>
          </a:p>
          <a:p>
            <a:pPr marL="0">
              <a:buNone/>
            </a:pPr>
            <a:r>
              <a:rPr lang="en-GB" sz="9600" b="1" dirty="0" smtClean="0"/>
              <a:t>Strategic aspects are the necessary or required features of the offence that are, </a:t>
            </a:r>
          </a:p>
          <a:p>
            <a:pPr marL="114300" indent="-457200">
              <a:buAutoNum type="alphaLcParenR"/>
            </a:pPr>
            <a:r>
              <a:rPr lang="en-GB" sz="9600" dirty="0" smtClean="0">
                <a:solidFill>
                  <a:schemeClr val="bg2">
                    <a:lumMod val="50000"/>
                  </a:schemeClr>
                </a:solidFill>
              </a:rPr>
              <a:t> </a:t>
            </a:r>
            <a:r>
              <a:rPr lang="en-GB" sz="9600" dirty="0" smtClean="0"/>
              <a:t>vital for the completion of the event, </a:t>
            </a:r>
          </a:p>
          <a:p>
            <a:pPr marL="114300" indent="-457200">
              <a:buAutoNum type="alphaLcParenR"/>
            </a:pPr>
            <a:r>
              <a:rPr lang="en-GB" sz="9600" dirty="0" smtClean="0"/>
              <a:t> essential for undertaking the crime, or, </a:t>
            </a:r>
          </a:p>
          <a:p>
            <a:pPr marL="114300" indent="-457200">
              <a:buAutoNum type="alphaLcParenR"/>
            </a:pPr>
            <a:r>
              <a:rPr lang="en-GB" sz="9600" dirty="0" smtClean="0"/>
              <a:t> as a result of having carried out the offence. </a:t>
            </a:r>
          </a:p>
          <a:p>
            <a:pPr marL="114300" indent="-457200">
              <a:buAutoNum type="alphaLcParenR"/>
            </a:pPr>
            <a:endParaRPr lang="en-GB" sz="9600" dirty="0" smtClean="0"/>
          </a:p>
          <a:p>
            <a:pPr marL="114300" indent="-457200">
              <a:buAutoNum type="alphaLcParenR"/>
            </a:pPr>
            <a:endParaRPr lang="en-GB" sz="9600" dirty="0" smtClean="0"/>
          </a:p>
          <a:p>
            <a:pPr>
              <a:buNone/>
            </a:pPr>
            <a:r>
              <a:rPr lang="en-GB" sz="9200" b="1" dirty="0" smtClean="0"/>
              <a:t>Strategic Aspect are considered a greater indication of...  </a:t>
            </a:r>
          </a:p>
          <a:p>
            <a:pPr lvl="1"/>
            <a:r>
              <a:rPr lang="en-GB" sz="9600" dirty="0" smtClean="0"/>
              <a:t> level of organisation involved</a:t>
            </a:r>
          </a:p>
          <a:p>
            <a:pPr lvl="1"/>
            <a:r>
              <a:rPr lang="en-GB" sz="9600" dirty="0" smtClean="0"/>
              <a:t> level of demands placed on the  offender </a:t>
            </a:r>
          </a:p>
          <a:p>
            <a:pPr lvl="1"/>
            <a:r>
              <a:rPr lang="en-GB" sz="9600" dirty="0" smtClean="0"/>
              <a:t> difference between robberies -&gt; greater within crime focus</a:t>
            </a:r>
          </a:p>
          <a:p>
            <a:pPr marL="0" lvl="1" algn="ctr">
              <a:buNone/>
            </a:pPr>
            <a:endParaRPr lang="en-GB" sz="2800" dirty="0" smtClean="0"/>
          </a:p>
          <a:p>
            <a:pPr marL="0" lvl="1" algn="ctr">
              <a:buNone/>
            </a:pPr>
            <a:r>
              <a:rPr lang="en-GB" sz="2800" dirty="0" smtClean="0">
                <a:solidFill>
                  <a:schemeClr val="tx1"/>
                </a:solidFill>
              </a:rPr>
              <a:t> </a:t>
            </a:r>
            <a:endParaRPr lang="en-GB" sz="2400" dirty="0" smtClean="0"/>
          </a:p>
          <a:p>
            <a:pPr marL="0">
              <a:buNone/>
            </a:pPr>
            <a:endParaRPr 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Fundamental Developments</a:t>
            </a:r>
            <a:endParaRPr lang="en-US" dirty="0"/>
          </a:p>
        </p:txBody>
      </p:sp>
      <p:sp>
        <p:nvSpPr>
          <p:cNvPr id="3" name="Content Placeholder 2"/>
          <p:cNvSpPr>
            <a:spLocks noGrp="1"/>
          </p:cNvSpPr>
          <p:nvPr>
            <p:ph idx="1"/>
          </p:nvPr>
        </p:nvSpPr>
        <p:spPr>
          <a:xfrm>
            <a:off x="301752" y="1527048"/>
            <a:ext cx="8503920" cy="4782272"/>
          </a:xfrm>
        </p:spPr>
        <p:txBody>
          <a:bodyPr>
            <a:noAutofit/>
          </a:bodyPr>
          <a:lstStyle/>
          <a:p>
            <a:r>
              <a:rPr lang="en-GB" sz="1800" dirty="0" smtClean="0"/>
              <a:t>Feeney (1986) Number of individual differences between robberies</a:t>
            </a:r>
          </a:p>
          <a:p>
            <a:endParaRPr lang="en-GB" sz="1800" dirty="0" smtClean="0"/>
          </a:p>
          <a:p>
            <a:r>
              <a:rPr lang="en-GB" sz="1800" dirty="0" smtClean="0"/>
              <a:t>Alison et al (2000) variation in robbery behaviour as a manifestation of self adopted roles  </a:t>
            </a:r>
          </a:p>
          <a:p>
            <a:pPr lvl="1"/>
            <a:r>
              <a:rPr lang="en-GB" sz="1800" b="1" dirty="0" smtClean="0"/>
              <a:t>The degree of planning </a:t>
            </a:r>
          </a:p>
          <a:p>
            <a:pPr lvl="1"/>
            <a:r>
              <a:rPr lang="en-GB" sz="1800" b="1" dirty="0" smtClean="0"/>
              <a:t>Levels of impulsivity</a:t>
            </a:r>
            <a:r>
              <a:rPr lang="en-GB" sz="1800" dirty="0" smtClean="0"/>
              <a:t> </a:t>
            </a:r>
          </a:p>
          <a:p>
            <a:endParaRPr lang="en-GB" sz="1800" dirty="0" smtClean="0"/>
          </a:p>
          <a:p>
            <a:r>
              <a:rPr lang="en-GB" sz="1800" dirty="0" smtClean="0"/>
              <a:t>Porter and Alison (2006a) dynamics and hierarchical structure of group robberies.</a:t>
            </a:r>
          </a:p>
          <a:p>
            <a:pPr lvl="1"/>
            <a:r>
              <a:rPr lang="en-GB" sz="1800" b="1" dirty="0" smtClean="0"/>
              <a:t>leaders identified in majority of robberies -&gt;103 out of 105 cases. </a:t>
            </a:r>
          </a:p>
          <a:p>
            <a:pPr lvl="1"/>
            <a:endParaRPr lang="en-GB" sz="1800" dirty="0" smtClean="0"/>
          </a:p>
          <a:p>
            <a:r>
              <a:rPr lang="en-GB" sz="1800" dirty="0" smtClean="0"/>
              <a:t>Porter and Alison (2006b) interpersonal themes between commercial and personal robbery</a:t>
            </a:r>
          </a:p>
          <a:p>
            <a:pPr lvl="1"/>
            <a:r>
              <a:rPr lang="en-GB" sz="1800" b="1" dirty="0" smtClean="0"/>
              <a:t>Commercial robberies greater level of cooperation, whereas personal robberies higher levels of hostility</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Victim Interaction</a:t>
            </a:r>
            <a:endParaRPr lang="en-US" dirty="0"/>
          </a:p>
        </p:txBody>
      </p:sp>
      <p:sp>
        <p:nvSpPr>
          <p:cNvPr id="3" name="Content Placeholder 2"/>
          <p:cNvSpPr>
            <a:spLocks noGrp="1"/>
          </p:cNvSpPr>
          <p:nvPr>
            <p:ph idx="1"/>
          </p:nvPr>
        </p:nvSpPr>
        <p:spPr/>
        <p:txBody>
          <a:bodyPr>
            <a:normAutofit fontScale="77500" lnSpcReduction="20000"/>
          </a:bodyPr>
          <a:lstStyle/>
          <a:p>
            <a:r>
              <a:rPr lang="en-GB" dirty="0" smtClean="0"/>
              <a:t>What distinguishes an offense is not distinct sophistication or professionalism but the preparedness to interact directly with the victim. </a:t>
            </a:r>
          </a:p>
          <a:p>
            <a:endParaRPr lang="en-GB" dirty="0" smtClean="0"/>
          </a:p>
          <a:p>
            <a:r>
              <a:rPr lang="en-GB" dirty="0" smtClean="0"/>
              <a:t>Support found for this through the work of Alison et al and then Canter and Youngs who have shown that styles of offending can be distilled from crime scene behaviour indicated primarily through an offenders interaction with the victim.</a:t>
            </a:r>
          </a:p>
          <a:p>
            <a:endParaRPr lang="en-GB" dirty="0" smtClean="0"/>
          </a:p>
          <a:p>
            <a:r>
              <a:rPr lang="en-GB" dirty="0" smtClean="0"/>
              <a:t>Current study aimed to explore whether these distinctions can be found in the strategic aspects of the offence and also how they presented.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Classic Investigative Psychology Study</a:t>
            </a:r>
            <a:endParaRPr lang="en-US" dirty="0"/>
          </a:p>
        </p:txBody>
      </p:sp>
      <p:sp>
        <p:nvSpPr>
          <p:cNvPr id="3" name="Content Placeholder 2"/>
          <p:cNvSpPr>
            <a:spLocks noGrp="1"/>
          </p:cNvSpPr>
          <p:nvPr>
            <p:ph idx="1"/>
          </p:nvPr>
        </p:nvSpPr>
        <p:spPr/>
        <p:txBody>
          <a:bodyPr>
            <a:normAutofit fontScale="77500" lnSpcReduction="20000"/>
          </a:bodyPr>
          <a:lstStyle/>
          <a:p>
            <a:r>
              <a:rPr lang="en-GB" sz="2600" dirty="0" smtClean="0"/>
              <a:t>The nature of the variations between a sample of armed robbery offences.</a:t>
            </a:r>
          </a:p>
          <a:p>
            <a:endParaRPr lang="en-GB" sz="2600" dirty="0" smtClean="0"/>
          </a:p>
          <a:p>
            <a:r>
              <a:rPr lang="en-GB" sz="2600" dirty="0" smtClean="0"/>
              <a:t>Central to distinguishing between offence</a:t>
            </a:r>
          </a:p>
          <a:p>
            <a:pPr lvl="1"/>
            <a:r>
              <a:rPr lang="en-GB" sz="2600" dirty="0" smtClean="0"/>
              <a:t>Planning </a:t>
            </a:r>
          </a:p>
          <a:p>
            <a:pPr lvl="1"/>
            <a:r>
              <a:rPr lang="en-GB" sz="2600" dirty="0" smtClean="0"/>
              <a:t>Relative Organisation, and</a:t>
            </a:r>
          </a:p>
          <a:p>
            <a:pPr lvl="1"/>
            <a:r>
              <a:rPr lang="en-GB" sz="2600" dirty="0" smtClean="0"/>
              <a:t>Victim Interaction</a:t>
            </a:r>
          </a:p>
          <a:p>
            <a:pPr marL="0" lvl="1">
              <a:buNone/>
            </a:pPr>
            <a:endParaRPr lang="en-GB" sz="2600" dirty="0" smtClean="0">
              <a:solidFill>
                <a:schemeClr val="tx1"/>
              </a:solidFill>
            </a:endParaRPr>
          </a:p>
          <a:p>
            <a:pPr marL="274320" lvl="1">
              <a:buClr>
                <a:schemeClr val="accent1"/>
              </a:buClr>
              <a:buSzPct val="85000"/>
              <a:buFont typeface="Wingdings 2"/>
              <a:buChar char=""/>
            </a:pPr>
            <a:r>
              <a:rPr lang="en-GB" sz="2600" dirty="0" smtClean="0">
                <a:solidFill>
                  <a:schemeClr val="tx1"/>
                </a:solidFill>
              </a:rPr>
              <a:t>The importance of a more specific within crime focus </a:t>
            </a:r>
          </a:p>
          <a:p>
            <a:pPr marL="274320" lvl="1">
              <a:buClr>
                <a:schemeClr val="accent1"/>
              </a:buClr>
              <a:buSzPct val="85000"/>
              <a:buFont typeface="Wingdings 2"/>
              <a:buChar char=""/>
            </a:pPr>
            <a:endParaRPr lang="en-GB" sz="2600" dirty="0" smtClean="0">
              <a:solidFill>
                <a:schemeClr val="tx1"/>
              </a:solidFill>
            </a:endParaRPr>
          </a:p>
          <a:p>
            <a:pPr marL="274320" lvl="1">
              <a:buClr>
                <a:schemeClr val="accent1"/>
              </a:buClr>
              <a:buSzPct val="85000"/>
              <a:buFont typeface="Wingdings 2"/>
              <a:buChar char=""/>
            </a:pPr>
            <a:r>
              <a:rPr lang="en-GB" sz="2600" dirty="0" smtClean="0">
                <a:solidFill>
                  <a:schemeClr val="tx1"/>
                </a:solidFill>
              </a:rPr>
              <a:t>The general ideas that the current study sought to explore was   that professional robbery can be defined in terms of planning, advanced organisation and victim interaction that can be drawn out through the strategic features of the offence</a:t>
            </a:r>
          </a:p>
          <a:p>
            <a:pPr marL="0" lvl="1">
              <a:buNone/>
            </a:pPr>
            <a:endParaRPr lang="en-US"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0648"/>
            <a:ext cx="8229600" cy="1143000"/>
          </a:xfrm>
        </p:spPr>
        <p:txBody>
          <a:bodyPr/>
          <a:lstStyle/>
          <a:p>
            <a:r>
              <a:rPr lang="en-GB" dirty="0" smtClean="0"/>
              <a:t>Sample and Method </a:t>
            </a:r>
            <a:endParaRPr lang="en-US" dirty="0"/>
          </a:p>
        </p:txBody>
      </p:sp>
      <p:sp>
        <p:nvSpPr>
          <p:cNvPr id="3" name="Content Placeholder 2"/>
          <p:cNvSpPr>
            <a:spLocks noGrp="1"/>
          </p:cNvSpPr>
          <p:nvPr>
            <p:ph idx="1"/>
          </p:nvPr>
        </p:nvSpPr>
        <p:spPr>
          <a:xfrm>
            <a:off x="301752" y="1527048"/>
            <a:ext cx="8503920" cy="4782272"/>
          </a:xfrm>
        </p:spPr>
        <p:txBody>
          <a:bodyPr>
            <a:normAutofit fontScale="92500"/>
          </a:bodyPr>
          <a:lstStyle/>
          <a:p>
            <a:r>
              <a:rPr lang="en-GB" sz="1800" dirty="0" smtClean="0"/>
              <a:t>22 cases of Irish Armed Robbery collected with the assistance of An Garda</a:t>
            </a:r>
          </a:p>
          <a:p>
            <a:endParaRPr lang="en-GB" sz="1800" dirty="0" smtClean="0"/>
          </a:p>
          <a:p>
            <a:r>
              <a:rPr lang="en-GB" sz="1800" dirty="0" smtClean="0"/>
              <a:t>Criteria for selection was</a:t>
            </a:r>
          </a:p>
          <a:p>
            <a:pPr lvl="1"/>
            <a:r>
              <a:rPr lang="en-GB" sz="1800" b="1" dirty="0" smtClean="0"/>
              <a:t>Elements of being highly organised</a:t>
            </a:r>
          </a:p>
          <a:p>
            <a:pPr lvl="1"/>
            <a:r>
              <a:rPr lang="en-GB" sz="1800" b="1" dirty="0" smtClean="0"/>
              <a:t>Amount stolen</a:t>
            </a:r>
          </a:p>
          <a:p>
            <a:pPr lvl="1"/>
            <a:r>
              <a:rPr lang="en-GB" sz="1800" b="1" dirty="0" smtClean="0"/>
              <a:t>Presence of a Weapon (Gun) </a:t>
            </a:r>
          </a:p>
          <a:p>
            <a:pPr lvl="1"/>
            <a:r>
              <a:rPr lang="en-GB" sz="1800" b="1" dirty="0" smtClean="0"/>
              <a:t>Use of a Getaway Vehicle</a:t>
            </a:r>
          </a:p>
          <a:p>
            <a:pPr lvl="1"/>
            <a:endParaRPr lang="en-GB" sz="1800" b="1" dirty="0" smtClean="0"/>
          </a:p>
          <a:p>
            <a:r>
              <a:rPr lang="en-GB" sz="1800" dirty="0" smtClean="0"/>
              <a:t>Interview with convicted armed offender (Seamus)</a:t>
            </a:r>
          </a:p>
          <a:p>
            <a:endParaRPr lang="en-GB" sz="1800" dirty="0" smtClean="0"/>
          </a:p>
          <a:p>
            <a:r>
              <a:rPr lang="en-GB" sz="1800" dirty="0" smtClean="0"/>
              <a:t>Data Coding process straight forward present/not present.</a:t>
            </a:r>
          </a:p>
          <a:p>
            <a:endParaRPr lang="en-GB" sz="1800" dirty="0" smtClean="0"/>
          </a:p>
          <a:p>
            <a:r>
              <a:rPr lang="en-GB" sz="1800" dirty="0" smtClean="0"/>
              <a:t>Distance: route distance over crow flight distance. </a:t>
            </a:r>
          </a:p>
          <a:p>
            <a:endParaRPr lang="en-GB" sz="1800" b="1" dirty="0" smtClean="0"/>
          </a:p>
          <a:p>
            <a:r>
              <a:rPr lang="en-GB" sz="1800" dirty="0" smtClean="0"/>
              <a:t>Multidimensional Scaling procedure - Smallest Space Analysis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51520" y="692696"/>
          <a:ext cx="8640960" cy="5779943"/>
        </p:xfrm>
        <a:graphic>
          <a:graphicData uri="http://schemas.openxmlformats.org/drawingml/2006/table">
            <a:tbl>
              <a:tblPr/>
              <a:tblGrid>
                <a:gridCol w="4302496"/>
                <a:gridCol w="4338464"/>
              </a:tblGrid>
              <a:tr h="570093">
                <a:tc>
                  <a:txBody>
                    <a:bodyPr/>
                    <a:lstStyle/>
                    <a:p>
                      <a:pPr algn="just">
                        <a:spcAft>
                          <a:spcPts val="0"/>
                        </a:spcAft>
                      </a:pPr>
                      <a:r>
                        <a:rPr lang="en-IE" sz="1600" dirty="0">
                          <a:solidFill>
                            <a:schemeClr val="tx1"/>
                          </a:solidFill>
                          <a:latin typeface="Tahoma"/>
                          <a:ea typeface="SimSun"/>
                          <a:cs typeface="Times New Roman"/>
                        </a:rPr>
                        <a:t>1.Crime Occurred in an Urban location (13)</a:t>
                      </a:r>
                      <a:endParaRPr lang="en-US" sz="1600" dirty="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IE" sz="1600">
                          <a:solidFill>
                            <a:schemeClr val="tx1"/>
                          </a:solidFill>
                          <a:latin typeface="Tahoma"/>
                          <a:ea typeface="SimSun"/>
                          <a:cs typeface="Times New Roman"/>
                        </a:rPr>
                        <a:t>12. The vehicle was disposed within 5km of the robbery location (15)</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093">
                <a:tc>
                  <a:txBody>
                    <a:bodyPr/>
                    <a:lstStyle/>
                    <a:p>
                      <a:pPr algn="just">
                        <a:spcAft>
                          <a:spcPts val="0"/>
                        </a:spcAft>
                      </a:pPr>
                      <a:r>
                        <a:rPr lang="en-IE" sz="1600">
                          <a:solidFill>
                            <a:schemeClr val="tx1"/>
                          </a:solidFill>
                          <a:latin typeface="Tahoma"/>
                          <a:ea typeface="SimSun"/>
                          <a:cs typeface="Times New Roman"/>
                        </a:rPr>
                        <a:t>2. Three or more offenders were involved in the crime (16)</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IE" sz="1600">
                          <a:solidFill>
                            <a:schemeClr val="tx1"/>
                          </a:solidFill>
                          <a:latin typeface="Tahoma"/>
                          <a:ea typeface="SimSun"/>
                          <a:cs typeface="Times New Roman"/>
                        </a:rPr>
                        <a:t>13. A financial institute or an associated type was robbed (ATM Cash in Transit Van included) (14)</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093">
                <a:tc>
                  <a:txBody>
                    <a:bodyPr/>
                    <a:lstStyle/>
                    <a:p>
                      <a:pPr algn="just">
                        <a:spcAft>
                          <a:spcPts val="0"/>
                        </a:spcAft>
                      </a:pPr>
                      <a:r>
                        <a:rPr lang="en-IE" sz="1600">
                          <a:solidFill>
                            <a:schemeClr val="tx1"/>
                          </a:solidFill>
                          <a:latin typeface="Tahoma"/>
                          <a:ea typeface="SimSun"/>
                          <a:cs typeface="Times New Roman"/>
                        </a:rPr>
                        <a:t>3. A bat was carried during the offence (6)</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IE" sz="1600">
                          <a:solidFill>
                            <a:schemeClr val="tx1"/>
                          </a:solidFill>
                          <a:latin typeface="Tahoma"/>
                          <a:ea typeface="SimSun"/>
                          <a:cs typeface="Times New Roman"/>
                        </a:rPr>
                        <a:t>14. The crime occurred during the day time between 6am and 6pm (15)</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093">
                <a:tc>
                  <a:txBody>
                    <a:bodyPr/>
                    <a:lstStyle/>
                    <a:p>
                      <a:pPr algn="just">
                        <a:spcAft>
                          <a:spcPts val="0"/>
                        </a:spcAft>
                      </a:pPr>
                      <a:r>
                        <a:rPr lang="en-IE" sz="1600">
                          <a:solidFill>
                            <a:schemeClr val="tx1"/>
                          </a:solidFill>
                          <a:latin typeface="Tahoma"/>
                          <a:ea typeface="SimSun"/>
                          <a:cs typeface="Times New Roman"/>
                        </a:rPr>
                        <a:t>4. A knife was carried during the offence (3)</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IE" sz="1600">
                          <a:solidFill>
                            <a:schemeClr val="tx1"/>
                          </a:solidFill>
                          <a:latin typeface="Tahoma"/>
                          <a:ea typeface="SimSun"/>
                          <a:cs typeface="Times New Roman"/>
                        </a:rPr>
                        <a:t>15. The Robbery was carried out on a weekday (18) </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046">
                <a:tc>
                  <a:txBody>
                    <a:bodyPr/>
                    <a:lstStyle/>
                    <a:p>
                      <a:pPr algn="just">
                        <a:spcAft>
                          <a:spcPts val="0"/>
                        </a:spcAft>
                      </a:pPr>
                      <a:r>
                        <a:rPr lang="en-IE" sz="1600">
                          <a:solidFill>
                            <a:schemeClr val="tx1"/>
                          </a:solidFill>
                          <a:latin typeface="Tahoma"/>
                          <a:ea typeface="SimSun"/>
                          <a:cs typeface="Times New Roman"/>
                        </a:rPr>
                        <a:t>5. A Gun was carried during the offence (20)</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IE" sz="1600">
                          <a:solidFill>
                            <a:schemeClr val="tx1"/>
                          </a:solidFill>
                          <a:latin typeface="Tahoma"/>
                          <a:ea typeface="SimSun"/>
                          <a:cs typeface="Times New Roman"/>
                        </a:rPr>
                        <a:t>16. More than 20K was reported stolen (12)</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046">
                <a:tc>
                  <a:txBody>
                    <a:bodyPr/>
                    <a:lstStyle/>
                    <a:p>
                      <a:pPr algn="just">
                        <a:spcAft>
                          <a:spcPts val="0"/>
                        </a:spcAft>
                      </a:pPr>
                      <a:r>
                        <a:rPr lang="en-IE" sz="1600">
                          <a:solidFill>
                            <a:schemeClr val="tx1"/>
                          </a:solidFill>
                          <a:latin typeface="Tahoma"/>
                          <a:ea typeface="SimSun"/>
                          <a:cs typeface="Times New Roman"/>
                        </a:rPr>
                        <a:t>6. A Motor Bike was used in the crime (2)</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IE" sz="1600">
                          <a:solidFill>
                            <a:schemeClr val="tx1"/>
                          </a:solidFill>
                          <a:latin typeface="Tahoma"/>
                          <a:ea typeface="SimSun"/>
                          <a:cs typeface="Times New Roman"/>
                        </a:rPr>
                        <a:t>17. A Get-away driver was reported (13)</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093">
                <a:tc>
                  <a:txBody>
                    <a:bodyPr/>
                    <a:lstStyle/>
                    <a:p>
                      <a:pPr algn="just">
                        <a:spcAft>
                          <a:spcPts val="0"/>
                        </a:spcAft>
                      </a:pPr>
                      <a:r>
                        <a:rPr lang="en-IE" sz="1600">
                          <a:solidFill>
                            <a:schemeClr val="tx1"/>
                          </a:solidFill>
                          <a:latin typeface="Tahoma"/>
                          <a:ea typeface="SimSun"/>
                          <a:cs typeface="Times New Roman"/>
                        </a:rPr>
                        <a:t>7. A four wheeled vehicle was used during the crime (Van, Jeep or Car etc) (18)</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IE" sz="1600">
                          <a:solidFill>
                            <a:schemeClr val="tx1"/>
                          </a:solidFill>
                          <a:latin typeface="Tahoma"/>
                          <a:ea typeface="SimSun"/>
                          <a:cs typeface="Times New Roman"/>
                        </a:rPr>
                        <a:t>18. There was evidence of prior planning from offence (19)</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046">
                <a:tc>
                  <a:txBody>
                    <a:bodyPr/>
                    <a:lstStyle/>
                    <a:p>
                      <a:pPr algn="just">
                        <a:spcAft>
                          <a:spcPts val="0"/>
                        </a:spcAft>
                      </a:pPr>
                      <a:r>
                        <a:rPr lang="en-IE" sz="1600">
                          <a:solidFill>
                            <a:schemeClr val="tx1"/>
                          </a:solidFill>
                          <a:latin typeface="Tahoma"/>
                          <a:ea typeface="SimSun"/>
                          <a:cs typeface="Times New Roman"/>
                        </a:rPr>
                        <a:t>8. The victims car was hijacked (4) </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IE" sz="1600">
                          <a:solidFill>
                            <a:schemeClr val="tx1"/>
                          </a:solidFill>
                          <a:latin typeface="Tahoma"/>
                          <a:ea typeface="SimSun"/>
                          <a:cs typeface="Times New Roman"/>
                        </a:rPr>
                        <a:t>19. Levels of Forensic awareness was apparent (14)</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093">
                <a:tc>
                  <a:txBody>
                    <a:bodyPr/>
                    <a:lstStyle/>
                    <a:p>
                      <a:pPr algn="just">
                        <a:spcAft>
                          <a:spcPts val="0"/>
                        </a:spcAft>
                      </a:pPr>
                      <a:r>
                        <a:rPr lang="en-IE" sz="1600">
                          <a:solidFill>
                            <a:schemeClr val="tx1"/>
                          </a:solidFill>
                          <a:latin typeface="Tahoma"/>
                          <a:ea typeface="SimSun"/>
                          <a:cs typeface="Times New Roman"/>
                        </a:rPr>
                        <a:t>9. Two or more Vehicles were reported as being used during the crime (18)</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IE" sz="1600">
                          <a:solidFill>
                            <a:schemeClr val="tx1"/>
                          </a:solidFill>
                          <a:latin typeface="Tahoma"/>
                          <a:ea typeface="SimSun"/>
                          <a:cs typeface="Times New Roman"/>
                        </a:rPr>
                        <a:t>20. The getaway vehicle was burnt out after robbery (7)</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093">
                <a:tc>
                  <a:txBody>
                    <a:bodyPr/>
                    <a:lstStyle/>
                    <a:p>
                      <a:pPr algn="just">
                        <a:spcAft>
                          <a:spcPts val="0"/>
                        </a:spcAft>
                      </a:pPr>
                      <a:r>
                        <a:rPr lang="en-IE" sz="1600">
                          <a:solidFill>
                            <a:schemeClr val="tx1"/>
                          </a:solidFill>
                          <a:latin typeface="Tahoma"/>
                          <a:ea typeface="SimSun"/>
                          <a:cs typeface="Times New Roman"/>
                        </a:rPr>
                        <a:t>10. The offenders wore disguises (16)</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IE" sz="1600">
                          <a:solidFill>
                            <a:schemeClr val="tx1"/>
                          </a:solidFill>
                          <a:latin typeface="Tahoma"/>
                          <a:ea typeface="SimSun"/>
                          <a:cs typeface="Times New Roman"/>
                        </a:rPr>
                        <a:t>21. There was hostages taken during the offence (8)</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093">
                <a:tc>
                  <a:txBody>
                    <a:bodyPr/>
                    <a:lstStyle/>
                    <a:p>
                      <a:pPr algn="just">
                        <a:spcAft>
                          <a:spcPts val="0"/>
                        </a:spcAft>
                      </a:pPr>
                      <a:r>
                        <a:rPr lang="en-IE" sz="1600">
                          <a:solidFill>
                            <a:schemeClr val="tx1"/>
                          </a:solidFill>
                          <a:latin typeface="Tahoma"/>
                          <a:ea typeface="SimSun"/>
                          <a:cs typeface="Times New Roman"/>
                        </a:rPr>
                        <a:t>11. There was reports of violence used during the crime (11)</a:t>
                      </a:r>
                      <a:endParaRPr lang="en-US" sz="160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IE" sz="1600" dirty="0">
                          <a:solidFill>
                            <a:schemeClr val="tx1"/>
                          </a:solidFill>
                          <a:latin typeface="Tahoma"/>
                          <a:ea typeface="SimSun"/>
                          <a:cs typeface="Times New Roman"/>
                        </a:rPr>
                        <a:t>22. The vehicle was disposed in a residential area (11)</a:t>
                      </a:r>
                      <a:r>
                        <a:rPr lang="en-IE" sz="1600" b="1" dirty="0">
                          <a:solidFill>
                            <a:schemeClr val="tx1"/>
                          </a:solidFill>
                          <a:latin typeface="Tahoma"/>
                          <a:ea typeface="SimSun"/>
                          <a:cs typeface="Times New Roman"/>
                        </a:rPr>
                        <a:t> </a:t>
                      </a:r>
                      <a:endParaRPr lang="en-US" sz="1600" dirty="0">
                        <a:solidFill>
                          <a:schemeClr val="tx1"/>
                        </a:solidFill>
                        <a:latin typeface="Times New Roman"/>
                        <a:ea typeface="SimSun"/>
                        <a:cs typeface="Times New Roman"/>
                      </a:endParaRPr>
                    </a:p>
                  </a:txBody>
                  <a:tcPr marL="68509" marR="685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1547664" y="-503567"/>
            <a:ext cx="5179623" cy="12926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sng" strike="noStrike" cap="none" normalizeH="0" baseline="0" dirty="0" smtClean="0">
              <a:ln>
                <a:noFill/>
              </a:ln>
              <a:solidFill>
                <a:srgbClr val="2A2A2A"/>
              </a:solidFill>
              <a:effectLst/>
              <a:latin typeface="Times New Roman" pitchFamily="18" charset="0"/>
              <a:ea typeface="SimSun"/>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2000" u="sng" dirty="0" smtClean="0">
              <a:solidFill>
                <a:srgbClr val="2A2A2A"/>
              </a:solidFill>
              <a:latin typeface="Times New Roman" pitchFamily="18" charset="0"/>
              <a:ea typeface="SimSun"/>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0" i="0" u="sng" strike="noStrike" cap="none" normalizeH="0" baseline="0" dirty="0" smtClean="0">
                <a:ln>
                  <a:noFill/>
                </a:ln>
                <a:effectLst/>
                <a:latin typeface="Times New Roman" pitchFamily="18" charset="0"/>
                <a:ea typeface="SimSun"/>
                <a:cs typeface="Times New Roman" pitchFamily="18" charset="0"/>
              </a:rPr>
              <a:t>Full list of variables with frequencies in brackets</a:t>
            </a:r>
            <a:endParaRPr kumimoji="0" lang="en-US" sz="2000" b="0" i="0" u="none" strike="noStrike" cap="none" normalizeH="0" baseline="0" dirty="0" smtClean="0">
              <a:ln>
                <a:noFill/>
              </a:ln>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3" cstate="print"/>
          <a:srcRect l="25563" t="25409" r="31438" b="13234"/>
          <a:stretch>
            <a:fillRect/>
          </a:stretch>
        </p:blipFill>
        <p:spPr bwMode="auto">
          <a:xfrm>
            <a:off x="0" y="0"/>
            <a:ext cx="9144000" cy="68580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Results</a:t>
            </a:r>
            <a:endParaRPr lang="en-US" dirty="0"/>
          </a:p>
        </p:txBody>
      </p:sp>
      <p:sp>
        <p:nvSpPr>
          <p:cNvPr id="3" name="Content Placeholder 2"/>
          <p:cNvSpPr>
            <a:spLocks noGrp="1"/>
          </p:cNvSpPr>
          <p:nvPr>
            <p:ph idx="1"/>
          </p:nvPr>
        </p:nvSpPr>
        <p:spPr>
          <a:xfrm>
            <a:off x="301752" y="1527048"/>
            <a:ext cx="8503920" cy="4782272"/>
          </a:xfrm>
        </p:spPr>
        <p:txBody>
          <a:bodyPr>
            <a:noAutofit/>
          </a:bodyPr>
          <a:lstStyle/>
          <a:p>
            <a:r>
              <a:rPr lang="en-GB" sz="2000" dirty="0" smtClean="0"/>
              <a:t>Features of Armed Robbery</a:t>
            </a:r>
          </a:p>
          <a:p>
            <a:pPr lvl="1"/>
            <a:r>
              <a:rPr lang="en-GB" sz="2000" b="1" dirty="0" smtClean="0"/>
              <a:t>3 or more offenders (73%),  </a:t>
            </a:r>
          </a:p>
          <a:p>
            <a:pPr lvl="1"/>
            <a:r>
              <a:rPr lang="en-GB" sz="2000" b="1" dirty="0" smtClean="0"/>
              <a:t>use of weapons (100%),  </a:t>
            </a:r>
          </a:p>
          <a:p>
            <a:pPr lvl="1"/>
            <a:r>
              <a:rPr lang="en-GB" sz="2000" b="1" dirty="0" smtClean="0"/>
              <a:t>multiple vehicles (81%), </a:t>
            </a:r>
          </a:p>
          <a:p>
            <a:pPr lvl="1"/>
            <a:r>
              <a:rPr lang="en-GB" sz="2000" b="1" dirty="0" smtClean="0"/>
              <a:t>evidence of planning (86%)  </a:t>
            </a:r>
          </a:p>
          <a:p>
            <a:pPr lvl="1"/>
            <a:r>
              <a:rPr lang="en-GB" sz="2000" b="1" dirty="0" smtClean="0"/>
              <a:t>taking of hostages (36%)</a:t>
            </a:r>
          </a:p>
          <a:p>
            <a:endParaRPr lang="en-GB" sz="2000" dirty="0" smtClean="0"/>
          </a:p>
          <a:p>
            <a:r>
              <a:rPr lang="en-GB" sz="2000" dirty="0" smtClean="0"/>
              <a:t>Preliminary viewing suggest it is a subset of a larger range of crimes</a:t>
            </a:r>
          </a:p>
          <a:p>
            <a:endParaRPr lang="en-GB" sz="2000" dirty="0" smtClean="0"/>
          </a:p>
          <a:p>
            <a:r>
              <a:rPr lang="en-GB" sz="2000" dirty="0" smtClean="0"/>
              <a:t>Three board styles of offending where identified they were the,</a:t>
            </a:r>
          </a:p>
          <a:p>
            <a:pPr lvl="1"/>
            <a:r>
              <a:rPr lang="en-GB" sz="2000" b="1" dirty="0" smtClean="0"/>
              <a:t>Interactive Offence </a:t>
            </a:r>
          </a:p>
          <a:p>
            <a:pPr lvl="1"/>
            <a:r>
              <a:rPr lang="en-GB" sz="2000" b="1" dirty="0" smtClean="0"/>
              <a:t>Offence Dependent </a:t>
            </a:r>
          </a:p>
          <a:p>
            <a:pPr lvl="1"/>
            <a:r>
              <a:rPr lang="en-GB" sz="2000" b="1" dirty="0" smtClean="0"/>
              <a:t>Classical Offence</a:t>
            </a:r>
            <a:endParaRPr lang="en-US" sz="2000" b="1"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4361</TotalTime>
  <Words>1331</Words>
  <Application>Microsoft Office PowerPoint</Application>
  <PresentationFormat>On-screen Show (4:3)</PresentationFormat>
  <Paragraphs>202</Paragraphs>
  <Slides>16</Slides>
  <Notes>14</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Verve</vt:lpstr>
      <vt:lpstr>             Strategic Aspects  of  Armed Robbery   </vt:lpstr>
      <vt:lpstr> Strategic Aspects of Armed Robbery</vt:lpstr>
      <vt:lpstr>Fundamental Developments</vt:lpstr>
      <vt:lpstr>Victim Interaction</vt:lpstr>
      <vt:lpstr>Classic Investigative Psychology Study</vt:lpstr>
      <vt:lpstr>Sample and Method </vt:lpstr>
      <vt:lpstr>PowerPoint Presentation</vt:lpstr>
      <vt:lpstr>PowerPoint Presentation</vt:lpstr>
      <vt:lpstr>Results</vt:lpstr>
      <vt:lpstr>Dominant Mode </vt:lpstr>
      <vt:lpstr>Interactive Offence</vt:lpstr>
      <vt:lpstr>Classical Offence</vt:lpstr>
      <vt:lpstr>Discussion</vt:lpstr>
      <vt:lpstr>Developing our understanding of offence styles </vt:lpstr>
      <vt:lpstr>Implications</vt:lpstr>
      <vt:lpstr>THANK YOU FOR LISTENING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Strategic Aspect of Armed Robbery</dc:title>
  <dc:creator>User</dc:creator>
  <cp:lastModifiedBy>Elizabeth Boulton</cp:lastModifiedBy>
  <cp:revision>127</cp:revision>
  <dcterms:created xsi:type="dcterms:W3CDTF">2011-03-04T14:00:14Z</dcterms:created>
  <dcterms:modified xsi:type="dcterms:W3CDTF">2016-02-24T16:17:01Z</dcterms:modified>
</cp:coreProperties>
</file>