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60" r:id="rId3"/>
    <p:sldId id="298" r:id="rId4"/>
    <p:sldId id="261" r:id="rId5"/>
    <p:sldId id="316" r:id="rId6"/>
    <p:sldId id="317" r:id="rId7"/>
    <p:sldId id="320" r:id="rId8"/>
    <p:sldId id="271" r:id="rId9"/>
    <p:sldId id="269" r:id="rId10"/>
    <p:sldId id="299" r:id="rId11"/>
    <p:sldId id="274" r:id="rId12"/>
    <p:sldId id="300" r:id="rId13"/>
    <p:sldId id="321" r:id="rId14"/>
    <p:sldId id="318" r:id="rId15"/>
    <p:sldId id="323" r:id="rId16"/>
    <p:sldId id="333" r:id="rId17"/>
    <p:sldId id="324" r:id="rId18"/>
    <p:sldId id="331" r:id="rId19"/>
    <p:sldId id="332" r:id="rId20"/>
    <p:sldId id="325" r:id="rId21"/>
    <p:sldId id="326" r:id="rId22"/>
    <p:sldId id="327" r:id="rId23"/>
    <p:sldId id="314" r:id="rId24"/>
    <p:sldId id="330" r:id="rId25"/>
    <p:sldId id="293" r:id="rId26"/>
    <p:sldId id="329" r:id="rId27"/>
    <p:sldId id="309"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099" autoAdjust="0"/>
    <p:restoredTop sz="67508" autoAdjust="0"/>
  </p:normalViewPr>
  <p:slideViewPr>
    <p:cSldViewPr>
      <p:cViewPr varScale="1">
        <p:scale>
          <a:sx n="51" d="100"/>
          <a:sy n="51" d="100"/>
        </p:scale>
        <p:origin x="-4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Identity and Web 2.0 tools</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dirty="0" smtClean="0"/>
            <a:t>Outline of my research</a:t>
          </a:r>
        </a:p>
        <a:p>
          <a:r>
            <a:rPr lang="en-GB" dirty="0" smtClean="0"/>
            <a:t>methodology</a:t>
          </a:r>
          <a:endParaRPr lang="en-GB"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dirty="0" smtClean="0"/>
            <a:t>Identity management </a:t>
          </a:r>
          <a:endParaRPr lang="en-GB"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Strategies</a:t>
          </a:r>
          <a:endParaRPr lang="en-GB"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E681F552-46B6-47E3-A782-094AAB2BC1FB}" type="presOf" srcId="{0F76B835-DB58-4D1A-8A47-4422DF62250B}" destId="{28B21311-ACC7-4C5B-8747-B220300035EB}" srcOrd="0" destOrd="0" presId="urn:microsoft.com/office/officeart/2005/8/layout/venn3"/>
    <dgm:cxn modelId="{AF588E9C-48C0-4963-B6C7-09EECE1FBA41}" srcId="{0F76B835-DB58-4D1A-8A47-4422DF62250B}" destId="{EAAA4980-A272-445F-8D75-E44BDBD29734}" srcOrd="0" destOrd="0" parTransId="{9095CC80-4938-47BD-8203-05C76CDA71FD}" sibTransId="{4637C332-F5FF-4A2E-9215-09021183B662}"/>
    <dgm:cxn modelId="{0F20AC6D-E971-4C0A-B6ED-9DB4111BCB4D}" srcId="{0F76B835-DB58-4D1A-8A47-4422DF62250B}" destId="{72480B03-5606-4211-8DA6-78FAB9BB7722}" srcOrd="3" destOrd="0" parTransId="{7E323A47-8F62-472A-9A31-86545CBEBB43}" sibTransId="{567D3DF3-52BE-44FD-B4AA-4B89C1A90727}"/>
    <dgm:cxn modelId="{CCA23693-6DC2-4550-81CE-FFEA1ABEF603}" srcId="{0F76B835-DB58-4D1A-8A47-4422DF62250B}" destId="{3995DE49-9797-4E91-9E93-A9AFAF6123F7}" srcOrd="1" destOrd="0" parTransId="{DE675FA3-28D1-44A1-A7D5-C9DAC7BEE081}" sibTransId="{6FF4F182-2852-4600-A324-23841833F28A}"/>
    <dgm:cxn modelId="{2E133B04-1200-4423-8418-961F9A855B7D}" type="presOf" srcId="{1E395D99-ABA3-4586-8B1F-0B9D2B2C22D4}" destId="{0D2B0E6C-93AC-4C34-BCFD-DF4A430245B0}" srcOrd="0" destOrd="0" presId="urn:microsoft.com/office/officeart/2005/8/layout/venn3"/>
    <dgm:cxn modelId="{755E94CD-1142-404C-9F40-9407E1160548}" type="presOf" srcId="{3995DE49-9797-4E91-9E93-A9AFAF6123F7}" destId="{7FA6B555-4181-448F-9E91-A20B4DB91A87}" srcOrd="0" destOrd="0" presId="urn:microsoft.com/office/officeart/2005/8/layout/venn3"/>
    <dgm:cxn modelId="{90A9A178-B33A-4514-B2A1-02AB097EF05C}" type="presOf" srcId="{EAAA4980-A272-445F-8D75-E44BDBD29734}" destId="{4050A2A2-2BB2-4C83-93DD-00AB94FC714C}" srcOrd="0" destOrd="0" presId="urn:microsoft.com/office/officeart/2005/8/layout/venn3"/>
    <dgm:cxn modelId="{774CC54D-D707-4858-9576-67882B509878}" type="presOf" srcId="{72480B03-5606-4211-8DA6-78FAB9BB7722}" destId="{E6EB7748-F2B3-4F54-AA8D-A2E5D6C86DB8}"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ECCCDDE5-2F63-4962-804F-BE86C2563508}" type="presParOf" srcId="{28B21311-ACC7-4C5B-8747-B220300035EB}" destId="{4050A2A2-2BB2-4C83-93DD-00AB94FC714C}" srcOrd="0" destOrd="0" presId="urn:microsoft.com/office/officeart/2005/8/layout/venn3"/>
    <dgm:cxn modelId="{911CAE95-E5F6-4FAF-AAF8-1288FBDAF6E6}" type="presParOf" srcId="{28B21311-ACC7-4C5B-8747-B220300035EB}" destId="{533152BF-D58F-4AF9-9DC4-9D88E1F987C6}" srcOrd="1" destOrd="0" presId="urn:microsoft.com/office/officeart/2005/8/layout/venn3"/>
    <dgm:cxn modelId="{8A9F829C-745B-4D10-A8A3-C3F34541034A}" type="presParOf" srcId="{28B21311-ACC7-4C5B-8747-B220300035EB}" destId="{7FA6B555-4181-448F-9E91-A20B4DB91A87}" srcOrd="2" destOrd="0" presId="urn:microsoft.com/office/officeart/2005/8/layout/venn3"/>
    <dgm:cxn modelId="{7170D7EC-8E48-4DA7-AD5B-1E7C072DB2DE}" type="presParOf" srcId="{28B21311-ACC7-4C5B-8747-B220300035EB}" destId="{AF095C6A-4BCF-4599-9EDE-70D72E73FC17}" srcOrd="3" destOrd="0" presId="urn:microsoft.com/office/officeart/2005/8/layout/venn3"/>
    <dgm:cxn modelId="{97D00008-746F-4B52-939E-C1125BD8AE15}" type="presParOf" srcId="{28B21311-ACC7-4C5B-8747-B220300035EB}" destId="{0D2B0E6C-93AC-4C34-BCFD-DF4A430245B0}" srcOrd="4" destOrd="0" presId="urn:microsoft.com/office/officeart/2005/8/layout/venn3"/>
    <dgm:cxn modelId="{EA473936-0706-4623-AD0A-16B2C55BF80F}" type="presParOf" srcId="{28B21311-ACC7-4C5B-8747-B220300035EB}" destId="{9A216738-F0C7-4644-B0BC-FC20EC3CA2BD}" srcOrd="5" destOrd="0" presId="urn:microsoft.com/office/officeart/2005/8/layout/venn3"/>
    <dgm:cxn modelId="{1395E9CD-0582-41AB-BDC4-748470E848E0}"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Identity and Web 2.0 tools</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b="1" dirty="0" smtClean="0"/>
            <a:t>Outline of my research</a:t>
          </a:r>
        </a:p>
        <a:p>
          <a:r>
            <a:rPr lang="en-GB" b="1" dirty="0" smtClean="0"/>
            <a:t>methodology</a:t>
          </a:r>
          <a:endParaRPr lang="en-GB" b="1"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dirty="0" smtClean="0"/>
            <a:t>Identity management </a:t>
          </a:r>
          <a:endParaRPr lang="en-GB"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strategies</a:t>
          </a:r>
          <a:endParaRPr lang="en-GB"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3D1DB568-D233-4835-B74A-5DF15329EEB8}" type="presOf" srcId="{3995DE49-9797-4E91-9E93-A9AFAF6123F7}" destId="{7FA6B555-4181-448F-9E91-A20B4DB91A87}" srcOrd="0" destOrd="0" presId="urn:microsoft.com/office/officeart/2005/8/layout/venn3"/>
    <dgm:cxn modelId="{AF588E9C-48C0-4963-B6C7-09EECE1FBA41}" srcId="{0F76B835-DB58-4D1A-8A47-4422DF62250B}" destId="{EAAA4980-A272-445F-8D75-E44BDBD29734}" srcOrd="0" destOrd="0" parTransId="{9095CC80-4938-47BD-8203-05C76CDA71FD}" sibTransId="{4637C332-F5FF-4A2E-9215-09021183B662}"/>
    <dgm:cxn modelId="{0F20AC6D-E971-4C0A-B6ED-9DB4111BCB4D}" srcId="{0F76B835-DB58-4D1A-8A47-4422DF62250B}" destId="{72480B03-5606-4211-8DA6-78FAB9BB7722}" srcOrd="3" destOrd="0" parTransId="{7E323A47-8F62-472A-9A31-86545CBEBB43}" sibTransId="{567D3DF3-52BE-44FD-B4AA-4B89C1A90727}"/>
    <dgm:cxn modelId="{C054F13C-1832-4B86-8EDC-D7761A3B84AB}" type="presOf" srcId="{0F76B835-DB58-4D1A-8A47-4422DF62250B}" destId="{28B21311-ACC7-4C5B-8747-B220300035EB}" srcOrd="0" destOrd="0" presId="urn:microsoft.com/office/officeart/2005/8/layout/venn3"/>
    <dgm:cxn modelId="{CCA23693-6DC2-4550-81CE-FFEA1ABEF603}" srcId="{0F76B835-DB58-4D1A-8A47-4422DF62250B}" destId="{3995DE49-9797-4E91-9E93-A9AFAF6123F7}" srcOrd="1" destOrd="0" parTransId="{DE675FA3-28D1-44A1-A7D5-C9DAC7BEE081}" sibTransId="{6FF4F182-2852-4600-A324-23841833F28A}"/>
    <dgm:cxn modelId="{238093E6-C8FF-40B5-B33B-0406E0BCA9AB}" type="presOf" srcId="{72480B03-5606-4211-8DA6-78FAB9BB7722}" destId="{E6EB7748-F2B3-4F54-AA8D-A2E5D6C86DB8}" srcOrd="0" destOrd="0" presId="urn:microsoft.com/office/officeart/2005/8/layout/venn3"/>
    <dgm:cxn modelId="{734974FA-08B2-478D-B989-FC6EE352C9B6}" type="presOf" srcId="{EAAA4980-A272-445F-8D75-E44BDBD29734}" destId="{4050A2A2-2BB2-4C83-93DD-00AB94FC714C}" srcOrd="0" destOrd="0" presId="urn:microsoft.com/office/officeart/2005/8/layout/venn3"/>
    <dgm:cxn modelId="{3BCC11AD-7A19-4D55-8B71-9672AEE78349}" type="presOf" srcId="{1E395D99-ABA3-4586-8B1F-0B9D2B2C22D4}" destId="{0D2B0E6C-93AC-4C34-BCFD-DF4A430245B0}"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E96D9195-7C7A-4A3A-A927-FE41813F127B}" type="presParOf" srcId="{28B21311-ACC7-4C5B-8747-B220300035EB}" destId="{4050A2A2-2BB2-4C83-93DD-00AB94FC714C}" srcOrd="0" destOrd="0" presId="urn:microsoft.com/office/officeart/2005/8/layout/venn3"/>
    <dgm:cxn modelId="{B026590A-D71B-4D8F-B89E-64E91D35B09B}" type="presParOf" srcId="{28B21311-ACC7-4C5B-8747-B220300035EB}" destId="{533152BF-D58F-4AF9-9DC4-9D88E1F987C6}" srcOrd="1" destOrd="0" presId="urn:microsoft.com/office/officeart/2005/8/layout/venn3"/>
    <dgm:cxn modelId="{1053A510-BD46-4650-9ED1-4645A6E3E2D7}" type="presParOf" srcId="{28B21311-ACC7-4C5B-8747-B220300035EB}" destId="{7FA6B555-4181-448F-9E91-A20B4DB91A87}" srcOrd="2" destOrd="0" presId="urn:microsoft.com/office/officeart/2005/8/layout/venn3"/>
    <dgm:cxn modelId="{967DB053-F84E-4B4E-8F96-8305E61D853F}" type="presParOf" srcId="{28B21311-ACC7-4C5B-8747-B220300035EB}" destId="{AF095C6A-4BCF-4599-9EDE-70D72E73FC17}" srcOrd="3" destOrd="0" presId="urn:microsoft.com/office/officeart/2005/8/layout/venn3"/>
    <dgm:cxn modelId="{3938C00F-10C6-4756-9C3C-D99B4EC14A3B}" type="presParOf" srcId="{28B21311-ACC7-4C5B-8747-B220300035EB}" destId="{0D2B0E6C-93AC-4C34-BCFD-DF4A430245B0}" srcOrd="4" destOrd="0" presId="urn:microsoft.com/office/officeart/2005/8/layout/venn3"/>
    <dgm:cxn modelId="{991F2E98-5238-4A2B-A41A-4C91991EA5A7}" type="presParOf" srcId="{28B21311-ACC7-4C5B-8747-B220300035EB}" destId="{9A216738-F0C7-4644-B0BC-FC20EC3CA2BD}" srcOrd="5" destOrd="0" presId="urn:microsoft.com/office/officeart/2005/8/layout/venn3"/>
    <dgm:cxn modelId="{BCA89B48-2265-4A87-A377-DA59F8DFD47F}"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6B835-DB58-4D1A-8A47-4422DF6225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EAAA4980-A272-445F-8D75-E44BDBD29734}">
      <dgm:prSet phldrT="[Text]"/>
      <dgm:spPr/>
      <dgm:t>
        <a:bodyPr/>
        <a:lstStyle/>
        <a:p>
          <a:r>
            <a:rPr lang="en-GB" dirty="0" smtClean="0"/>
            <a:t>Identity and Web 2.0 tools</a:t>
          </a:r>
          <a:endParaRPr lang="en-GB" dirty="0"/>
        </a:p>
      </dgm:t>
    </dgm:pt>
    <dgm:pt modelId="{9095CC80-4938-47BD-8203-05C76CDA71FD}" type="parTrans" cxnId="{AF588E9C-48C0-4963-B6C7-09EECE1FBA41}">
      <dgm:prSet/>
      <dgm:spPr/>
      <dgm:t>
        <a:bodyPr/>
        <a:lstStyle/>
        <a:p>
          <a:endParaRPr lang="en-GB"/>
        </a:p>
      </dgm:t>
    </dgm:pt>
    <dgm:pt modelId="{4637C332-F5FF-4A2E-9215-09021183B662}" type="sibTrans" cxnId="{AF588E9C-48C0-4963-B6C7-09EECE1FBA41}">
      <dgm:prSet/>
      <dgm:spPr/>
      <dgm:t>
        <a:bodyPr/>
        <a:lstStyle/>
        <a:p>
          <a:endParaRPr lang="en-GB"/>
        </a:p>
      </dgm:t>
    </dgm:pt>
    <dgm:pt modelId="{3995DE49-9797-4E91-9E93-A9AFAF6123F7}">
      <dgm:prSet phldrT="[Text]"/>
      <dgm:spPr/>
      <dgm:t>
        <a:bodyPr/>
        <a:lstStyle/>
        <a:p>
          <a:r>
            <a:rPr lang="en-GB" dirty="0" smtClean="0"/>
            <a:t>Outline of my research</a:t>
          </a:r>
        </a:p>
        <a:p>
          <a:r>
            <a:rPr lang="en-GB" dirty="0" smtClean="0"/>
            <a:t>methodology</a:t>
          </a:r>
          <a:endParaRPr lang="en-GB" dirty="0"/>
        </a:p>
      </dgm:t>
    </dgm:pt>
    <dgm:pt modelId="{DE675FA3-28D1-44A1-A7D5-C9DAC7BEE081}" type="parTrans" cxnId="{CCA23693-6DC2-4550-81CE-FFEA1ABEF603}">
      <dgm:prSet/>
      <dgm:spPr/>
      <dgm:t>
        <a:bodyPr/>
        <a:lstStyle/>
        <a:p>
          <a:endParaRPr lang="en-GB"/>
        </a:p>
      </dgm:t>
    </dgm:pt>
    <dgm:pt modelId="{6FF4F182-2852-4600-A324-23841833F28A}" type="sibTrans" cxnId="{CCA23693-6DC2-4550-81CE-FFEA1ABEF603}">
      <dgm:prSet/>
      <dgm:spPr/>
      <dgm:t>
        <a:bodyPr/>
        <a:lstStyle/>
        <a:p>
          <a:endParaRPr lang="en-GB"/>
        </a:p>
      </dgm:t>
    </dgm:pt>
    <dgm:pt modelId="{1E395D99-ABA3-4586-8B1F-0B9D2B2C22D4}">
      <dgm:prSet phldrT="[Text]"/>
      <dgm:spPr/>
      <dgm:t>
        <a:bodyPr/>
        <a:lstStyle/>
        <a:p>
          <a:r>
            <a:rPr lang="en-GB" b="1" dirty="0" smtClean="0"/>
            <a:t>Identity management </a:t>
          </a:r>
          <a:endParaRPr lang="en-GB" b="1" dirty="0"/>
        </a:p>
      </dgm:t>
    </dgm:pt>
    <dgm:pt modelId="{108D9F22-4BA6-472D-8A2D-1C84D3FACD7C}" type="parTrans" cxnId="{25A0A30D-EE0C-43C3-9711-5315986E02B1}">
      <dgm:prSet/>
      <dgm:spPr/>
      <dgm:t>
        <a:bodyPr/>
        <a:lstStyle/>
        <a:p>
          <a:endParaRPr lang="en-GB"/>
        </a:p>
      </dgm:t>
    </dgm:pt>
    <dgm:pt modelId="{106A4503-224A-400F-9618-8E72007E76D8}" type="sibTrans" cxnId="{25A0A30D-EE0C-43C3-9711-5315986E02B1}">
      <dgm:prSet/>
      <dgm:spPr/>
      <dgm:t>
        <a:bodyPr/>
        <a:lstStyle/>
        <a:p>
          <a:endParaRPr lang="en-GB"/>
        </a:p>
      </dgm:t>
    </dgm:pt>
    <dgm:pt modelId="{72480B03-5606-4211-8DA6-78FAB9BB7722}">
      <dgm:prSet phldrT="[Text]"/>
      <dgm:spPr/>
      <dgm:t>
        <a:bodyPr/>
        <a:lstStyle/>
        <a:p>
          <a:r>
            <a:rPr lang="en-GB" dirty="0" smtClean="0"/>
            <a:t>strategies</a:t>
          </a:r>
          <a:endParaRPr lang="en-GB" dirty="0"/>
        </a:p>
      </dgm:t>
    </dgm:pt>
    <dgm:pt modelId="{7E323A47-8F62-472A-9A31-86545CBEBB43}" type="parTrans" cxnId="{0F20AC6D-E971-4C0A-B6ED-9DB4111BCB4D}">
      <dgm:prSet/>
      <dgm:spPr/>
      <dgm:t>
        <a:bodyPr/>
        <a:lstStyle/>
        <a:p>
          <a:endParaRPr lang="en-GB"/>
        </a:p>
      </dgm:t>
    </dgm:pt>
    <dgm:pt modelId="{567D3DF3-52BE-44FD-B4AA-4B89C1A90727}" type="sibTrans" cxnId="{0F20AC6D-E971-4C0A-B6ED-9DB4111BCB4D}">
      <dgm:prSet/>
      <dgm:spPr/>
      <dgm:t>
        <a:bodyPr/>
        <a:lstStyle/>
        <a:p>
          <a:endParaRPr lang="en-GB"/>
        </a:p>
      </dgm:t>
    </dgm:pt>
    <dgm:pt modelId="{28B21311-ACC7-4C5B-8747-B220300035EB}" type="pres">
      <dgm:prSet presAssocID="{0F76B835-DB58-4D1A-8A47-4422DF62250B}" presName="Name0" presStyleCnt="0">
        <dgm:presLayoutVars>
          <dgm:dir/>
          <dgm:resizeHandles val="exact"/>
        </dgm:presLayoutVars>
      </dgm:prSet>
      <dgm:spPr/>
      <dgm:t>
        <a:bodyPr/>
        <a:lstStyle/>
        <a:p>
          <a:endParaRPr lang="en-GB"/>
        </a:p>
      </dgm:t>
    </dgm:pt>
    <dgm:pt modelId="{4050A2A2-2BB2-4C83-93DD-00AB94FC714C}" type="pres">
      <dgm:prSet presAssocID="{EAAA4980-A272-445F-8D75-E44BDBD29734}" presName="Name5" presStyleLbl="vennNode1" presStyleIdx="0" presStyleCnt="4">
        <dgm:presLayoutVars>
          <dgm:bulletEnabled val="1"/>
        </dgm:presLayoutVars>
      </dgm:prSet>
      <dgm:spPr/>
      <dgm:t>
        <a:bodyPr/>
        <a:lstStyle/>
        <a:p>
          <a:endParaRPr lang="en-GB"/>
        </a:p>
      </dgm:t>
    </dgm:pt>
    <dgm:pt modelId="{533152BF-D58F-4AF9-9DC4-9D88E1F987C6}" type="pres">
      <dgm:prSet presAssocID="{4637C332-F5FF-4A2E-9215-09021183B662}" presName="space" presStyleCnt="0"/>
      <dgm:spPr/>
    </dgm:pt>
    <dgm:pt modelId="{7FA6B555-4181-448F-9E91-A20B4DB91A87}" type="pres">
      <dgm:prSet presAssocID="{3995DE49-9797-4E91-9E93-A9AFAF6123F7}" presName="Name5" presStyleLbl="vennNode1" presStyleIdx="1" presStyleCnt="4">
        <dgm:presLayoutVars>
          <dgm:bulletEnabled val="1"/>
        </dgm:presLayoutVars>
      </dgm:prSet>
      <dgm:spPr/>
      <dgm:t>
        <a:bodyPr/>
        <a:lstStyle/>
        <a:p>
          <a:endParaRPr lang="en-GB"/>
        </a:p>
      </dgm:t>
    </dgm:pt>
    <dgm:pt modelId="{AF095C6A-4BCF-4599-9EDE-70D72E73FC17}" type="pres">
      <dgm:prSet presAssocID="{6FF4F182-2852-4600-A324-23841833F28A}" presName="space" presStyleCnt="0"/>
      <dgm:spPr/>
    </dgm:pt>
    <dgm:pt modelId="{0D2B0E6C-93AC-4C34-BCFD-DF4A430245B0}" type="pres">
      <dgm:prSet presAssocID="{1E395D99-ABA3-4586-8B1F-0B9D2B2C22D4}" presName="Name5" presStyleLbl="vennNode1" presStyleIdx="2" presStyleCnt="4">
        <dgm:presLayoutVars>
          <dgm:bulletEnabled val="1"/>
        </dgm:presLayoutVars>
      </dgm:prSet>
      <dgm:spPr/>
      <dgm:t>
        <a:bodyPr/>
        <a:lstStyle/>
        <a:p>
          <a:endParaRPr lang="en-GB"/>
        </a:p>
      </dgm:t>
    </dgm:pt>
    <dgm:pt modelId="{9A216738-F0C7-4644-B0BC-FC20EC3CA2BD}" type="pres">
      <dgm:prSet presAssocID="{106A4503-224A-400F-9618-8E72007E76D8}" presName="space" presStyleCnt="0"/>
      <dgm:spPr/>
    </dgm:pt>
    <dgm:pt modelId="{E6EB7748-F2B3-4F54-AA8D-A2E5D6C86DB8}" type="pres">
      <dgm:prSet presAssocID="{72480B03-5606-4211-8DA6-78FAB9BB7722}" presName="Name5" presStyleLbl="vennNode1" presStyleIdx="3" presStyleCnt="4">
        <dgm:presLayoutVars>
          <dgm:bulletEnabled val="1"/>
        </dgm:presLayoutVars>
      </dgm:prSet>
      <dgm:spPr/>
      <dgm:t>
        <a:bodyPr/>
        <a:lstStyle/>
        <a:p>
          <a:endParaRPr lang="en-GB"/>
        </a:p>
      </dgm:t>
    </dgm:pt>
  </dgm:ptLst>
  <dgm:cxnLst>
    <dgm:cxn modelId="{AF588E9C-48C0-4963-B6C7-09EECE1FBA41}" srcId="{0F76B835-DB58-4D1A-8A47-4422DF62250B}" destId="{EAAA4980-A272-445F-8D75-E44BDBD29734}" srcOrd="0" destOrd="0" parTransId="{9095CC80-4938-47BD-8203-05C76CDA71FD}" sibTransId="{4637C332-F5FF-4A2E-9215-09021183B662}"/>
    <dgm:cxn modelId="{0F20AC6D-E971-4C0A-B6ED-9DB4111BCB4D}" srcId="{0F76B835-DB58-4D1A-8A47-4422DF62250B}" destId="{72480B03-5606-4211-8DA6-78FAB9BB7722}" srcOrd="3" destOrd="0" parTransId="{7E323A47-8F62-472A-9A31-86545CBEBB43}" sibTransId="{567D3DF3-52BE-44FD-B4AA-4B89C1A90727}"/>
    <dgm:cxn modelId="{CCA23693-6DC2-4550-81CE-FFEA1ABEF603}" srcId="{0F76B835-DB58-4D1A-8A47-4422DF62250B}" destId="{3995DE49-9797-4E91-9E93-A9AFAF6123F7}" srcOrd="1" destOrd="0" parTransId="{DE675FA3-28D1-44A1-A7D5-C9DAC7BEE081}" sibTransId="{6FF4F182-2852-4600-A324-23841833F28A}"/>
    <dgm:cxn modelId="{E48408D0-C62B-4CFC-A87C-7E0FFBC37390}" type="presOf" srcId="{72480B03-5606-4211-8DA6-78FAB9BB7722}" destId="{E6EB7748-F2B3-4F54-AA8D-A2E5D6C86DB8}" srcOrd="0" destOrd="0" presId="urn:microsoft.com/office/officeart/2005/8/layout/venn3"/>
    <dgm:cxn modelId="{5408A338-8F8B-4951-8875-9B5A4EA07896}" type="presOf" srcId="{1E395D99-ABA3-4586-8B1F-0B9D2B2C22D4}" destId="{0D2B0E6C-93AC-4C34-BCFD-DF4A430245B0}" srcOrd="0" destOrd="0" presId="urn:microsoft.com/office/officeart/2005/8/layout/venn3"/>
    <dgm:cxn modelId="{5B410499-2EBB-4CA7-B796-C64897277E93}" type="presOf" srcId="{0F76B835-DB58-4D1A-8A47-4422DF62250B}" destId="{28B21311-ACC7-4C5B-8747-B220300035EB}" srcOrd="0" destOrd="0" presId="urn:microsoft.com/office/officeart/2005/8/layout/venn3"/>
    <dgm:cxn modelId="{96851C9F-B275-49D0-AFB0-791BCE4F91CD}" type="presOf" srcId="{EAAA4980-A272-445F-8D75-E44BDBD29734}" destId="{4050A2A2-2BB2-4C83-93DD-00AB94FC714C}" srcOrd="0" destOrd="0" presId="urn:microsoft.com/office/officeart/2005/8/layout/venn3"/>
    <dgm:cxn modelId="{25A0A30D-EE0C-43C3-9711-5315986E02B1}" srcId="{0F76B835-DB58-4D1A-8A47-4422DF62250B}" destId="{1E395D99-ABA3-4586-8B1F-0B9D2B2C22D4}" srcOrd="2" destOrd="0" parTransId="{108D9F22-4BA6-472D-8A2D-1C84D3FACD7C}" sibTransId="{106A4503-224A-400F-9618-8E72007E76D8}"/>
    <dgm:cxn modelId="{88B10CF1-07C1-4A9B-82BB-95F79AAEE539}" type="presOf" srcId="{3995DE49-9797-4E91-9E93-A9AFAF6123F7}" destId="{7FA6B555-4181-448F-9E91-A20B4DB91A87}" srcOrd="0" destOrd="0" presId="urn:microsoft.com/office/officeart/2005/8/layout/venn3"/>
    <dgm:cxn modelId="{17BF2763-F33A-4BED-ACDF-1DF2C7B20AF0}" type="presParOf" srcId="{28B21311-ACC7-4C5B-8747-B220300035EB}" destId="{4050A2A2-2BB2-4C83-93DD-00AB94FC714C}" srcOrd="0" destOrd="0" presId="urn:microsoft.com/office/officeart/2005/8/layout/venn3"/>
    <dgm:cxn modelId="{C6CC4611-3102-450D-9B2B-6776E38940C7}" type="presParOf" srcId="{28B21311-ACC7-4C5B-8747-B220300035EB}" destId="{533152BF-D58F-4AF9-9DC4-9D88E1F987C6}" srcOrd="1" destOrd="0" presId="urn:microsoft.com/office/officeart/2005/8/layout/venn3"/>
    <dgm:cxn modelId="{6E5ABAEF-7247-42AF-A6D2-AB6CD14991A1}" type="presParOf" srcId="{28B21311-ACC7-4C5B-8747-B220300035EB}" destId="{7FA6B555-4181-448F-9E91-A20B4DB91A87}" srcOrd="2" destOrd="0" presId="urn:microsoft.com/office/officeart/2005/8/layout/venn3"/>
    <dgm:cxn modelId="{5656C69F-35FB-4857-9B7A-DA80E0A5AF21}" type="presParOf" srcId="{28B21311-ACC7-4C5B-8747-B220300035EB}" destId="{AF095C6A-4BCF-4599-9EDE-70D72E73FC17}" srcOrd="3" destOrd="0" presId="urn:microsoft.com/office/officeart/2005/8/layout/venn3"/>
    <dgm:cxn modelId="{FE16B376-5AD1-4C3A-BA5F-BCF80C5511CF}" type="presParOf" srcId="{28B21311-ACC7-4C5B-8747-B220300035EB}" destId="{0D2B0E6C-93AC-4C34-BCFD-DF4A430245B0}" srcOrd="4" destOrd="0" presId="urn:microsoft.com/office/officeart/2005/8/layout/venn3"/>
    <dgm:cxn modelId="{0BD65FB1-B88C-49CF-84C9-EB3C9DA6C3A2}" type="presParOf" srcId="{28B21311-ACC7-4C5B-8747-B220300035EB}" destId="{9A216738-F0C7-4644-B0BC-FC20EC3CA2BD}" srcOrd="5" destOrd="0" presId="urn:microsoft.com/office/officeart/2005/8/layout/venn3"/>
    <dgm:cxn modelId="{BB7D4EF9-D938-4218-9FE6-1657188458EF}" type="presParOf" srcId="{28B21311-ACC7-4C5B-8747-B220300035EB}" destId="{E6EB7748-F2B3-4F54-AA8D-A2E5D6C86DB8}"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Identity and Web 2.0 tools</a:t>
          </a:r>
          <a:endParaRPr lang="en-GB" sz="21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Outline of my research</a:t>
          </a:r>
        </a:p>
        <a:p>
          <a:pPr lvl="0" algn="ctr" defTabSz="933450">
            <a:lnSpc>
              <a:spcPct val="90000"/>
            </a:lnSpc>
            <a:spcBef>
              <a:spcPct val="0"/>
            </a:spcBef>
            <a:spcAft>
              <a:spcPct val="35000"/>
            </a:spcAft>
          </a:pPr>
          <a:r>
            <a:rPr lang="en-GB" sz="2100" kern="1200" dirty="0" smtClean="0"/>
            <a:t>methodology</a:t>
          </a:r>
          <a:endParaRPr lang="en-GB" sz="2100"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Identity management </a:t>
          </a:r>
          <a:endParaRPr lang="en-GB" sz="2100"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6670" rIns="133129" bIns="26670" numCol="1" spcCol="1270" anchor="ctr" anchorCtr="0">
          <a:noAutofit/>
        </a:bodyPr>
        <a:lstStyle/>
        <a:p>
          <a:pPr lvl="0" algn="ctr" defTabSz="933450">
            <a:lnSpc>
              <a:spcPct val="90000"/>
            </a:lnSpc>
            <a:spcBef>
              <a:spcPct val="0"/>
            </a:spcBef>
            <a:spcAft>
              <a:spcPct val="35000"/>
            </a:spcAft>
          </a:pPr>
          <a:r>
            <a:rPr lang="en-GB" sz="2100" kern="1200" dirty="0" smtClean="0"/>
            <a:t>Strategies</a:t>
          </a:r>
          <a:endParaRPr lang="en-GB" sz="2100" kern="1200" dirty="0"/>
        </a:p>
      </dsp:txBody>
      <dsp:txXfrm>
        <a:off x="5808136" y="1053455"/>
        <a:ext cx="2419052" cy="24190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Identity and Web 2.0 tools</a:t>
          </a:r>
          <a:endParaRPr lang="en-GB" sz="20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b="1" kern="1200" dirty="0" smtClean="0"/>
            <a:t>Outline of my research</a:t>
          </a:r>
        </a:p>
        <a:p>
          <a:pPr lvl="0" algn="ctr" defTabSz="889000">
            <a:lnSpc>
              <a:spcPct val="90000"/>
            </a:lnSpc>
            <a:spcBef>
              <a:spcPct val="0"/>
            </a:spcBef>
            <a:spcAft>
              <a:spcPct val="35000"/>
            </a:spcAft>
          </a:pPr>
          <a:r>
            <a:rPr lang="en-GB" sz="2000" b="1" kern="1200" dirty="0" smtClean="0"/>
            <a:t>methodology</a:t>
          </a:r>
          <a:endParaRPr lang="en-GB" sz="2000" b="1"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Identity management </a:t>
          </a:r>
          <a:endParaRPr lang="en-GB" sz="2000"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strategies</a:t>
          </a:r>
          <a:endParaRPr lang="en-GB" sz="2000" kern="1200" dirty="0"/>
        </a:p>
      </dsp:txBody>
      <dsp:txXfrm>
        <a:off x="5808136" y="1053455"/>
        <a:ext cx="2419052" cy="241905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0A2A2-2BB2-4C83-93DD-00AB94FC714C}">
      <dsp:nvSpPr>
        <dsp:cNvPr id="0" name=""/>
        <dsp:cNvSpPr/>
      </dsp:nvSpPr>
      <dsp:spPr>
        <a:xfrm>
          <a:off x="2411" y="1053455"/>
          <a:ext cx="2419052" cy="241905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Identity and Web 2.0 tools</a:t>
          </a:r>
          <a:endParaRPr lang="en-GB" sz="2000" kern="1200" dirty="0"/>
        </a:p>
      </dsp:txBody>
      <dsp:txXfrm>
        <a:off x="2411" y="1053455"/>
        <a:ext cx="2419052" cy="2419052"/>
      </dsp:txXfrm>
    </dsp:sp>
    <dsp:sp modelId="{7FA6B555-4181-448F-9E91-A20B4DB91A87}">
      <dsp:nvSpPr>
        <dsp:cNvPr id="0" name=""/>
        <dsp:cNvSpPr/>
      </dsp:nvSpPr>
      <dsp:spPr>
        <a:xfrm>
          <a:off x="1937652" y="1053455"/>
          <a:ext cx="2419052" cy="241905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Outline of my research</a:t>
          </a:r>
        </a:p>
        <a:p>
          <a:pPr lvl="0" algn="ctr" defTabSz="889000">
            <a:lnSpc>
              <a:spcPct val="90000"/>
            </a:lnSpc>
            <a:spcBef>
              <a:spcPct val="0"/>
            </a:spcBef>
            <a:spcAft>
              <a:spcPct val="35000"/>
            </a:spcAft>
          </a:pPr>
          <a:r>
            <a:rPr lang="en-GB" sz="2000" kern="1200" dirty="0" smtClean="0"/>
            <a:t>methodology</a:t>
          </a:r>
          <a:endParaRPr lang="en-GB" sz="2000" kern="1200" dirty="0"/>
        </a:p>
      </dsp:txBody>
      <dsp:txXfrm>
        <a:off x="1937652" y="1053455"/>
        <a:ext cx="2419052" cy="2419052"/>
      </dsp:txXfrm>
    </dsp:sp>
    <dsp:sp modelId="{0D2B0E6C-93AC-4C34-BCFD-DF4A430245B0}">
      <dsp:nvSpPr>
        <dsp:cNvPr id="0" name=""/>
        <dsp:cNvSpPr/>
      </dsp:nvSpPr>
      <dsp:spPr>
        <a:xfrm>
          <a:off x="3872894" y="1053455"/>
          <a:ext cx="2419052" cy="241905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b="1" kern="1200" dirty="0" smtClean="0"/>
            <a:t>Identity management </a:t>
          </a:r>
          <a:endParaRPr lang="en-GB" sz="2000" b="1" kern="1200" dirty="0"/>
        </a:p>
      </dsp:txBody>
      <dsp:txXfrm>
        <a:off x="3872894" y="1053455"/>
        <a:ext cx="2419052" cy="2419052"/>
      </dsp:txXfrm>
    </dsp:sp>
    <dsp:sp modelId="{E6EB7748-F2B3-4F54-AA8D-A2E5D6C86DB8}">
      <dsp:nvSpPr>
        <dsp:cNvPr id="0" name=""/>
        <dsp:cNvSpPr/>
      </dsp:nvSpPr>
      <dsp:spPr>
        <a:xfrm>
          <a:off x="5808136" y="1053455"/>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5400" rIns="133129" bIns="25400" numCol="1" spcCol="1270" anchor="ctr" anchorCtr="0">
          <a:noAutofit/>
        </a:bodyPr>
        <a:lstStyle/>
        <a:p>
          <a:pPr lvl="0" algn="ctr" defTabSz="889000">
            <a:lnSpc>
              <a:spcPct val="90000"/>
            </a:lnSpc>
            <a:spcBef>
              <a:spcPct val="0"/>
            </a:spcBef>
            <a:spcAft>
              <a:spcPct val="35000"/>
            </a:spcAft>
          </a:pPr>
          <a:r>
            <a:rPr lang="en-GB" sz="2000" kern="1200" dirty="0" smtClean="0"/>
            <a:t>strategies</a:t>
          </a:r>
          <a:endParaRPr lang="en-GB" sz="2000" kern="1200" dirty="0"/>
        </a:p>
      </dsp:txBody>
      <dsp:txXfrm>
        <a:off x="5808136" y="1053455"/>
        <a:ext cx="2419052" cy="241905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F55E285F-BC50-440D-B85F-EE6E679620D5}" type="datetimeFigureOut">
              <a:rPr lang="en-GB" smtClean="0"/>
              <a:pPr/>
              <a:t>04/09/2012</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A3776AF5-1CEF-482E-BA73-B06E79D5F14E}"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F4CA0B8B-CFA2-4CF8-A969-524DBCA07E0A}" type="datetimeFigureOut">
              <a:rPr lang="en-GB" smtClean="0"/>
              <a:pPr/>
              <a:t>04/09/2012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6A8CB5D-FC54-41C6-B644-A29A5C389E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50000"/>
              </a:lnSpc>
              <a:spcBef>
                <a:spcPts val="1200"/>
              </a:spcBef>
              <a:spcAft>
                <a:spcPts val="0"/>
              </a:spcAft>
              <a:buFont typeface="Wingdings" pitchFamily="2" charset="2"/>
              <a:buChar char="v"/>
            </a:pPr>
            <a:r>
              <a:rPr lang="en-GB" sz="1200" dirty="0" smtClean="0">
                <a:latin typeface="Arial"/>
                <a:ea typeface="Calibri"/>
                <a:cs typeface="Times New Roman"/>
              </a:rPr>
              <a:t>But technology</a:t>
            </a:r>
            <a:r>
              <a:rPr lang="en-GB" sz="1200" baseline="0" dirty="0" smtClean="0">
                <a:latin typeface="Arial"/>
                <a:ea typeface="Calibri"/>
                <a:cs typeface="Times New Roman"/>
              </a:rPr>
              <a:t> not fore grounded in the participant’s discussion. </a:t>
            </a:r>
            <a:endParaRPr lang="en-GB" sz="1200" dirty="0" smtClean="0">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Mini narratives, self accounting, exist in tension, toggle</a:t>
            </a:r>
            <a:r>
              <a:rPr lang="en-GB" baseline="0" dirty="0" smtClean="0"/>
              <a:t> between notions of self</a:t>
            </a:r>
          </a:p>
          <a:p>
            <a:r>
              <a:rPr lang="en-GB" baseline="0" dirty="0" smtClean="0"/>
              <a:t>Economies of performance outside-in – Ball’s </a:t>
            </a:r>
            <a:r>
              <a:rPr lang="en-GB" baseline="0" dirty="0" err="1" smtClean="0"/>
              <a:t>performativity</a:t>
            </a:r>
            <a:r>
              <a:rPr lang="en-GB" baseline="0" dirty="0" smtClean="0"/>
              <a:t> agenda</a:t>
            </a:r>
          </a:p>
          <a:p>
            <a:endParaRPr lang="en-GB" baseline="0" dirty="0" smtClean="0"/>
          </a:p>
          <a:p>
            <a:r>
              <a:rPr lang="en-GB" baseline="0" dirty="0" smtClean="0"/>
              <a:t>Ecologies of practice inside-out – the self motivated pressure to do the best for your students</a:t>
            </a:r>
          </a:p>
          <a:p>
            <a:endParaRPr lang="en-GB" baseline="0" dirty="0" smtClean="0"/>
          </a:p>
          <a:p>
            <a:endParaRPr lang="en-GB" sz="1600" dirty="0" smtClean="0">
              <a:latin typeface="Arial"/>
              <a:ea typeface="Calibri"/>
              <a:cs typeface="Times New Roman"/>
            </a:endParaRPr>
          </a:p>
          <a:p>
            <a:pPr marL="342900" lvl="0" indent="-342900">
              <a:lnSpc>
                <a:spcPct val="150000"/>
              </a:lnSpc>
              <a:spcAft>
                <a:spcPts val="1200"/>
              </a:spcAft>
              <a:buFont typeface="Wingdings" pitchFamily="2" charset="2"/>
              <a:buChar char="v"/>
            </a:pPr>
            <a:endParaRPr lang="en-GB" sz="1600" dirty="0" smtClean="0">
              <a:latin typeface="Arial"/>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342900" lvl="0" indent="-342900">
              <a:lnSpc>
                <a:spcPct val="150000"/>
              </a:lnSpc>
              <a:spcAft>
                <a:spcPts val="1200"/>
              </a:spcAft>
              <a:buFont typeface="Wingdings" pitchFamily="2" charset="2"/>
              <a:buChar char="v"/>
            </a:pP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unsettled</a:t>
            </a:r>
            <a:r>
              <a:rPr lang="en-GB" baseline="0" dirty="0" smtClean="0"/>
              <a:t> and uncertain state when undergo changes to practice, with features of anxiety</a:t>
            </a:r>
          </a:p>
          <a:p>
            <a:endParaRPr lang="en-GB" baseline="0" dirty="0" smtClean="0"/>
          </a:p>
          <a:p>
            <a:r>
              <a:rPr lang="en-GB" sz="1200" kern="1200" dirty="0" smtClean="0">
                <a:solidFill>
                  <a:schemeClr val="tx1"/>
                </a:solidFill>
                <a:latin typeface="+mn-lt"/>
                <a:ea typeface="+mn-ea"/>
                <a:cs typeface="+mn-cs"/>
              </a:rPr>
              <a:t>Lecturers designed activities where students could explore the web, challenge the conventional practices in their subject and suggest new meanings:  </a:t>
            </a:r>
          </a:p>
          <a:p>
            <a:r>
              <a:rPr lang="en-GB" sz="1200" kern="1200" dirty="0" smtClean="0">
                <a:solidFill>
                  <a:schemeClr val="tx1"/>
                </a:solidFill>
                <a:latin typeface="+mn-lt"/>
                <a:ea typeface="+mn-ea"/>
                <a:cs typeface="+mn-cs"/>
              </a:rPr>
              <a:t>I’m quite happy with that [my authority might be undermined].  I quite like a debate. I don’t know how many within the group have retail jobs or have experience, but where does the experience lie?  They are obviously far more experienced in their subject area certainly I felt that I was learning from them. [Adrian]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 think in a Web 2 environment, there is more of a levelling out.  People assume the same status, in a way that is very different to a physical space particularly when you are stood at the front of a group of learners who are all facing you, but I think it is least important because I don’t particularly have a problem with my authority being examined in that way or not challenged is perhaps too strong a word.  I think it is part and parcel of moving to a Web 2 way of working and thinking that this is perhaps in some ways more democratic.  That will introduce possibilities for students to contribute in a way that probably feels less constrained in a class room environment but it will also introduce problems as well, potentially such as people going off into topics that you think are completely irrelevant or perhaps behaving in a way that targets individuals personally. [Richard]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 think in HE you are hoping that students will challenge your views and that would just be a part of that.  It is not always a comfortable process. It is a process that we would want to happen anyway and the web is just an extension of that obviously with all the provisos about the quality of what they are getting... But on any level it is a psychological challenge but it is a necessary and a good one. [Sue]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 don’t think I know it all and... if my students expect me to then they are misconceived really.  We are all learning together and also students come up with some super resources that you can then use next time around. [Emily]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Web 2 is making it seem more and more ridiculous in that we try to maintain this crumbling ivory tower that we are living it... Some of the gate keeping we are doing is just because we can, because we have the power to do so... don’t want to close gates and open gates just because I can do so and I think a lot people just like the power that academy gives them</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unsettled</a:t>
            </a:r>
            <a:r>
              <a:rPr lang="en-GB" baseline="0" dirty="0" smtClean="0"/>
              <a:t> and uncertain state when undergo changes to practice, with features of anxiety</a:t>
            </a:r>
          </a:p>
          <a:p>
            <a:r>
              <a:rPr lang="en-GB" baseline="0" dirty="0" smtClean="0"/>
              <a:t>Range of replies (from flat rejection of the concept to total agreement) Range relates to personality type.</a:t>
            </a:r>
          </a:p>
          <a:p>
            <a:endParaRPr lang="en-GB" baseline="0" dirty="0" smtClean="0"/>
          </a:p>
          <a:p>
            <a:r>
              <a:rPr lang="en-GB" baseline="0" dirty="0" smtClean="0"/>
              <a:t>Although uncertain and unsettled, and risky </a:t>
            </a:r>
          </a:p>
          <a:p>
            <a:r>
              <a:rPr lang="en-GB" baseline="0" dirty="0" smtClean="0"/>
              <a:t>Not ontologically challenged, not in a stuck place as web 2.0 not epistemologically challenging suits their CCSF p 139 orientation to T&amp;L.</a:t>
            </a:r>
          </a:p>
          <a:p>
            <a:endParaRPr lang="en-GB" baseline="0" dirty="0" smtClean="0"/>
          </a:p>
          <a:p>
            <a:endParaRPr lang="en-GB" sz="1200" kern="1200" dirty="0" smtClean="0">
              <a:solidFill>
                <a:schemeClr val="tx1"/>
              </a:solidFill>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page 116</a:t>
            </a:r>
          </a:p>
          <a:p>
            <a:endParaRPr lang="en-GB" dirty="0" smtClean="0"/>
          </a:p>
          <a:p>
            <a:r>
              <a:rPr lang="en-GB" dirty="0" smtClean="0"/>
              <a:t>Practical strategies</a:t>
            </a:r>
            <a:r>
              <a:rPr lang="en-GB" baseline="0" dirty="0" smtClean="0"/>
              <a:t> to manage challenge to their identities brought about by greater access to knowledge;</a:t>
            </a:r>
          </a:p>
          <a:p>
            <a:r>
              <a:rPr lang="en-GB" baseline="0" dirty="0" smtClean="0"/>
              <a:t>Page 135 </a:t>
            </a:r>
          </a:p>
          <a:p>
            <a:endParaRPr lang="en-GB" baseline="0" dirty="0" smtClean="0"/>
          </a:p>
        </p:txBody>
      </p:sp>
      <p:sp>
        <p:nvSpPr>
          <p:cNvPr id="4" name="Slide Number Placeholder 3"/>
          <p:cNvSpPr>
            <a:spLocks noGrp="1"/>
          </p:cNvSpPr>
          <p:nvPr>
            <p:ph type="sldNum" sz="quarter" idx="10"/>
          </p:nvPr>
        </p:nvSpPr>
        <p:spPr/>
        <p:txBody>
          <a:bodyPr/>
          <a:lstStyle/>
          <a:p>
            <a:fld id="{26A8CB5D-FC54-41C6-B644-A29A5C389E80}" type="slidenum">
              <a:rPr lang="en-GB" smtClean="0"/>
              <a:pPr/>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Tutors believe in the potential of the tools, to support</a:t>
            </a:r>
            <a:r>
              <a:rPr lang="en-GB" baseline="0" dirty="0" smtClean="0"/>
              <a:t> their visions of </a:t>
            </a:r>
            <a:r>
              <a:rPr lang="en-GB" baseline="0" dirty="0" err="1" smtClean="0"/>
              <a:t>t&amp;l</a:t>
            </a:r>
            <a:r>
              <a:rPr lang="en-GB" baseline="0" dirty="0" smtClean="0"/>
              <a:t>, value the epistemological traditions of web, acknowledge these tensions, know that we need to teach for them not ignore them (not got this sorted)</a:t>
            </a:r>
            <a:endParaRPr lang="en-GB" dirty="0" smtClean="0"/>
          </a:p>
          <a:p>
            <a:r>
              <a:rPr lang="en-GB" dirty="0" smtClean="0"/>
              <a:t>they hold this belief of potential</a:t>
            </a:r>
            <a:r>
              <a:rPr lang="en-GB" baseline="0" dirty="0" smtClean="0"/>
              <a:t> </a:t>
            </a:r>
            <a:r>
              <a:rPr lang="en-GB" dirty="0" smtClean="0"/>
              <a:t>in their</a:t>
            </a:r>
            <a:r>
              <a:rPr lang="en-GB" baseline="0" dirty="0" smtClean="0"/>
              <a:t> mind’s eye</a:t>
            </a:r>
          </a:p>
          <a:p>
            <a:r>
              <a:rPr lang="en-GB" baseline="0" dirty="0" smtClean="0"/>
              <a:t>Develop strategies to deal with tensions. </a:t>
            </a:r>
          </a:p>
          <a:p>
            <a:r>
              <a:rPr lang="en-GB" baseline="0" dirty="0" smtClean="0"/>
              <a:t>Acceptance of change as risky</a:t>
            </a:r>
          </a:p>
          <a:p>
            <a:endParaRPr lang="en-GB" baseline="0" dirty="0" smtClean="0"/>
          </a:p>
          <a:p>
            <a:r>
              <a:rPr lang="en-GB" baseline="0" dirty="0" smtClean="0"/>
              <a:t>Fit ontologically and epistemologically with teachers </a:t>
            </a:r>
            <a:r>
              <a:rPr lang="en-GB" baseline="0" dirty="0" err="1" smtClean="0"/>
              <a:t>CCSF</a:t>
            </a:r>
            <a:endParaRPr lang="en-GB" baseline="0" dirty="0" smtClean="0"/>
          </a:p>
          <a:p>
            <a:endParaRPr lang="en-GB" baseline="0" dirty="0" smtClean="0"/>
          </a:p>
          <a:p>
            <a:r>
              <a:rPr lang="en-GB" baseline="0" dirty="0" smtClean="0"/>
              <a:t>Stock photo – ‘a photo that shows the happy (unblemished) faces but what early adopters do is believe in the of positive outcomes of benefits being realised.  “I do it anyway, because of the benefits that might accrue”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I’m teaching in a new context that has new affordances there is scope to do different things as a teacher that you wouldn’t normally do and so you then have to thinking through for yourself  “Is that pedagogically a good decision?  Is it ethically a good decision to do it in that way?”  And you are making those decisions.  And what you are doing is risky because you might make the wrong decision and then you know things can go wrong.  You can make students unhappy.  But I do it none the less, for a couple of reasons, one is that I think there might be benefits to teaching and learning and that is a central reason why you do anything isn’t it? ... but I’m doing it because I think that the benefits that accrue might be really important. [Catherine]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That belief</a:t>
            </a:r>
            <a:r>
              <a:rPr lang="en-GB" baseline="0" dirty="0" smtClean="0"/>
              <a:t> in the benefits is a key driver for adoption, and that one killer affordance drives uptake.  Lecturers have a profound commitment to delivering quality and if they understand the potential then of the tools this can drive them forward. </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26A8CB5D-FC54-41C6-B644-A29A5C389E80}" type="slidenum">
              <a:rPr lang="en-GB" smtClean="0"/>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Quote comes from Sian Bayne</a:t>
            </a:r>
            <a:r>
              <a:rPr lang="en-GB" baseline="0" dirty="0" smtClean="0"/>
              <a:t> and Ray Land’s study published in 2008 funded by HEA which was based on evaluating what happens in practice </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Dynamic </a:t>
            </a:r>
            <a:r>
              <a:rPr lang="en-GB" dirty="0" err="1" smtClean="0"/>
              <a:t>ie</a:t>
            </a:r>
            <a:r>
              <a:rPr lang="en-GB" baseline="0" dirty="0" smtClean="0"/>
              <a:t> changes over time </a:t>
            </a:r>
            <a:r>
              <a:rPr lang="en-GB" dirty="0" smtClean="0"/>
              <a:t>and personal</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GB" dirty="0" smtClean="0"/>
              <a:t>Web 2.0 fit with good practice </a:t>
            </a:r>
            <a:r>
              <a:rPr lang="en-GB" dirty="0" err="1" smtClean="0"/>
              <a:t>ie</a:t>
            </a:r>
            <a:r>
              <a:rPr lang="en-GB" baseline="0" dirty="0" smtClean="0"/>
              <a:t> </a:t>
            </a:r>
            <a:r>
              <a:rPr lang="en-GB" sz="1200" kern="1200" dirty="0" smtClean="0">
                <a:solidFill>
                  <a:schemeClr val="tx1"/>
                </a:solidFill>
                <a:latin typeface="+mn-lt"/>
                <a:ea typeface="+mn-ea"/>
                <a:cs typeface="+mn-cs"/>
              </a:rPr>
              <a:t>Franklin and Van </a:t>
            </a:r>
            <a:r>
              <a:rPr lang="en-GB" sz="1200" kern="1200" dirty="0" err="1" smtClean="0">
                <a:solidFill>
                  <a:schemeClr val="tx1"/>
                </a:solidFill>
                <a:latin typeface="+mn-lt"/>
                <a:ea typeface="+mn-ea"/>
                <a:cs typeface="+mn-cs"/>
              </a:rPr>
              <a:t>Hamelem</a:t>
            </a:r>
            <a:r>
              <a:rPr lang="en-GB"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(2007) say web 2.0 allows:</a:t>
            </a:r>
          </a:p>
          <a:p>
            <a:r>
              <a:rPr lang="en-GB" sz="1200" kern="1200" dirty="0" smtClean="0">
                <a:solidFill>
                  <a:schemeClr val="tx1"/>
                </a:solidFill>
                <a:latin typeface="+mn-lt"/>
                <a:ea typeface="+mn-ea"/>
                <a:cs typeface="+mn-cs"/>
              </a:rPr>
              <a:t>greater student independence and autonomy, greater collaboration, and increased pedagogic efficiency. (2007, p.1)</a:t>
            </a:r>
          </a:p>
          <a:p>
            <a:endParaRPr lang="en-GB" dirty="0" smtClean="0"/>
          </a:p>
        </p:txBody>
      </p:sp>
      <p:sp>
        <p:nvSpPr>
          <p:cNvPr id="58372" name="Slide Number Placeholder 3"/>
          <p:cNvSpPr>
            <a:spLocks noGrp="1"/>
          </p:cNvSpPr>
          <p:nvPr>
            <p:ph type="sldNum" sz="quarter" idx="5"/>
          </p:nvPr>
        </p:nvSpPr>
        <p:spPr>
          <a:noFill/>
        </p:spPr>
        <p:txBody>
          <a:bodyPr/>
          <a:lstStyle/>
          <a:p>
            <a:fld id="{2BCF79B8-A8AD-45EF-B0BA-1D18294F9686}"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GB" sz="1200" kern="1200" dirty="0" smtClean="0">
                <a:solidFill>
                  <a:schemeClr val="tx1"/>
                </a:solidFill>
                <a:latin typeface="+mn-lt"/>
                <a:ea typeface="+mn-ea"/>
                <a:cs typeface="+mn-cs"/>
              </a:rPr>
              <a:t>Land and Bayne (2008) talk about how digital technologies “undermine the authority of academic knowledge” (p.676).  </a:t>
            </a:r>
            <a:r>
              <a:rPr lang="en-GB" sz="1200" kern="1200" dirty="0" err="1" smtClean="0">
                <a:solidFill>
                  <a:schemeClr val="tx1"/>
                </a:solidFill>
                <a:latin typeface="+mn-lt"/>
                <a:ea typeface="+mn-ea"/>
                <a:cs typeface="+mn-cs"/>
              </a:rPr>
              <a:t>Dohn</a:t>
            </a:r>
            <a:r>
              <a:rPr lang="en-GB" sz="1200" kern="1200" dirty="0" smtClean="0">
                <a:solidFill>
                  <a:schemeClr val="tx1"/>
                </a:solidFill>
                <a:latin typeface="+mn-lt"/>
                <a:ea typeface="+mn-ea"/>
                <a:cs typeface="+mn-cs"/>
              </a:rPr>
              <a:t> (2009) discusses, in depth, the ontological basis of Web 2.0 and argues that the Web 2.0 leads to “people acting differently in sharing collaborating and negotiating meaning on the net in more bottom up ways than before” (p.117) and that Web 2.0 practices embody dynamic, participatory view of knowledge</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Hold the lived experience; taking the risks, innovating</a:t>
            </a:r>
            <a:r>
              <a:rPr lang="en-GB" baseline="0" dirty="0" smtClean="0"/>
              <a:t> in their practice</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smtClean="0"/>
              <a:t>Focus on lecturers;  Ecclesfield and Rebbeck argue that e-maturity in colleges is not about the kit but about the skills</a:t>
            </a:r>
          </a:p>
          <a:p>
            <a:endParaRPr lang="en-GB" smtClean="0"/>
          </a:p>
          <a:p>
            <a:r>
              <a:rPr lang="en-GB" smtClean="0"/>
              <a:t>Focus on what can be learnt from lecturers; in terms of their rationale for uptake, personal journeys – structure and agency, their motivations, emotional journey, their skills and how acquired</a:t>
            </a:r>
          </a:p>
        </p:txBody>
      </p:sp>
      <p:sp>
        <p:nvSpPr>
          <p:cNvPr id="61444" name="Slide Number Placeholder 3"/>
          <p:cNvSpPr>
            <a:spLocks noGrp="1"/>
          </p:cNvSpPr>
          <p:nvPr>
            <p:ph type="sldNum" sz="quarter" idx="5"/>
          </p:nvPr>
        </p:nvSpPr>
        <p:spPr>
          <a:noFill/>
        </p:spPr>
        <p:txBody>
          <a:bodyPr/>
          <a:lstStyle/>
          <a:p>
            <a:fld id="{493EE3D9-B4FD-40D8-8B67-DBEC58AF8806}" type="slidenum">
              <a:rPr lang="en-GB" smtClean="0"/>
              <a:pPr/>
              <a:t>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Focus not on the laggards – </a:t>
            </a:r>
            <a:r>
              <a:rPr lang="en-GB" dirty="0" err="1" smtClean="0"/>
              <a:t>SimFin’s</a:t>
            </a:r>
            <a:r>
              <a:rPr lang="en-GB" dirty="0" smtClean="0"/>
              <a:t> blinkered horses, or technophobes</a:t>
            </a:r>
          </a:p>
          <a:p>
            <a:r>
              <a:rPr lang="en-GB" dirty="0" err="1" smtClean="0"/>
              <a:t>Ipad</a:t>
            </a:r>
            <a:r>
              <a:rPr lang="en-GB" dirty="0" smtClean="0"/>
              <a:t> clip – learning what new pedagogies are in practice- are they just new tools used in old ways?</a:t>
            </a:r>
          </a:p>
          <a:p>
            <a:r>
              <a:rPr lang="en-GB" dirty="0" smtClean="0"/>
              <a:t>Know that they will talk about the time, the skills, support ‘the usual</a:t>
            </a:r>
            <a:r>
              <a:rPr lang="en-GB" baseline="0" dirty="0" smtClean="0"/>
              <a:t> suspects’</a:t>
            </a: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E04A3F12-662B-43C3-94E6-B4931ADC119D}" type="slidenum">
              <a:rPr lang="en-GB" smtClean="0"/>
              <a:pPr/>
              <a:t>11</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Coupland</a:t>
            </a:r>
            <a:r>
              <a:rPr lang="en-US" dirty="0" smtClean="0"/>
              <a:t> et al. (2008, p.331) </a:t>
            </a:r>
            <a:r>
              <a:rPr lang="en-US" dirty="0" err="1" smtClean="0"/>
              <a:t>characterise</a:t>
            </a:r>
            <a:r>
              <a:rPr lang="en-US" dirty="0" smtClean="0"/>
              <a:t> identity as practical project or discursive accomplishments.</a:t>
            </a:r>
          </a:p>
          <a:p>
            <a:endParaRPr lang="en-US" dirty="0" smtClean="0"/>
          </a:p>
          <a:p>
            <a:r>
              <a:rPr lang="en-US" dirty="0" smtClean="0"/>
              <a:t>Identity located within complexity of structures around them:</a:t>
            </a:r>
          </a:p>
          <a:p>
            <a:r>
              <a:rPr lang="en-GB" dirty="0" smtClean="0"/>
              <a:t>The new </a:t>
            </a:r>
            <a:r>
              <a:rPr lang="en-GB" dirty="0" err="1" smtClean="0"/>
              <a:t>performative</a:t>
            </a:r>
            <a:r>
              <a:rPr lang="en-GB" dirty="0" smtClean="0"/>
              <a:t> worker is a promiscuous self, an enterprising self, with a passion for excellence. For some, this is an opportunity to make a success of themselves, for others it portends inner conflicts, </a:t>
            </a:r>
            <a:r>
              <a:rPr lang="en-GB" dirty="0" err="1" smtClean="0"/>
              <a:t>inauthenticity</a:t>
            </a:r>
            <a:r>
              <a:rPr lang="en-GB" dirty="0" smtClean="0"/>
              <a:t> and resistance. (Ball, 2003, p.215)</a:t>
            </a:r>
          </a:p>
          <a:p>
            <a:endParaRPr lang="en-GB" dirty="0" smtClean="0"/>
          </a:p>
          <a:p>
            <a:r>
              <a:rPr lang="en-GB" dirty="0" smtClean="0"/>
              <a:t>Mini narratives, self accounting, exist in tension, toggle</a:t>
            </a:r>
            <a:r>
              <a:rPr lang="en-GB" baseline="0" dirty="0" smtClean="0"/>
              <a:t> between notions of self</a:t>
            </a:r>
          </a:p>
          <a:p>
            <a:endParaRPr lang="en-GB" baseline="0" dirty="0" smtClean="0"/>
          </a:p>
          <a:p>
            <a:r>
              <a:rPr lang="en-GB" baseline="0" dirty="0" smtClean="0"/>
              <a:t>Clegg 2008 professionals as split, conflicted plural </a:t>
            </a:r>
          </a:p>
          <a:p>
            <a:r>
              <a:rPr lang="en-GB" baseline="0" dirty="0" smtClean="0"/>
              <a:t>My further 12</a:t>
            </a:r>
          </a:p>
          <a:p>
            <a:pPr marL="342900" lvl="0" indent="-342900">
              <a:lnSpc>
                <a:spcPct val="150000"/>
              </a:lnSpc>
              <a:spcBef>
                <a:spcPts val="1200"/>
              </a:spcBef>
              <a:spcAft>
                <a:spcPts val="0"/>
              </a:spcAft>
              <a:buFont typeface="Wingdings" pitchFamily="2" charset="2"/>
              <a:buChar char="v"/>
            </a:pPr>
            <a:r>
              <a:rPr lang="en-GB" dirty="0" smtClean="0">
                <a:latin typeface="Arial"/>
                <a:ea typeface="Calibri"/>
                <a:cs typeface="Times New Roman"/>
              </a:rPr>
              <a:t>The anxious innovator;</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The coerced employee; </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The willing experimenter;</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Marginalised innovator;</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Qualified and confident;</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The student pleaser;</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The demanding teacher;</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The scared unskilled;</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All skilled up; </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Equal with students;</a:t>
            </a:r>
          </a:p>
          <a:p>
            <a:pPr marL="342900" lvl="0" indent="-342900">
              <a:lnSpc>
                <a:spcPct val="150000"/>
              </a:lnSpc>
              <a:spcAft>
                <a:spcPts val="0"/>
              </a:spcAft>
              <a:buFont typeface="Wingdings" pitchFamily="2" charset="2"/>
              <a:buChar char="v"/>
            </a:pPr>
            <a:r>
              <a:rPr lang="en-GB" dirty="0" smtClean="0">
                <a:latin typeface="Arial"/>
                <a:ea typeface="Calibri"/>
                <a:cs typeface="Times New Roman"/>
              </a:rPr>
              <a:t>A distinct work identity;</a:t>
            </a:r>
          </a:p>
          <a:p>
            <a:pPr marL="342900" lvl="0" indent="-342900">
              <a:lnSpc>
                <a:spcPct val="150000"/>
              </a:lnSpc>
              <a:spcAft>
                <a:spcPts val="1200"/>
              </a:spcAft>
              <a:buFont typeface="Wingdings" pitchFamily="2" charset="2"/>
              <a:buChar char="v"/>
            </a:pPr>
            <a:r>
              <a:rPr lang="en-GB" dirty="0" smtClean="0">
                <a:latin typeface="Arial"/>
                <a:ea typeface="Calibri"/>
                <a:cs typeface="Times New Roman"/>
              </a:rPr>
              <a:t>Exposed professional</a:t>
            </a:r>
            <a:r>
              <a:rPr lang="en-GB" sz="1600" dirty="0" smtClean="0">
                <a:latin typeface="Arial"/>
                <a:ea typeface="Calibri"/>
                <a:cs typeface="Times New Roman"/>
              </a:rPr>
              <a:t>.</a:t>
            </a:r>
          </a:p>
          <a:p>
            <a:pPr marL="342900" lvl="0" indent="-342900">
              <a:lnSpc>
                <a:spcPct val="150000"/>
              </a:lnSpc>
              <a:spcAft>
                <a:spcPts val="1200"/>
              </a:spcAft>
              <a:buFont typeface="Wingdings" pitchFamily="2" charset="2"/>
              <a:buChar char="v"/>
            </a:pPr>
            <a:endParaRPr lang="en-GB" sz="1600" dirty="0" smtClean="0">
              <a:latin typeface="Arial"/>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342900" lvl="0" indent="-342900">
              <a:lnSpc>
                <a:spcPct val="150000"/>
              </a:lnSpc>
              <a:spcAft>
                <a:spcPts val="1200"/>
              </a:spcAft>
              <a:buFont typeface="Wingdings" pitchFamily="2" charset="2"/>
              <a:buChar char="v"/>
            </a:pPr>
            <a:endParaRPr lang="en-GB" dirty="0"/>
          </a:p>
        </p:txBody>
      </p:sp>
      <p:sp>
        <p:nvSpPr>
          <p:cNvPr id="4" name="Slide Number Placeholder 3"/>
          <p:cNvSpPr>
            <a:spLocks noGrp="1"/>
          </p:cNvSpPr>
          <p:nvPr>
            <p:ph type="sldNum" sz="quarter" idx="10"/>
          </p:nvPr>
        </p:nvSpPr>
        <p:spPr/>
        <p:txBody>
          <a:bodyPr/>
          <a:lstStyle/>
          <a:p>
            <a:fld id="{26A8CB5D-FC54-41C6-B644-A29A5C389E80}"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6F9C-73C1-4236-A37A-0D5642871D59}" type="datetimeFigureOut">
              <a:rPr lang="en-GB" smtClean="0"/>
              <a:pPr/>
              <a:t>04/09/2012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2419B9-B161-4528-BC02-635E19A42AB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D6F9C-73C1-4236-A37A-0D5642871D59}" type="datetimeFigureOut">
              <a:rPr lang="en-GB" smtClean="0"/>
              <a:pPr/>
              <a:t>04/09/2012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419B9-B161-4528-BC02-635E19A42AB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tube.com/watch?feature=youtube_gdata_player&amp;v=XcIwXVKQjsQ&amp;gl=GB"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aulgstacey.files.wordpress.com/2010/09/techadoptionlifecycle2.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a:xfrm>
            <a:off x="685800" y="2133600"/>
            <a:ext cx="7772400" cy="146685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en-GB" dirty="0" smtClean="0"/>
              <a:t>Lecturer identity: juggling tensions</a:t>
            </a:r>
            <a:br>
              <a:rPr lang="en-GB" dirty="0" smtClean="0"/>
            </a:br>
            <a:endParaRPr lang="en-GB" dirty="0" smtClean="0"/>
          </a:p>
        </p:txBody>
      </p:sp>
      <p:sp>
        <p:nvSpPr>
          <p:cNvPr id="17411" name="Subtitle 4"/>
          <p:cNvSpPr>
            <a:spLocks noGrp="1"/>
          </p:cNvSpPr>
          <p:nvPr>
            <p:ph type="subTitle" idx="1"/>
          </p:nvPr>
        </p:nvSpPr>
        <p:spPr/>
        <p:txBody>
          <a:bodyPr>
            <a:normAutofit fontScale="70000" lnSpcReduction="20000"/>
          </a:bodyPr>
          <a:lstStyle/>
          <a:p>
            <a:r>
              <a:rPr lang="en-US" dirty="0" smtClean="0">
                <a:solidFill>
                  <a:srgbClr val="002060"/>
                </a:solidFill>
              </a:rPr>
              <a:t>Liz Bennett</a:t>
            </a:r>
          </a:p>
          <a:p>
            <a:r>
              <a:rPr lang="en-US" dirty="0" smtClean="0">
                <a:solidFill>
                  <a:srgbClr val="002060"/>
                </a:solidFill>
              </a:rPr>
              <a:t>University of </a:t>
            </a:r>
            <a:r>
              <a:rPr lang="en-US" dirty="0" err="1" smtClean="0">
                <a:solidFill>
                  <a:srgbClr val="002060"/>
                </a:solidFill>
              </a:rPr>
              <a:t>Huddersfield</a:t>
            </a:r>
            <a:endParaRPr lang="en-US" dirty="0" smtClean="0">
              <a:solidFill>
                <a:srgbClr val="002060"/>
              </a:solidFill>
            </a:endParaRPr>
          </a:p>
          <a:p>
            <a:r>
              <a:rPr lang="en-US" dirty="0" smtClean="0">
                <a:solidFill>
                  <a:srgbClr val="002060"/>
                </a:solidFill>
              </a:rPr>
              <a:t>BERA 2012</a:t>
            </a:r>
          </a:p>
          <a:p>
            <a:r>
              <a:rPr lang="en-US" dirty="0" smtClean="0">
                <a:solidFill>
                  <a:srgbClr val="002060"/>
                </a:solidFill>
              </a:rPr>
              <a:t>@lizbennett1</a:t>
            </a:r>
          </a:p>
          <a:p>
            <a:r>
              <a:rPr lang="en-US" dirty="0" smtClean="0">
                <a:solidFill>
                  <a:srgbClr val="002060"/>
                </a:solidFill>
              </a:rPr>
              <a:t>e.bennett@hud.ac.uk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Not the laggards or technophobes</a:t>
            </a:r>
          </a:p>
        </p:txBody>
      </p:sp>
      <p:pic>
        <p:nvPicPr>
          <p:cNvPr id="33795" name="Content Placeholder 3" descr="blinkers.jpg"/>
          <p:cNvPicPr>
            <a:picLocks noGrp="1" noChangeAspect="1"/>
          </p:cNvPicPr>
          <p:nvPr>
            <p:ph idx="1"/>
          </p:nvPr>
        </p:nvPicPr>
        <p:blipFill>
          <a:blip r:embed="rId3" cstate="print"/>
          <a:srcRect/>
          <a:stretch>
            <a:fillRect/>
          </a:stretch>
        </p:blipFill>
        <p:spPr>
          <a:xfrm>
            <a:off x="1763688" y="1916832"/>
            <a:ext cx="5403850" cy="3598862"/>
          </a:xfrm>
        </p:spPr>
      </p:pic>
      <p:sp>
        <p:nvSpPr>
          <p:cNvPr id="4" name="TextBox 3"/>
          <p:cNvSpPr txBox="1"/>
          <p:nvPr/>
        </p:nvSpPr>
        <p:spPr>
          <a:xfrm>
            <a:off x="611560" y="5949280"/>
            <a:ext cx="1424172" cy="646331"/>
          </a:xfrm>
          <a:prstGeom prst="rect">
            <a:avLst/>
          </a:prstGeom>
          <a:noFill/>
        </p:spPr>
        <p:txBody>
          <a:bodyPr wrap="none" rtlCol="0">
            <a:spAutoFit/>
          </a:bodyPr>
          <a:lstStyle/>
          <a:p>
            <a:r>
              <a:rPr lang="en-GB" dirty="0" err="1" smtClean="0">
                <a:hlinkClick r:id="rId4"/>
              </a:rPr>
              <a:t>Youtube</a:t>
            </a:r>
            <a:r>
              <a:rPr lang="en-GB" dirty="0" smtClean="0">
                <a:hlinkClick r:id="rId4"/>
              </a:rPr>
              <a:t> </a:t>
            </a:r>
            <a:r>
              <a:rPr lang="en-GB" dirty="0" err="1" smtClean="0">
                <a:hlinkClick r:id="rId4"/>
              </a:rPr>
              <a:t>Ipad</a:t>
            </a: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A comment on methodology	</a:t>
            </a:r>
          </a:p>
        </p:txBody>
      </p:sp>
      <p:sp>
        <p:nvSpPr>
          <p:cNvPr id="34819" name="Content Placeholder 2"/>
          <p:cNvSpPr>
            <a:spLocks noGrp="1"/>
          </p:cNvSpPr>
          <p:nvPr>
            <p:ph idx="1"/>
          </p:nvPr>
        </p:nvSpPr>
        <p:spPr/>
        <p:txBody>
          <a:bodyPr>
            <a:normAutofit/>
          </a:bodyPr>
          <a:lstStyle/>
          <a:p>
            <a:r>
              <a:rPr lang="en-GB" dirty="0" smtClean="0"/>
              <a:t>Learning from the voices of practitioners;</a:t>
            </a:r>
          </a:p>
          <a:p>
            <a:r>
              <a:rPr lang="en-GB" dirty="0" smtClean="0"/>
              <a:t>‘shed light on the interactions between professional identity and agency and how this impacts on their professional practices in times of change’ (</a:t>
            </a:r>
            <a:r>
              <a:rPr lang="en-GB" dirty="0" err="1" smtClean="0"/>
              <a:t>Jephcote</a:t>
            </a:r>
            <a:r>
              <a:rPr lang="en-GB" dirty="0" smtClean="0"/>
              <a:t> and Salisbury, 2009, p.967)</a:t>
            </a:r>
          </a:p>
          <a:p>
            <a:pPr>
              <a:buNone/>
            </a:pP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a:t>
            </a:r>
            <a:endParaRPr lang="en-GB" dirty="0"/>
          </a:p>
        </p:txBody>
      </p:sp>
      <p:sp>
        <p:nvSpPr>
          <p:cNvPr id="3" name="Content Placeholder 2"/>
          <p:cNvSpPr>
            <a:spLocks noGrp="1"/>
          </p:cNvSpPr>
          <p:nvPr>
            <p:ph idx="1"/>
          </p:nvPr>
        </p:nvSpPr>
        <p:spPr/>
        <p:txBody>
          <a:bodyPr>
            <a:normAutofit/>
          </a:bodyPr>
          <a:lstStyle/>
          <a:p>
            <a:r>
              <a:rPr lang="en-GB" dirty="0" smtClean="0"/>
              <a:t>Phenomenological</a:t>
            </a:r>
          </a:p>
          <a:p>
            <a:r>
              <a:rPr lang="en-GB" dirty="0" smtClean="0"/>
              <a:t>Small scale (n=16) lecturers</a:t>
            </a:r>
          </a:p>
          <a:p>
            <a:r>
              <a:rPr lang="en-GB" dirty="0" smtClean="0"/>
              <a:t>Across the university – post 1992</a:t>
            </a:r>
          </a:p>
          <a:p>
            <a:r>
              <a:rPr lang="en-GB" dirty="0" smtClean="0"/>
              <a:t>Semi structured interviews</a:t>
            </a:r>
          </a:p>
          <a:p>
            <a:r>
              <a:rPr lang="en-GB" dirty="0" smtClean="0"/>
              <a:t>Thematic analysis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Shards of identity </a:t>
            </a:r>
            <a:br>
              <a:rPr lang="en-GB" dirty="0" smtClean="0"/>
            </a:br>
            <a:r>
              <a:rPr lang="en-GB" dirty="0" smtClean="0"/>
              <a:t>(</a:t>
            </a:r>
            <a:r>
              <a:rPr lang="en-GB" dirty="0" err="1" smtClean="0"/>
              <a:t>Stronach</a:t>
            </a:r>
            <a:r>
              <a:rPr lang="en-GB" dirty="0" smtClean="0"/>
              <a:t> et al., 2002) </a:t>
            </a:r>
            <a:endParaRPr lang="en-GB" dirty="0"/>
          </a:p>
        </p:txBody>
      </p:sp>
      <p:pic>
        <p:nvPicPr>
          <p:cNvPr id="4" name="Content Placeholder 3" descr="broken-glass-7.jpg"/>
          <p:cNvPicPr>
            <a:picLocks noGrp="1" noChangeAspect="1"/>
          </p:cNvPicPr>
          <p:nvPr>
            <p:ph idx="1"/>
          </p:nvPr>
        </p:nvPicPr>
        <p:blipFill>
          <a:blip r:embed="rId3" cstate="print"/>
          <a:stretch>
            <a:fillRect/>
          </a:stretch>
        </p:blipFill>
        <p:spPr>
          <a:xfrm>
            <a:off x="323528" y="2060848"/>
            <a:ext cx="3505200" cy="2933700"/>
          </a:xfrm>
        </p:spPr>
      </p:pic>
      <p:sp>
        <p:nvSpPr>
          <p:cNvPr id="5" name="TextBox 4"/>
          <p:cNvSpPr txBox="1"/>
          <p:nvPr/>
        </p:nvSpPr>
        <p:spPr>
          <a:xfrm>
            <a:off x="3851920" y="2000448"/>
            <a:ext cx="5328592" cy="4693593"/>
          </a:xfrm>
          <a:prstGeom prst="rect">
            <a:avLst/>
          </a:prstGeom>
          <a:noFill/>
        </p:spPr>
        <p:txBody>
          <a:bodyPr wrap="square" rtlCol="0">
            <a:spAutoFit/>
          </a:bodyPr>
          <a:lstStyle/>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teacher as recollected pupil;</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teacher as pressured individual;</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the subject specialist;</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the person/teacher I am;</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the socialized apprentice;</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the coerced innovator;</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the convinced professional;</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professional critic;</a:t>
            </a:r>
          </a:p>
          <a:p>
            <a:pPr marL="144000">
              <a:spcBef>
                <a:spcPts val="600"/>
              </a:spcBef>
              <a:buFont typeface="Wingdings" pitchFamily="2" charset="2"/>
              <a:buChar char="v"/>
              <a:tabLst>
                <a:tab pos="144000" algn="l"/>
              </a:tabLst>
            </a:pPr>
            <a:r>
              <a:rPr lang="en-GB" sz="2400" dirty="0" smtClean="0">
                <a:latin typeface="Arial" pitchFamily="34" charset="0"/>
                <a:cs typeface="Arial" pitchFamily="34" charset="0"/>
              </a:rPr>
              <a:t>sceptical pragmatist. </a:t>
            </a:r>
          </a:p>
          <a:p>
            <a:pPr marL="144000">
              <a:spcBef>
                <a:spcPts val="600"/>
              </a:spcBef>
              <a:tabLst>
                <a:tab pos="144000" algn="l"/>
              </a:tabLst>
            </a:pPr>
            <a:r>
              <a:rPr lang="en-GB" sz="2000" dirty="0" smtClean="0">
                <a:latin typeface="Arial" pitchFamily="34" charset="0"/>
                <a:cs typeface="Arial" pitchFamily="34" charset="0"/>
              </a:rPr>
              <a:t> I extended these shards with further 12</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Identity management and technology</a:t>
            </a:r>
            <a:endParaRPr lang="en-GB" dirty="0"/>
          </a:p>
        </p:txBody>
      </p:sp>
      <p:pic>
        <p:nvPicPr>
          <p:cNvPr id="4" name="Content Placeholder 3" descr="broken-glass-7.jpg"/>
          <p:cNvPicPr>
            <a:picLocks noGrp="1" noChangeAspect="1"/>
          </p:cNvPicPr>
          <p:nvPr>
            <p:ph idx="1"/>
          </p:nvPr>
        </p:nvPicPr>
        <p:blipFill>
          <a:blip r:embed="rId3" cstate="print"/>
          <a:stretch>
            <a:fillRect/>
          </a:stretch>
        </p:blipFill>
        <p:spPr>
          <a:xfrm>
            <a:off x="683568" y="2060848"/>
            <a:ext cx="2880320" cy="2410703"/>
          </a:xfrm>
        </p:spPr>
      </p:pic>
      <p:sp>
        <p:nvSpPr>
          <p:cNvPr id="5" name="TextBox 4"/>
          <p:cNvSpPr txBox="1"/>
          <p:nvPr/>
        </p:nvSpPr>
        <p:spPr>
          <a:xfrm>
            <a:off x="4002210" y="2314034"/>
            <a:ext cx="4098182" cy="2339102"/>
          </a:xfrm>
          <a:prstGeom prst="rect">
            <a:avLst/>
          </a:prstGeom>
          <a:noFill/>
        </p:spPr>
        <p:txBody>
          <a:bodyPr wrap="square" rtlCol="0">
            <a:spAutoFit/>
          </a:bodyPr>
          <a:lstStyle/>
          <a:p>
            <a:pPr marL="342900" lvl="0" indent="-342900">
              <a:lnSpc>
                <a:spcPct val="150000"/>
              </a:lnSpc>
              <a:spcBef>
                <a:spcPts val="1200"/>
              </a:spcBef>
              <a:spcAft>
                <a:spcPts val="0"/>
              </a:spcAft>
              <a:buFont typeface="Wingdings" pitchFamily="2" charset="2"/>
              <a:buChar char="v"/>
            </a:pPr>
            <a:r>
              <a:rPr lang="en-GB" sz="2400" dirty="0" smtClean="0">
                <a:latin typeface="Arial"/>
                <a:ea typeface="Calibri"/>
                <a:cs typeface="Times New Roman"/>
              </a:rPr>
              <a:t>Exposed professional;</a:t>
            </a:r>
          </a:p>
          <a:p>
            <a:pPr marL="342900" lvl="0" indent="-342900">
              <a:lnSpc>
                <a:spcPct val="150000"/>
              </a:lnSpc>
              <a:spcBef>
                <a:spcPts val="1200"/>
              </a:spcBef>
              <a:spcAft>
                <a:spcPts val="0"/>
              </a:spcAft>
              <a:buFont typeface="Wingdings" pitchFamily="2" charset="2"/>
              <a:buChar char="v"/>
            </a:pPr>
            <a:r>
              <a:rPr lang="en-GB" sz="2400" dirty="0" smtClean="0">
                <a:latin typeface="Arial"/>
                <a:ea typeface="Calibri"/>
                <a:cs typeface="Times New Roman"/>
              </a:rPr>
              <a:t> Distinct work identity;</a:t>
            </a:r>
          </a:p>
          <a:p>
            <a:pPr marL="342900" lvl="0" indent="-342900">
              <a:lnSpc>
                <a:spcPct val="150000"/>
              </a:lnSpc>
              <a:spcBef>
                <a:spcPts val="1200"/>
              </a:spcBef>
              <a:spcAft>
                <a:spcPts val="0"/>
              </a:spcAft>
              <a:buFont typeface="Wingdings" pitchFamily="2" charset="2"/>
              <a:buChar char="v"/>
            </a:pPr>
            <a:r>
              <a:rPr lang="en-GB" sz="2400" dirty="0" smtClean="0">
                <a:latin typeface="Arial"/>
                <a:ea typeface="Calibri"/>
                <a:cs typeface="Times New Roman"/>
              </a:rPr>
              <a:t>Equal with students;</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Economies of performance versus ecologies of practice </a:t>
            </a:r>
            <a:br>
              <a:rPr lang="en-GB" sz="3200" dirty="0" smtClean="0"/>
            </a:br>
            <a:r>
              <a:rPr lang="en-GB" sz="3200" dirty="0" smtClean="0"/>
              <a:t>(</a:t>
            </a:r>
            <a:r>
              <a:rPr lang="en-GB" sz="3200" dirty="0" err="1" smtClean="0"/>
              <a:t>Stronach</a:t>
            </a:r>
            <a:r>
              <a:rPr lang="en-GB" sz="3200" dirty="0" smtClean="0"/>
              <a:t> et al., 2002) </a:t>
            </a:r>
            <a:endParaRPr lang="en-GB" sz="3200" dirty="0"/>
          </a:p>
        </p:txBody>
      </p:sp>
      <p:pic>
        <p:nvPicPr>
          <p:cNvPr id="1026" name="Picture 2" descr="C:\Documents and Settings\user\Local Settings\Temporary Internet Files\Content.IE5\RAB3ENT0\MC900289952[1].wmf"/>
          <p:cNvPicPr>
            <a:picLocks noGrp="1" noChangeAspect="1" noChangeArrowheads="1"/>
          </p:cNvPicPr>
          <p:nvPr>
            <p:ph idx="1"/>
          </p:nvPr>
        </p:nvPicPr>
        <p:blipFill>
          <a:blip r:embed="rId3" cstate="print"/>
          <a:srcRect/>
          <a:stretch>
            <a:fillRect/>
          </a:stretch>
        </p:blipFill>
        <p:spPr bwMode="auto">
          <a:xfrm>
            <a:off x="827584" y="2564904"/>
            <a:ext cx="2809592" cy="2379552"/>
          </a:xfrm>
          <a:prstGeom prst="rect">
            <a:avLst/>
          </a:prstGeom>
          <a:noFill/>
          <a:ln>
            <a:solidFill>
              <a:schemeClr val="accent1"/>
            </a:solidFill>
          </a:ln>
        </p:spPr>
      </p:pic>
      <p:sp>
        <p:nvSpPr>
          <p:cNvPr id="1028" name="AutoShape 4" descr="data:image/jpeg;base64,/9j/4AAQSkZJRgABAQAAAQABAAD/2wBDAAkGBwgHBgkIBwgKCgkLDRYPDQwMDRsUFRAWIB0iIiAdHx8kKDQsJCYxJx8fLT0tMTU3Ojo6Iys/RD84QzQ5Ojf/2wBDAQoKCg0MDRoPDxo3JR8lNzc3Nzc3Nzc3Nzc3Nzc3Nzc3Nzc3Nzc3Nzc3Nzc3Nzc3Nzc3Nzc3Nzc3Nzc3Nzc3Nzf/wAARCABdARgDASIAAhEBAxEB/8QAHAABAAICAwEAAAAAAAAAAAAAAAYHAQgCAwUE/8QARRAAAQMDAQUFBAYFCgcAAAAAAQIDBAAFEQYHEiExYSJBUXGBExSRoSMyQlJisQgVcoKyFhckMzSSwdHS8DVDRXSiwuH/xAAZAQEAAwEBAAAAAAAAAAAAAAAAAQIEBQP/xAAiEQEAAgICAwACAwAAAAAAAAAAAQIDEQQhEjFBUWEiI6H/2gAMAwEAAhEDEQA/ALxpSlApSlApWK63nm2GlOvLQ22gZUtSgAkeJNB2EgVHdVavtemmMzHC5IUPo4zXFav8h1NQvWO1L+shaYwpQ4KmrHZ/cHf5nh0NVW8+7LkLeedW++6crWo7ylGjFm5cV6p3KVz9pGopV1TOYkpjNtnsRUjebx4KzxV58OmKsrR20K3ah3IsoCFceXslq7Lh/Ae/yPGqNEOUoZTEklPiGVY/KulaFIO6tJSfBQwabZacjJSdy2sBFcqpDR20ubatyJew5MhDAS6OLrQ6/eHz86uO2XOHdYaJdvkNvsL5LQc+h8D0o6WLNXJHT7KVjNZo9SlKUClKUClKUClKUClKUClKUClKUClKUClKUClKUClKUClKUCsZHjXW++2w0t15xLbaElSlrIASB3kmqt1ntSCQuFpkhSuIVPIBSP2AfreZ4edHnky1xxu0ptqrV1r00zma77SQoZbjNEFxfp3Dqapu+aiv2uLimE024ptasswWOKeHHKj348TwFR4e+XW4AZclTZLgA3jlS1HxP+8VemnrFbtBadkTZJSX0t+0lyO9RH2U9M8AO/PjRj878ifxWEJVouxaXtyJ2s5an3l/1cGKsjfPgCMFR65Aryn9fyI30WnLVbrVHH1d1kLc88nh8jUev95lX+6PXGcr6Rw4QgHg2jPBI8vmc15tQzWy+M6x9Qlje0fViFb360Sv8K4zePkK923bTmpQEfVFnjSmV9lbjLYOAeeUq5jyNVtSitc96/VySdA6X1NA9/02+mKpzilTKipvPgpB+r5DFQNxvUez28dlSmFKP1gCpmSkfI/Iivl0hqaXpm5pksKUqM4QJLHc4np4Ed3wq+JsK16tsKUPJTIhSm0uNrHMZ4hQPcRUtVK0zRuvVoeJo/aDbdQ7kaTiFcOXsXFdlw/gPf5c6mgPWtZdR2WTp+8v22UolTZ3mnB9tH2VDw/wINS3R202ZbCmJfS5Mh8Al/m60Ov3h8/Oi+Llanwye13Ur4rZc4V0iJlW+S3IZXyW2rIz3g+B6V9go2xMT3DNKUokpSlApSsGgzkVwW6239dxCf2lAVS+1PatJiTX7Jpd0NraVuSZycKIUOaUcxw5E+ePGqmag3/U8hbzUa53Z9J7a0oW9u9/E8h5URtuElaVjKVBQ8Qc1yzWoNsvWotJz92LKnW6Q2e3HdCgB0U2oY+VbB7L9ftazhLakoSxdYyR7dpP1XAftoz3dO6htO6ZFKge2bUK7DouQmM4US5yhGaUCQUg/WIx4JB4+JFEp3vJ+8PjWc1pj+tLj3XGYDy/tC+B+NbXaEvqdSaUt1zBHtXWt14eDieyofEfOiIlIKUritQQkqUcJHEk91EslQHMigIPIg+Van641ZNvuqrjOjzX24xdKI6W3lJT7NPBJ4HvAz61OtgOp3hd5lknyXHfeke3jqdWVHfSO0nifu4PoaI2velYFKJM8K8HVGrbXpqPvTnwp9Qy3GbwXF+ncOp4VDNa7TTFeet2n2yX2yUOynUkBB5YSk8z1PDz7qnlSHpT65Ep5b7zhypxxW8pXrRizcuK9V7l72q9Z3XUrhEhz2EMHsxGldnzUeaj58OlRvNZ51ioc217WncrH2L2ZEu7Srs+gKTDAQySOS1A5PmE/wAVe9ttuJYssO2oV/ant9Y8Uowf4in4V92xqOlrR3tk/WfkuLV6EJ/9ai+3JRN5taCOymMsjzKhn8hT46GvDjdK0JzSlKOaUpSgz38auXYpd1ybTLtTqsqhrC2sn7C88PQg/GqaqfbFny3qt9kfVdiKJ80qTj8zUtPFt45ISbbXaW3rPFuyQPaxXQ2o44lC+H54+JqmgcVsHtTSF6EumeGA2R5hxNa+UW5kayPUsF/uWn5Yk2yQWyfrtq4ocHgof486unR20G26hCI8gph3E82Fq4LP4Fd/lzqgqyCQQRkEHII5g91Qpi5Fsc/ptcDmsiqT0ftNl2z2cO/b8uGMJEjOXWx1++Pn51c0SQ3KitSGVFTbqQtBKSMg8RwPGpdTFmrkjcO6lKUepXi6zuS7PpW63Fk/Sx4q1t8cdrHD517VR3aHCcuGib1GZSVOLiLKQO8gZ/woNRypR3lKJUo8VE8ya2y2b2ZqyaLtUVCAlxTCXXiDxU4sbyiT5mtTD2k+Yrb/AERORcdIWeYjdw5DbJCTkBW6ARnoQR6UVqrL9I20siJabygJS8HlRnMJ4rCk7ycnpuH41Wmze7OWbXNnkoUpKVyAy4En6yV9kg+IyQfMA1a36RspoWC0QifpnZhdSn8KEEE/FYqndFxHJ+r7LHaGVKmtH0SrePyFCfbb7OOda17c9QfrbWKobLu/FtjfsQkEY9qeKz58h+751f2q70zp3Ts67PkbsdolI+8s8Ej1JArUy2zGReo867tLlte8B+S2MZe47xBzw4nn0omUq2m6T/kyzp5baAlL9vSh4hOMvpJKiepCx8Kl/wCjtf8AdeuGnn18FD3qPknnwSsD/wAT8a8DaXtHt+tbNHhs2uTGkMSA6h1biVDGCCDjxzn0qHaPvLmntT266IUUpYeT7Uce02eCx8CfWiPrcLuqDbYtRfqHRMoNL3JU4e7M4JBG8O0RjwTn5VNm3EOtJcbUFIWkFKh3g1rht2v4u2rhbmjli1oLeR3uKwV/kkehomXn6B0gdQ6d1RNDRUuLECYnD/mg75A64SB+9UZ01eHLDfYF3ZBUqK6FlP3k8lD1BNT/AGfbTbVpHTYtTlmkyHVuLcfdbWkBZV0PgAB6VWkpTTkp9cdv2bC3VFtBx2UkkgcOlSq3OiSG5cZqSwoKadQFoUO8EZBpVfbC9QG76NEN8/T21z3cceKm8AoPzI/d60qF3v6t0Ta9TNFbyPd5wGESmk9oY5BX3h0NUnqfS1001I3J7GWFHDclsZQvwHQ9D862TxXRMiR5sdceWw28y4ndW24nII8qM+bjVyd/WrB58KxVn6x2XPMe0m6bCnm87yoS1dpPjuE8/I8fDwqs3G1trU24hSHEHCkKSQpJ8CPGocvJitjnUrs2LTEv6VdigjejSVAjorCs/M/CvJ25w1KbtU9I7KC4yrh97BH8JqObKb+izah91kq3Y1wAbKjySsZ3D65I9RVu60sY1FpyVb0kB1QC2VeC0nI+PI9Can430/t4/j9a2Urm60tpxbbqC24hRStCuaVA4IrjgVDmaYpX1W+3Trm57O3Q35SwcENIKseZ5CpFD2carlYJtYjpPJUiQhPySSflReuK9vUInVgbFI6nNUyJAHZZiKBPVShj8jXR/NRqfH/T8/8Acq/01Pdl+kpemos5dzDYlSHEpAbXvAISOHHqSflRo4+C8ZIm0M7YpYZ0W8wVALkvNoA8cKCj/DVEVYe2W6SJV7Yhll5uFETwcWhSUuOHiSCRg4GB6mq8yAMnGKK8u3lkBX3Wi0z71MES1xlyHjjITwCB4qJ4AVKdHbObjfSmVcA5Bt54gqADjo/CDyHU/Crnstmt9kiJi2yMhloc8Dio+KjzJ86LYeLN+7ekU0ds2gWcomXXcnzxhSd5OW2j+EHmep9MVPAMDArOKVLpUx1pGqlKUouVhSQoEKGQeY8azSg1h2o6BlaVuj0yGytdlfXvNOgcGCo/1avADuPeMd9dOitpl60jBMGO1HlwclSGn8j2aicndI7jxOPE1tA8y2+0tp5tDjawUqQtIIUD3EHnUOuGyzRk9e+5ZWmjnOI61ND4JIojTXbV2qrlqy5+/wB0WnKRusst5CGk55AH5nvq1dh+hXIim9UXRASp1r+gNK4kJUOLh8Mg4HQnxrhq3YcnC5Gk5RSoDPucpWQeiV8x388+YqARb7rTZ/O90cdmQt3lFldtlQH3QeBHEcUmiE+/SG1FwgadjrOVf0qTg44DIQn45PoK+PYloa2Xy2TrrfYKJTKnQzGQ6DgboypQ9Tj0qeaf03btX2iLfdW6fhi5y2wtQ7R7GOycE8MjjjuzUxtVshWiC3BtkZuNFbzuNNjAGTk/MmidI1I2Y6OdjuNoskZtS0FIWkHKSRzHHurV6fDet8yRBlp3X47imnB1ScH0rdHFRufoTS9xmOzJ1livSHlbzjihxUaEwiOgNbJa2Sv3GSsOybMytlSVEjfUkfRAnqCkZ499Utpm2ydWaxiRHSXHJskuSFj7ud5w/DPyrZdrQel2YkiI1Z46I8gpLzSchLhSSU5GeOMmu+y6P09YpZl2m1R40goKC42OO6eY+QoaeenZpo0D/gEX5/51T227SEPTdzt8qzxUxoEpotlCAd1LqTnPqCP7prY4CvOvlitd/jIj3iE1KZQvfShwZCVcsj40NNeNiF+No1o3Fcc3Y1yR7BQPLfHFB/MfvUq8I+zzSUZ9t9ixxW3W1BaFpBBSoHIIOeeaUNJTSlKJYIqL6u0RbNSoLjqfdpoGESmgAroFD7Q/2MVKaUVtWLRqWtWp9MXPTUkNXFkFlR3WpCOKHPXuPQ1YuzzaG0+01ar++lElOEMSV/VdHcFHuV17/OrJlxI8yO5HlsoeZcG6tDiQQoVUmsdlr0cOS9ObzzOSVxFq7Sf2D3joePU0Y5w3wz5Y+4/D2to2gTeFKu1lQkT936VjIAfA7x+L86h0K1ab0wsK1W6qbdEp3v1ZG7SWs8vaHlnpn486+HT+ub/p7+jNPB5htRSY0tJO5jmAeBT5d3hUnlbQdNX5hLepNPrKgMb7eF7vkrgRUPObYrz5R1P7dDu1h6O0GLJY4cVlHBAcUTw/ZTgD418n87OpM59hbfL2K/8AXXRITs3cyppd9Yz9hABA/vA/nXSi66Ltp37fYptxeH1DcHgED0GR8qKzfJvu8J9oHVuo9SvqXLtcRFvTneloUtAz4JBzvcefEAV68naBpqJdFW964AOJO6pwIKm0q8CocB+Qqnr7ri9XhgxXHm4ULGPdoifZp3fAnOT8h0r0dHbO7hffZyp29BtyuIUR9I6Pwg8h1NHpXPedVp2uK7Xmyx7QqdcJMZcEjmcLC+gHHJ6CqXe1RZo+qU3G26aie5o4BtwkFRz9cJ4pSfAY/wDltr0Pp1dnRajbm/d0cUqHBwK71b3PJqrdW7OLlZAuVbyqfBAySkfStj8SRzHUfCkr8iMuomIWlpnWtl1FhuI/7KVjJjPjdX6dyvSpIDWqKSOypJ5HKSO7rU103tKvVnLbMxQuMNPDdeJ9qkdF9/rnzFSri5kerr6pUW0/r2wXzdbZl+7STzYkjcV6Hkr0JqThWRkcfKjbW8WjcS5UrgHAV7mRvYzjPdXOixSlKBSlKBXxXS1QbvGMa5w48tgnPs3mwoZ9a+2lBxQndAAwABjFcqUoFKUoFKUoFKUoFKUoFKUoFKUoFYI4cqzSgiurtD2vUyC64j3acBhMlscT0UPtD/eapPUumbrpqSGrmyPZrOG328ltzoD3Hoa2VxXRNiR50ZcaYy28wsYU24kEEeVGbNxq5O/UtWMGvstNrm3eamHbY65DyuJSnkkeJPICrHu2zK3o1LDixJrzMOSlSi0U76kbuOAUT178+tWTYrHb7DCTFtkdLLY+sealnxUeZNQyY+Jabfy9IlozZrDs5amXfcmTwAQnm00egPM9T8BU+SMcKzWal0aUrSNVKwQPCs0ougusNnFvvhXLgYgzyMlSU/RuH8Q8eo4+dU5fLHctPyQxdYymFE4S4OLbn7Ku/wDOtnDXVIjMymlNSWkOtq5oWkEGjNl4tb9x1KgdPadsupYqGmrsLfcgN1xiUkKbc/Eg8Ofh3HpipdbNnV7tye1q5yJEQO0lhawAOmVYHwqS3DZppaapSvcVxyrn7B1SR/d4gegrnZtnOmbTJRKYgl59s5bXIWV7h8QOQPXGaKU4819x/r2dP2aNZ424y69IdcwXZMhwuOOnxKj3eA5Dur1awBis0a4jRSlKJKUpQKUpQKUpQKUpQKUpQKUpQKUpQf/Z"/>
          <p:cNvSpPr>
            <a:spLocks noChangeAspect="1" noChangeArrowheads="1"/>
          </p:cNvSpPr>
          <p:nvPr/>
        </p:nvSpPr>
        <p:spPr bwMode="auto">
          <a:xfrm>
            <a:off x="0" y="-317500"/>
            <a:ext cx="1952625" cy="6477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jpeg;base64,/9j/4AAQSkZJRgABAQAAAQABAAD/2wBDAAkGBwgHBgkIBwgKCgkLDRYPDQwMDRsUFRAWIB0iIiAdHx8kKDQsJCYxJx8fLT0tMTU3Ojo6Iys/RD84QzQ5Ojf/2wBDAQoKCg0MDRoPDxo3JR8lNzc3Nzc3Nzc3Nzc3Nzc3Nzc3Nzc3Nzc3Nzc3Nzc3Nzc3Nzc3Nzc3Nzc3Nzc3Nzc3Nzf/wAARCABdARgDASIAAhEBAxEB/8QAHAABAAICAwEAAAAAAAAAAAAAAAYHAQgCAwUE/8QARRAAAQMDAQUFBAYFCgcAAAAAAQIDBAAFEQYHEiExYSJBUXGBExSRoSMyQlJisQgVcoKyFhckMzSSwdHS8DVDRXSiwuH/xAAZAQEAAwEBAAAAAAAAAAAAAAAAAQIEBQP/xAAiEQEAAgICAwACAwAAAAAAAAAAAQIDEQQhEjFBUWEiI6H/2gAMAwEAAhEDEQA/ALxpSlApSlApWK63nm2GlOvLQ22gZUtSgAkeJNB2EgVHdVavtemmMzHC5IUPo4zXFav8h1NQvWO1L+shaYwpQ4KmrHZ/cHf5nh0NVW8+7LkLeedW++6crWo7ylGjFm5cV6p3KVz9pGopV1TOYkpjNtnsRUjebx4KzxV58OmKsrR20K3ah3IsoCFceXslq7Lh/Ae/yPGqNEOUoZTEklPiGVY/KulaFIO6tJSfBQwabZacjJSdy2sBFcqpDR20ubatyJew5MhDAS6OLrQ6/eHz86uO2XOHdYaJdvkNvsL5LQc+h8D0o6WLNXJHT7KVjNZo9SlKUClKUClKUClKUClKUClKUClKUClKUClKUClKUClKUClKUCsZHjXW++2w0t15xLbaElSlrIASB3kmqt1ntSCQuFpkhSuIVPIBSP2AfreZ4edHnky1xxu0ptqrV1r00zma77SQoZbjNEFxfp3Dqapu+aiv2uLimE024ptasswWOKeHHKj348TwFR4e+XW4AZclTZLgA3jlS1HxP+8VemnrFbtBadkTZJSX0t+0lyO9RH2U9M8AO/PjRj878ifxWEJVouxaXtyJ2s5an3l/1cGKsjfPgCMFR65Aryn9fyI30WnLVbrVHH1d1kLc88nh8jUev95lX+6PXGcr6Rw4QgHg2jPBI8vmc15tQzWy+M6x9Qlje0fViFb360Sv8K4zePkK923bTmpQEfVFnjSmV9lbjLYOAeeUq5jyNVtSitc96/VySdA6X1NA9/02+mKpzilTKipvPgpB+r5DFQNxvUez28dlSmFKP1gCpmSkfI/Iivl0hqaXpm5pksKUqM4QJLHc4np4Ed3wq+JsK16tsKUPJTIhSm0uNrHMZ4hQPcRUtVK0zRuvVoeJo/aDbdQ7kaTiFcOXsXFdlw/gPf5c6mgPWtZdR2WTp+8v22UolTZ3mnB9tH2VDw/wINS3R202ZbCmJfS5Mh8Al/m60Ov3h8/Oi+Llanwye13Ur4rZc4V0iJlW+S3IZXyW2rIz3g+B6V9go2xMT3DNKUokpSlApSsGgzkVwW6239dxCf2lAVS+1PatJiTX7Jpd0NraVuSZycKIUOaUcxw5E+ePGqmag3/U8hbzUa53Z9J7a0oW9u9/E8h5URtuElaVjKVBQ8Qc1yzWoNsvWotJz92LKnW6Q2e3HdCgB0U2oY+VbB7L9ftazhLakoSxdYyR7dpP1XAftoz3dO6htO6ZFKge2bUK7DouQmM4US5yhGaUCQUg/WIx4JB4+JFEp3vJ+8PjWc1pj+tLj3XGYDy/tC+B+NbXaEvqdSaUt1zBHtXWt14eDieyofEfOiIlIKUritQQkqUcJHEk91EslQHMigIPIg+Van641ZNvuqrjOjzX24xdKI6W3lJT7NPBJ4HvAz61OtgOp3hd5lknyXHfeke3jqdWVHfSO0nifu4PoaI2velYFKJM8K8HVGrbXpqPvTnwp9Qy3GbwXF+ncOp4VDNa7TTFeet2n2yX2yUOynUkBB5YSk8z1PDz7qnlSHpT65Ep5b7zhypxxW8pXrRizcuK9V7l72q9Z3XUrhEhz2EMHsxGldnzUeaj58OlRvNZ51ioc217WncrH2L2ZEu7Srs+gKTDAQySOS1A5PmE/wAVe9ttuJYssO2oV/ant9Y8Uowf4in4V92xqOlrR3tk/WfkuLV6EJ/9ai+3JRN5taCOymMsjzKhn8hT46GvDjdK0JzSlKOaUpSgz38auXYpd1ybTLtTqsqhrC2sn7C88PQg/GqaqfbFny3qt9kfVdiKJ80qTj8zUtPFt45ISbbXaW3rPFuyQPaxXQ2o44lC+H54+JqmgcVsHtTSF6EumeGA2R5hxNa+UW5kayPUsF/uWn5Yk2yQWyfrtq4ocHgof486unR20G26hCI8gph3E82Fq4LP4Fd/lzqgqyCQQRkEHII5g91Qpi5Fsc/ptcDmsiqT0ftNl2z2cO/b8uGMJEjOXWx1++Pn51c0SQ3KitSGVFTbqQtBKSMg8RwPGpdTFmrkjcO6lKUepXi6zuS7PpW63Fk/Sx4q1t8cdrHD517VR3aHCcuGib1GZSVOLiLKQO8gZ/woNRypR3lKJUo8VE8ya2y2b2ZqyaLtUVCAlxTCXXiDxU4sbyiT5mtTD2k+Yrb/AERORcdIWeYjdw5DbJCTkBW6ARnoQR6UVqrL9I20siJabygJS8HlRnMJ4rCk7ycnpuH41Wmze7OWbXNnkoUpKVyAy4En6yV9kg+IyQfMA1a36RspoWC0QifpnZhdSn8KEEE/FYqndFxHJ+r7LHaGVKmtH0SrePyFCfbb7OOda17c9QfrbWKobLu/FtjfsQkEY9qeKz58h+751f2q70zp3Ts67PkbsdolI+8s8Ej1JArUy2zGReo867tLlte8B+S2MZe47xBzw4nn0omUq2m6T/kyzp5baAlL9vSh4hOMvpJKiepCx8Kl/wCjtf8AdeuGnn18FD3qPknnwSsD/wAT8a8DaXtHt+tbNHhs2uTGkMSA6h1biVDGCCDjxzn0qHaPvLmntT266IUUpYeT7Uce02eCx8CfWiPrcLuqDbYtRfqHRMoNL3JU4e7M4JBG8O0RjwTn5VNm3EOtJcbUFIWkFKh3g1rht2v4u2rhbmjli1oLeR3uKwV/kkehomXn6B0gdQ6d1RNDRUuLECYnD/mg75A64SB+9UZ01eHLDfYF3ZBUqK6FlP3k8lD1BNT/AGfbTbVpHTYtTlmkyHVuLcfdbWkBZV0PgAB6VWkpTTkp9cdv2bC3VFtBx2UkkgcOlSq3OiSG5cZqSwoKadQFoUO8EZBpVfbC9QG76NEN8/T21z3cceKm8AoPzI/d60qF3v6t0Ta9TNFbyPd5wGESmk9oY5BX3h0NUnqfS1001I3J7GWFHDclsZQvwHQ9D862TxXRMiR5sdceWw28y4ndW24nII8qM+bjVyd/WrB58KxVn6x2XPMe0m6bCnm87yoS1dpPjuE8/I8fDwqs3G1trU24hSHEHCkKSQpJ8CPGocvJitjnUrs2LTEv6VdigjejSVAjorCs/M/CvJ25w1KbtU9I7KC4yrh97BH8JqObKb+izah91kq3Y1wAbKjySsZ3D65I9RVu60sY1FpyVb0kB1QC2VeC0nI+PI9Can430/t4/j9a2Urm60tpxbbqC24hRStCuaVA4IrjgVDmaYpX1W+3Trm57O3Q35SwcENIKseZ5CpFD2carlYJtYjpPJUiQhPySSflReuK9vUInVgbFI6nNUyJAHZZiKBPVShj8jXR/NRqfH/T8/8Acq/01Pdl+kpemos5dzDYlSHEpAbXvAISOHHqSflRo4+C8ZIm0M7YpYZ0W8wVALkvNoA8cKCj/DVEVYe2W6SJV7Yhll5uFETwcWhSUuOHiSCRg4GB6mq8yAMnGKK8u3lkBX3Wi0z71MES1xlyHjjITwCB4qJ4AVKdHbObjfSmVcA5Bt54gqADjo/CDyHU/Crnstmt9kiJi2yMhloc8Dio+KjzJ86LYeLN+7ekU0ds2gWcomXXcnzxhSd5OW2j+EHmep9MVPAMDArOKVLpUx1pGqlKUouVhSQoEKGQeY8azSg1h2o6BlaVuj0yGytdlfXvNOgcGCo/1avADuPeMd9dOitpl60jBMGO1HlwclSGn8j2aicndI7jxOPE1tA8y2+0tp5tDjawUqQtIIUD3EHnUOuGyzRk9e+5ZWmjnOI61ND4JIojTXbV2qrlqy5+/wB0WnKRusst5CGk55AH5nvq1dh+hXIim9UXRASp1r+gNK4kJUOLh8Mg4HQnxrhq3YcnC5Gk5RSoDPucpWQeiV8x388+YqARb7rTZ/O90cdmQt3lFldtlQH3QeBHEcUmiE+/SG1FwgadjrOVf0qTg44DIQn45PoK+PYloa2Xy2TrrfYKJTKnQzGQ6DgboypQ9Tj0qeaf03btX2iLfdW6fhi5y2wtQ7R7GOycE8MjjjuzUxtVshWiC3BtkZuNFbzuNNjAGTk/MmidI1I2Y6OdjuNoskZtS0FIWkHKSRzHHurV6fDet8yRBlp3X47imnB1ScH0rdHFRufoTS9xmOzJ1livSHlbzjihxUaEwiOgNbJa2Sv3GSsOybMytlSVEjfUkfRAnqCkZ499Utpm2ydWaxiRHSXHJskuSFj7ud5w/DPyrZdrQel2YkiI1Z46I8gpLzSchLhSSU5GeOMmu+y6P09YpZl2m1R40goKC42OO6eY+QoaeenZpo0D/gEX5/51T227SEPTdzt8qzxUxoEpotlCAd1LqTnPqCP7prY4CvOvlitd/jIj3iE1KZQvfShwZCVcsj40NNeNiF+No1o3Fcc3Y1yR7BQPLfHFB/MfvUq8I+zzSUZ9t9ixxW3W1BaFpBBSoHIIOeeaUNJTSlKJYIqL6u0RbNSoLjqfdpoGESmgAroFD7Q/2MVKaUVtWLRqWtWp9MXPTUkNXFkFlR3WpCOKHPXuPQ1YuzzaG0+01ar++lElOEMSV/VdHcFHuV17/OrJlxI8yO5HlsoeZcG6tDiQQoVUmsdlr0cOS9ObzzOSVxFq7Sf2D3joePU0Y5w3wz5Y+4/D2to2gTeFKu1lQkT936VjIAfA7x+L86h0K1ab0wsK1W6qbdEp3v1ZG7SWs8vaHlnpn486+HT+ub/p7+jNPB5htRSY0tJO5jmAeBT5d3hUnlbQdNX5hLepNPrKgMb7eF7vkrgRUPObYrz5R1P7dDu1h6O0GLJY4cVlHBAcUTw/ZTgD418n87OpM59hbfL2K/8AXXRITs3cyppd9Yz9hABA/vA/nXSi66Ltp37fYptxeH1DcHgED0GR8qKzfJvu8J9oHVuo9SvqXLtcRFvTneloUtAz4JBzvcefEAV68naBpqJdFW964AOJO6pwIKm0q8CocB+Qqnr7ri9XhgxXHm4ULGPdoifZp3fAnOT8h0r0dHbO7hffZyp29BtyuIUR9I6Pwg8h1NHpXPedVp2uK7Xmyx7QqdcJMZcEjmcLC+gHHJ6CqXe1RZo+qU3G26aie5o4BtwkFRz9cJ4pSfAY/wDltr0Pp1dnRajbm/d0cUqHBwK71b3PJqrdW7OLlZAuVbyqfBAySkfStj8SRzHUfCkr8iMuomIWlpnWtl1FhuI/7KVjJjPjdX6dyvSpIDWqKSOypJ5HKSO7rU103tKvVnLbMxQuMNPDdeJ9qkdF9/rnzFSri5kerr6pUW0/r2wXzdbZl+7STzYkjcV6Hkr0JqThWRkcfKjbW8WjcS5UrgHAV7mRvYzjPdXOixSlKBSlKBXxXS1QbvGMa5w48tgnPs3mwoZ9a+2lBxQndAAwABjFcqUoFKUoFKUoFKUoFKUoFKUoFKUoFYI4cqzSgiurtD2vUyC64j3acBhMlscT0UPtD/eapPUumbrpqSGrmyPZrOG328ltzoD3Hoa2VxXRNiR50ZcaYy28wsYU24kEEeVGbNxq5O/UtWMGvstNrm3eamHbY65DyuJSnkkeJPICrHu2zK3o1LDixJrzMOSlSi0U76kbuOAUT178+tWTYrHb7DCTFtkdLLY+sealnxUeZNQyY+Jabfy9IlozZrDs5amXfcmTwAQnm00egPM9T8BU+SMcKzWal0aUrSNVKwQPCs0ougusNnFvvhXLgYgzyMlSU/RuH8Q8eo4+dU5fLHctPyQxdYymFE4S4OLbn7Ku/wDOtnDXVIjMymlNSWkOtq5oWkEGjNl4tb9x1KgdPadsupYqGmrsLfcgN1xiUkKbc/Eg8Ofh3HpipdbNnV7tye1q5yJEQO0lhawAOmVYHwqS3DZppaapSvcVxyrn7B1SR/d4gegrnZtnOmbTJRKYgl59s5bXIWV7h8QOQPXGaKU4819x/r2dP2aNZ424y69IdcwXZMhwuOOnxKj3eA5Dur1awBis0a4jRSlKJKUpQKUpQKUpQKUpQKUpQKUpQKUpQf/Z"/>
          <p:cNvSpPr>
            <a:spLocks noChangeAspect="1" noChangeArrowheads="1"/>
          </p:cNvSpPr>
          <p:nvPr/>
        </p:nvSpPr>
        <p:spPr bwMode="auto">
          <a:xfrm>
            <a:off x="0" y="-317500"/>
            <a:ext cx="1952625" cy="6477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descr="http://culsu.co.uk/files/minisites/38953/qaa.jpg"/>
          <p:cNvPicPr>
            <a:picLocks noChangeAspect="1" noChangeArrowheads="1"/>
          </p:cNvPicPr>
          <p:nvPr/>
        </p:nvPicPr>
        <p:blipFill>
          <a:blip r:embed="rId4" cstate="print"/>
          <a:srcRect/>
          <a:stretch>
            <a:fillRect/>
          </a:stretch>
        </p:blipFill>
        <p:spPr bwMode="auto">
          <a:xfrm>
            <a:off x="4124650" y="2996952"/>
            <a:ext cx="4648200" cy="154305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2.0 and authority</a:t>
            </a:r>
            <a:endParaRPr lang="en-GB" dirty="0"/>
          </a:p>
        </p:txBody>
      </p:sp>
      <p:sp>
        <p:nvSpPr>
          <p:cNvPr id="3" name="Content Placeholder 2"/>
          <p:cNvSpPr>
            <a:spLocks noGrp="1"/>
          </p:cNvSpPr>
          <p:nvPr>
            <p:ph idx="1"/>
          </p:nvPr>
        </p:nvSpPr>
        <p:spPr>
          <a:xfrm>
            <a:off x="457200" y="1600200"/>
            <a:ext cx="4618856" cy="4525963"/>
          </a:xfrm>
        </p:spPr>
        <p:txBody>
          <a:bodyPr>
            <a:normAutofit fontScale="92500"/>
          </a:bodyPr>
          <a:lstStyle/>
          <a:p>
            <a:r>
              <a:rPr lang="en-GB" dirty="0" smtClean="0"/>
              <a:t>Valued Web 2.0 for its new ways of knowing</a:t>
            </a:r>
          </a:p>
          <a:p>
            <a:r>
              <a:rPr lang="en-GB" dirty="0" smtClean="0"/>
              <a:t>Surprising and different from Clegg et al. (2006)</a:t>
            </a:r>
          </a:p>
          <a:p>
            <a:r>
              <a:rPr lang="en-GB" dirty="0" smtClean="0"/>
              <a:t>““nightmare” of a stream of unanswerable questions” (p.96)</a:t>
            </a:r>
          </a:p>
          <a:p>
            <a:r>
              <a:rPr lang="en-GB" dirty="0" smtClean="0"/>
              <a:t>Applied to all epistemological traditions</a:t>
            </a:r>
          </a:p>
          <a:p>
            <a:endParaRPr lang="en-GB" dirty="0"/>
          </a:p>
        </p:txBody>
      </p:sp>
      <p:pic>
        <p:nvPicPr>
          <p:cNvPr id="4" name="Picture 6" descr="http://payload22.cargocollective.com/1/2/88505/2758319/deHarak1.jpg"/>
          <p:cNvPicPr>
            <a:picLocks noChangeAspect="1" noChangeArrowheads="1"/>
          </p:cNvPicPr>
          <p:nvPr/>
        </p:nvPicPr>
        <p:blipFill>
          <a:blip r:embed="rId3" cstate="print"/>
          <a:srcRect t="23506"/>
          <a:stretch>
            <a:fillRect/>
          </a:stretch>
        </p:blipFill>
        <p:spPr bwMode="auto">
          <a:xfrm>
            <a:off x="5580063" y="2132806"/>
            <a:ext cx="31797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95536" y="548680"/>
            <a:ext cx="7344816" cy="5184576"/>
          </a:xfrm>
          <a:prstGeom prst="wedgeEllipseCallout">
            <a:avLst>
              <a:gd name="adj1" fmla="val 55063"/>
              <a:gd name="adj2" fmla="val 54324"/>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sz="2600" dirty="0" smtClean="0"/>
              <a:t>Web 2 is making it seem more and more ridiculous in that we try to maintain this crumbling ivory tower that we are living it... Some of the gate keeping we are doing is just because we can, because we have the power to do so...</a:t>
            </a:r>
            <a:endParaRPr lang="en-GB"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11560" y="1124744"/>
            <a:ext cx="7920880" cy="4464496"/>
          </a:xfrm>
          <a:prstGeom prst="wedgeEllipseCallout">
            <a:avLst>
              <a:gd name="adj1" fmla="val -53674"/>
              <a:gd name="adj2" fmla="val 7036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r>
              <a:rPr lang="en-GB" sz="2400" dirty="0" smtClean="0"/>
              <a:t>They [students] are accessing discussion forums and they can see what other students from other institutions are presenting as solutions or how they solve some difficulties in understanding the content that is presenting and that is something wonderful. </a:t>
            </a:r>
          </a:p>
          <a:p>
            <a:r>
              <a:rPr lang="en-GB" sz="2400" dirty="0" smtClean="0"/>
              <a:t>[</a:t>
            </a:r>
            <a:r>
              <a:rPr lang="en-GB" sz="2400" dirty="0" err="1" smtClean="0"/>
              <a:t>Crista</a:t>
            </a:r>
            <a:r>
              <a:rPr lang="en-GB" sz="2400" dirty="0" smtClean="0"/>
              <a:t>, a lecturer in control engineering]</a:t>
            </a:r>
          </a:p>
          <a:p>
            <a:endParaRPr lang="en-GB"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GB" sz="3600" dirty="0" smtClean="0"/>
              <a:t>Web 2.0 = collaborative and participatory</a:t>
            </a:r>
          </a:p>
        </p:txBody>
      </p:sp>
      <p:pic>
        <p:nvPicPr>
          <p:cNvPr id="20483" name="Picture 2" descr="http://einiverse.eingang.org/files/2010/09/pwe_3.jpg"/>
          <p:cNvPicPr>
            <a:picLocks noChangeAspect="1" noChangeArrowheads="1"/>
          </p:cNvPicPr>
          <p:nvPr/>
        </p:nvPicPr>
        <p:blipFill>
          <a:blip r:embed="rId3" cstate="print"/>
          <a:srcRect/>
          <a:stretch>
            <a:fillRect/>
          </a:stretch>
        </p:blipFill>
        <p:spPr bwMode="auto">
          <a:xfrm>
            <a:off x="1285918" y="1340769"/>
            <a:ext cx="6382426" cy="4818732"/>
          </a:xfrm>
          <a:prstGeom prst="rect">
            <a:avLst/>
          </a:prstGeom>
          <a:noFill/>
          <a:ln w="9525">
            <a:noFill/>
            <a:miter lim="800000"/>
            <a:headEnd/>
            <a:tailEnd/>
          </a:ln>
        </p:spPr>
      </p:pic>
      <p:sp>
        <p:nvSpPr>
          <p:cNvPr id="4" name="TextBox 3"/>
          <p:cNvSpPr txBox="1"/>
          <p:nvPr/>
        </p:nvSpPr>
        <p:spPr>
          <a:xfrm>
            <a:off x="4139952" y="6381328"/>
            <a:ext cx="5038559" cy="369332"/>
          </a:xfrm>
          <a:prstGeom prst="rect">
            <a:avLst/>
          </a:prstGeom>
          <a:noFill/>
        </p:spPr>
        <p:txBody>
          <a:bodyPr wrap="none" rtlCol="0">
            <a:spAutoFit/>
          </a:bodyPr>
          <a:lstStyle/>
          <a:p>
            <a:r>
              <a:rPr lang="en-GB" sz="900" dirty="0" smtClean="0"/>
              <a:t>Weller (2007) http</a:t>
            </a:r>
            <a:r>
              <a:rPr lang="en-GB" dirty="0" smtClean="0"/>
              <a:t>://</a:t>
            </a:r>
            <a:r>
              <a:rPr lang="en-GB" sz="900" dirty="0" smtClean="0"/>
              <a:t>nogoodreason.typepad.co.uk/no_good_reason/2007/12/my-personal-wor.html</a:t>
            </a:r>
            <a:endParaRPr lang="en-GB"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Liminality</a:t>
            </a:r>
            <a:endParaRPr lang="en-GB" dirty="0"/>
          </a:p>
        </p:txBody>
      </p:sp>
      <p:sp>
        <p:nvSpPr>
          <p:cNvPr id="3" name="Content Placeholder 2"/>
          <p:cNvSpPr>
            <a:spLocks noGrp="1"/>
          </p:cNvSpPr>
          <p:nvPr>
            <p:ph idx="1"/>
          </p:nvPr>
        </p:nvSpPr>
        <p:spPr>
          <a:xfrm>
            <a:off x="457200" y="1600200"/>
            <a:ext cx="4618856" cy="4525963"/>
          </a:xfrm>
        </p:spPr>
        <p:txBody>
          <a:bodyPr>
            <a:normAutofit fontScale="85000" lnSpcReduction="10000"/>
          </a:bodyPr>
          <a:lstStyle/>
          <a:p>
            <a:r>
              <a:rPr lang="en-GB" dirty="0" smtClean="0"/>
              <a:t>Meyer and Land (2005) the conceptual space that students enter and occupy</a:t>
            </a:r>
          </a:p>
          <a:p>
            <a:r>
              <a:rPr lang="en-GB" dirty="0" smtClean="0"/>
              <a:t>Clegg et al. (2006) the unsettled and uncertain state academics experience as part of adopting new practices</a:t>
            </a:r>
          </a:p>
          <a:p>
            <a:r>
              <a:rPr lang="en-GB" dirty="0" smtClean="0"/>
              <a:t>Smith (2010) dissonance during an academic’s induction period </a:t>
            </a:r>
            <a:endParaRPr lang="en-GB" dirty="0"/>
          </a:p>
        </p:txBody>
      </p:sp>
      <p:pic>
        <p:nvPicPr>
          <p:cNvPr id="4" name="Picture 6" descr="http://payload22.cargocollective.com/1/2/88505/2758319/deHarak1.jpg"/>
          <p:cNvPicPr>
            <a:picLocks noChangeAspect="1" noChangeArrowheads="1"/>
          </p:cNvPicPr>
          <p:nvPr/>
        </p:nvPicPr>
        <p:blipFill>
          <a:blip r:embed="rId3" cstate="print"/>
          <a:srcRect t="23506"/>
          <a:stretch>
            <a:fillRect/>
          </a:stretch>
        </p:blipFill>
        <p:spPr bwMode="auto">
          <a:xfrm>
            <a:off x="5580063" y="2132806"/>
            <a:ext cx="31797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Liminality</a:t>
            </a:r>
            <a:r>
              <a:rPr lang="en-GB" dirty="0" smtClean="0"/>
              <a:t> and ontological security</a:t>
            </a:r>
            <a:endParaRPr lang="en-GB" dirty="0"/>
          </a:p>
        </p:txBody>
      </p:sp>
      <p:sp>
        <p:nvSpPr>
          <p:cNvPr id="3" name="Content Placeholder 2"/>
          <p:cNvSpPr>
            <a:spLocks noGrp="1"/>
          </p:cNvSpPr>
          <p:nvPr>
            <p:ph idx="1"/>
          </p:nvPr>
        </p:nvSpPr>
        <p:spPr>
          <a:xfrm>
            <a:off x="457200" y="1600200"/>
            <a:ext cx="4618856" cy="4525963"/>
          </a:xfrm>
        </p:spPr>
        <p:txBody>
          <a:bodyPr>
            <a:normAutofit/>
          </a:bodyPr>
          <a:lstStyle/>
          <a:p>
            <a:r>
              <a:rPr lang="en-GB" dirty="0" smtClean="0"/>
              <a:t>The majority identified with </a:t>
            </a:r>
            <a:r>
              <a:rPr lang="en-GB" dirty="0" err="1" smtClean="0"/>
              <a:t>liminality</a:t>
            </a:r>
            <a:r>
              <a:rPr lang="en-GB" dirty="0" smtClean="0"/>
              <a:t> </a:t>
            </a:r>
          </a:p>
          <a:p>
            <a:r>
              <a:rPr lang="en-GB" dirty="0" smtClean="0"/>
              <a:t>Acceptance of risk</a:t>
            </a:r>
          </a:p>
          <a:p>
            <a:r>
              <a:rPr lang="en-GB" dirty="0" smtClean="0"/>
              <a:t>Stuck places Mayer and Land (2005); ontological security</a:t>
            </a:r>
          </a:p>
          <a:p>
            <a:endParaRPr lang="en-GB" dirty="0" smtClean="0"/>
          </a:p>
          <a:p>
            <a:endParaRPr lang="en-GB" dirty="0" smtClean="0"/>
          </a:p>
          <a:p>
            <a:endParaRPr lang="en-GB" dirty="0" smtClean="0"/>
          </a:p>
          <a:p>
            <a:endParaRPr lang="en-GB" dirty="0"/>
          </a:p>
        </p:txBody>
      </p:sp>
      <p:pic>
        <p:nvPicPr>
          <p:cNvPr id="4" name="Picture 6" descr="http://payload22.cargocollective.com/1/2/88505/2758319/deHarak1.jpg"/>
          <p:cNvPicPr>
            <a:picLocks noChangeAspect="1" noChangeArrowheads="1"/>
          </p:cNvPicPr>
          <p:nvPr/>
        </p:nvPicPr>
        <p:blipFill>
          <a:blip r:embed="rId3" cstate="print"/>
          <a:srcRect t="23506"/>
          <a:stretch>
            <a:fillRect/>
          </a:stretch>
        </p:blipFill>
        <p:spPr bwMode="auto">
          <a:xfrm>
            <a:off x="5580063" y="2132806"/>
            <a:ext cx="31797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Surprises</a:t>
            </a:r>
            <a:endParaRPr lang="en-GB" dirty="0"/>
          </a:p>
        </p:txBody>
      </p:sp>
      <p:sp>
        <p:nvSpPr>
          <p:cNvPr id="3" name="Content Placeholder 2"/>
          <p:cNvSpPr>
            <a:spLocks noGrp="1"/>
          </p:cNvSpPr>
          <p:nvPr>
            <p:ph idx="1"/>
          </p:nvPr>
        </p:nvSpPr>
        <p:spPr/>
        <p:txBody>
          <a:bodyPr>
            <a:normAutofit fontScale="92500"/>
          </a:bodyPr>
          <a:lstStyle/>
          <a:p>
            <a:r>
              <a:rPr lang="en-GB" dirty="0" smtClean="0">
                <a:solidFill>
                  <a:srgbClr val="FF0000"/>
                </a:solidFill>
              </a:rPr>
              <a:t>Economies</a:t>
            </a:r>
            <a:r>
              <a:rPr lang="en-GB" dirty="0" smtClean="0"/>
              <a:t> of performance did not emerge</a:t>
            </a:r>
          </a:p>
          <a:p>
            <a:r>
              <a:rPr lang="en-GB" dirty="0" smtClean="0">
                <a:solidFill>
                  <a:srgbClr val="00B0F0"/>
                </a:solidFill>
              </a:rPr>
              <a:t>Anxiety</a:t>
            </a:r>
            <a:r>
              <a:rPr lang="en-GB" dirty="0" smtClean="0"/>
              <a:t> real but not a blocker (not a stuck place)</a:t>
            </a:r>
          </a:p>
          <a:p>
            <a:r>
              <a:rPr lang="en-GB" dirty="0" smtClean="0"/>
              <a:t>What overcomes anxiety is </a:t>
            </a:r>
            <a:r>
              <a:rPr lang="en-GB" dirty="0" smtClean="0">
                <a:solidFill>
                  <a:srgbClr val="7030A0"/>
                </a:solidFill>
              </a:rPr>
              <a:t>belief</a:t>
            </a:r>
            <a:r>
              <a:rPr lang="en-GB" dirty="0" smtClean="0"/>
              <a:t> in value of tools  to support their view of  good </a:t>
            </a:r>
            <a:r>
              <a:rPr lang="en-GB" dirty="0" err="1" smtClean="0"/>
              <a:t>t&amp;l</a:t>
            </a:r>
            <a:r>
              <a:rPr lang="en-GB" dirty="0" smtClean="0"/>
              <a:t> and this is based on a) knowledge of tools, b) match between tool’s affordances for </a:t>
            </a:r>
            <a:r>
              <a:rPr lang="en-GB" dirty="0" err="1" smtClean="0"/>
              <a:t>t&amp;l</a:t>
            </a:r>
            <a:r>
              <a:rPr lang="en-GB" dirty="0" smtClean="0"/>
              <a:t> and tutor’s epistemological orientation (CCSF) c) commitment to undertaking risky practice to serve students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strategies – coping </a:t>
            </a:r>
            <a:endParaRPr lang="en-GB" dirty="0"/>
          </a:p>
        </p:txBody>
      </p:sp>
      <p:sp>
        <p:nvSpPr>
          <p:cNvPr id="3" name="Content Placeholder 2"/>
          <p:cNvSpPr>
            <a:spLocks noGrp="1"/>
          </p:cNvSpPr>
          <p:nvPr>
            <p:ph idx="1"/>
          </p:nvPr>
        </p:nvSpPr>
        <p:spPr/>
        <p:txBody>
          <a:bodyPr>
            <a:normAutofit lnSpcReduction="10000"/>
          </a:bodyPr>
          <a:lstStyle/>
          <a:p>
            <a:r>
              <a:rPr lang="en-GB" dirty="0" smtClean="0"/>
              <a:t>Not positioning themselves as ‘expert’ </a:t>
            </a:r>
          </a:p>
          <a:p>
            <a:r>
              <a:rPr lang="en-GB" dirty="0" smtClean="0"/>
              <a:t>Accepting the limitations of their skills</a:t>
            </a:r>
          </a:p>
          <a:p>
            <a:r>
              <a:rPr lang="en-GB" dirty="0" smtClean="0"/>
              <a:t>Bringing students with you</a:t>
            </a:r>
          </a:p>
          <a:p>
            <a:r>
              <a:rPr lang="en-GB" dirty="0" smtClean="0"/>
              <a:t>Being highly prepared</a:t>
            </a:r>
          </a:p>
          <a:p>
            <a:r>
              <a:rPr lang="en-GB" dirty="0" smtClean="0"/>
              <a:t>Working through feelings of anxiety</a:t>
            </a:r>
          </a:p>
          <a:p>
            <a:r>
              <a:rPr lang="en-GB" dirty="0" smtClean="0"/>
              <a:t>All teaching is risky</a:t>
            </a:r>
          </a:p>
          <a:p>
            <a:r>
              <a:rPr lang="en-GB" dirty="0" smtClean="0"/>
              <a:t>Focussing on the potential benefits (commitment to the tool’s potential)</a:t>
            </a:r>
          </a:p>
          <a:p>
            <a:pPr>
              <a:buNone/>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space</a:t>
            </a:r>
            <a:endParaRPr lang="en-GB" dirty="0"/>
          </a:p>
        </p:txBody>
      </p:sp>
      <p:sp>
        <p:nvSpPr>
          <p:cNvPr id="3" name="Content Placeholder 2"/>
          <p:cNvSpPr>
            <a:spLocks noGrp="1"/>
          </p:cNvSpPr>
          <p:nvPr>
            <p:ph idx="1"/>
          </p:nvPr>
        </p:nvSpPr>
        <p:spPr/>
        <p:txBody>
          <a:bodyPr/>
          <a:lstStyle/>
          <a:p>
            <a:r>
              <a:rPr lang="en-GB" dirty="0" smtClean="0"/>
              <a:t>How do academics experience clashes between academic practices and Web 2.0 practices?</a:t>
            </a:r>
          </a:p>
          <a:p>
            <a:r>
              <a:rPr lang="en-GB" dirty="0" smtClean="0"/>
              <a:t>How do they negotiate these tensions?</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5482952" cy="1143000"/>
          </a:xfrm>
        </p:spPr>
        <p:txBody>
          <a:bodyPr/>
          <a:lstStyle/>
          <a:p>
            <a:r>
              <a:rPr lang="en-GB" dirty="0" smtClean="0"/>
              <a:t>Some conclusions;</a:t>
            </a:r>
          </a:p>
        </p:txBody>
      </p:sp>
      <p:sp>
        <p:nvSpPr>
          <p:cNvPr id="54275" name="Content Placeholder 2"/>
          <p:cNvSpPr>
            <a:spLocks noGrp="1"/>
          </p:cNvSpPr>
          <p:nvPr>
            <p:ph idx="1"/>
          </p:nvPr>
        </p:nvSpPr>
        <p:spPr>
          <a:xfrm>
            <a:off x="412750" y="2205038"/>
            <a:ext cx="5599113" cy="3598862"/>
          </a:xfrm>
        </p:spPr>
        <p:txBody>
          <a:bodyPr/>
          <a:lstStyle/>
          <a:p>
            <a:r>
              <a:rPr lang="en-GB" dirty="0" smtClean="0"/>
              <a:t>Belief in potential of tools</a:t>
            </a:r>
          </a:p>
          <a:p>
            <a:r>
              <a:rPr lang="en-GB" dirty="0" smtClean="0"/>
              <a:t>Fit epistemologically and ontologically</a:t>
            </a:r>
          </a:p>
          <a:p>
            <a:r>
              <a:rPr lang="en-GB" dirty="0" smtClean="0"/>
              <a:t>The ‘stock photo’</a:t>
            </a:r>
          </a:p>
          <a:p>
            <a:endParaRPr lang="en-GB" dirty="0" smtClean="0"/>
          </a:p>
        </p:txBody>
      </p:sp>
      <p:pic>
        <p:nvPicPr>
          <p:cNvPr id="16385" name="Picture 1" descr="C:\Documents and Settings\user\Local Settings\Temporary Internet Files\Content.IE5\IJFEVL3M\MP900439416[1].jpg"/>
          <p:cNvPicPr>
            <a:picLocks noChangeAspect="1" noChangeArrowheads="1"/>
          </p:cNvPicPr>
          <p:nvPr/>
        </p:nvPicPr>
        <p:blipFill>
          <a:blip r:embed="rId3" cstate="print"/>
          <a:srcRect/>
          <a:stretch>
            <a:fillRect/>
          </a:stretch>
        </p:blipFill>
        <p:spPr bwMode="auto">
          <a:xfrm>
            <a:off x="6663680" y="404664"/>
            <a:ext cx="2480320" cy="2480320"/>
          </a:xfrm>
          <a:prstGeom prst="rect">
            <a:avLst/>
          </a:prstGeom>
          <a:noFill/>
        </p:spPr>
      </p:pic>
      <p:pic>
        <p:nvPicPr>
          <p:cNvPr id="16388" name="Picture 4" descr="C:\Documents and Settings\user\Local Settings\Temporary Internet Files\Content.IE5\IJFEVL3M\MP900443247[1].jpg"/>
          <p:cNvPicPr>
            <a:picLocks noChangeAspect="1" noChangeArrowheads="1"/>
          </p:cNvPicPr>
          <p:nvPr/>
        </p:nvPicPr>
        <p:blipFill>
          <a:blip r:embed="rId4" cstate="print"/>
          <a:srcRect/>
          <a:stretch>
            <a:fillRect/>
          </a:stretch>
        </p:blipFill>
        <p:spPr bwMode="auto">
          <a:xfrm>
            <a:off x="6588224" y="2996952"/>
            <a:ext cx="2555776" cy="1700840"/>
          </a:xfrm>
          <a:prstGeom prst="rect">
            <a:avLst/>
          </a:prstGeom>
          <a:noFill/>
        </p:spPr>
      </p:pic>
      <p:pic>
        <p:nvPicPr>
          <p:cNvPr id="16389" name="Picture 5" descr="C:\Documents and Settings\user\Local Settings\Temporary Internet Files\Content.IE5\DSWNXT71\MP900438411[1].jpg"/>
          <p:cNvPicPr>
            <a:picLocks noChangeAspect="1" noChangeArrowheads="1"/>
          </p:cNvPicPr>
          <p:nvPr/>
        </p:nvPicPr>
        <p:blipFill>
          <a:blip r:embed="rId5" cstate="print"/>
          <a:srcRect/>
          <a:stretch>
            <a:fillRect/>
          </a:stretch>
        </p:blipFill>
        <p:spPr bwMode="auto">
          <a:xfrm>
            <a:off x="6410316" y="4941168"/>
            <a:ext cx="2770196" cy="1854712"/>
          </a:xfrm>
          <a:prstGeom prst="rect">
            <a:avLst/>
          </a:prstGeom>
          <a:noFill/>
        </p:spPr>
      </p:pic>
      <p:sp>
        <p:nvSpPr>
          <p:cNvPr id="7" name="Rectangular Callout 6"/>
          <p:cNvSpPr/>
          <p:nvPr/>
        </p:nvSpPr>
        <p:spPr>
          <a:xfrm>
            <a:off x="251520" y="4797152"/>
            <a:ext cx="5472608" cy="1800200"/>
          </a:xfrm>
          <a:prstGeom prst="wedgeRectCallout">
            <a:avLst>
              <a:gd name="adj1" fmla="val -3930"/>
              <a:gd name="adj2" fmla="val -69937"/>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GB" sz="2400" dirty="0" smtClean="0">
                <a:latin typeface="Arial" pitchFamily="34" charset="0"/>
                <a:cs typeface="Arial" pitchFamily="34" charset="0"/>
              </a:rPr>
              <a:t>I’m doing it because I think that the benefits that accrue might be really important. [Catherine]</a:t>
            </a:r>
            <a:endParaRPr lang="en-GB"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a:xfrm>
            <a:off x="685800" y="2133600"/>
            <a:ext cx="7772400" cy="146685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en-GB" dirty="0" smtClean="0"/>
              <a:t>Lecturer identity: juggling tensions</a:t>
            </a:r>
            <a:br>
              <a:rPr lang="en-GB" dirty="0" smtClean="0"/>
            </a:br>
            <a:endParaRPr lang="en-GB" dirty="0" smtClean="0"/>
          </a:p>
        </p:txBody>
      </p:sp>
      <p:sp>
        <p:nvSpPr>
          <p:cNvPr id="17411" name="Subtitle 4"/>
          <p:cNvSpPr>
            <a:spLocks noGrp="1"/>
          </p:cNvSpPr>
          <p:nvPr>
            <p:ph type="subTitle" idx="1"/>
          </p:nvPr>
        </p:nvSpPr>
        <p:spPr/>
        <p:txBody>
          <a:bodyPr>
            <a:normAutofit fontScale="70000" lnSpcReduction="20000"/>
          </a:bodyPr>
          <a:lstStyle/>
          <a:p>
            <a:r>
              <a:rPr lang="en-US" dirty="0" smtClean="0">
                <a:solidFill>
                  <a:srgbClr val="002060"/>
                </a:solidFill>
              </a:rPr>
              <a:t>Liz Bennett</a:t>
            </a:r>
          </a:p>
          <a:p>
            <a:r>
              <a:rPr lang="en-US" dirty="0" smtClean="0">
                <a:solidFill>
                  <a:srgbClr val="002060"/>
                </a:solidFill>
              </a:rPr>
              <a:t>University of </a:t>
            </a:r>
            <a:r>
              <a:rPr lang="en-US" dirty="0" err="1" smtClean="0">
                <a:solidFill>
                  <a:srgbClr val="002060"/>
                </a:solidFill>
              </a:rPr>
              <a:t>Huddersfield</a:t>
            </a:r>
            <a:endParaRPr lang="en-US" dirty="0" smtClean="0">
              <a:solidFill>
                <a:srgbClr val="002060"/>
              </a:solidFill>
            </a:endParaRPr>
          </a:p>
          <a:p>
            <a:r>
              <a:rPr lang="en-US" dirty="0" smtClean="0">
                <a:solidFill>
                  <a:srgbClr val="002060"/>
                </a:solidFill>
              </a:rPr>
              <a:t>BERA 2012</a:t>
            </a:r>
          </a:p>
          <a:p>
            <a:r>
              <a:rPr lang="en-US" dirty="0" smtClean="0">
                <a:solidFill>
                  <a:srgbClr val="002060"/>
                </a:solidFill>
              </a:rPr>
              <a:t>@lizbennett1</a:t>
            </a:r>
          </a:p>
          <a:p>
            <a:r>
              <a:rPr lang="en-US" dirty="0" smtClean="0">
                <a:solidFill>
                  <a:srgbClr val="002060"/>
                </a:solidFill>
              </a:rPr>
              <a:t>e.bennett@hud.ac.uk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lnSpcReduction="10000"/>
          </a:bodyPr>
          <a:lstStyle/>
          <a:p>
            <a:pPr>
              <a:buNone/>
            </a:pPr>
            <a:r>
              <a:rPr lang="en-GB" sz="1100" dirty="0" err="1" smtClean="0">
                <a:latin typeface="Arial"/>
              </a:rPr>
              <a:t>Bradwell</a:t>
            </a:r>
            <a:r>
              <a:rPr lang="en-GB" sz="1100" dirty="0" smtClean="0">
                <a:latin typeface="Arial"/>
              </a:rPr>
              <a:t>, P. (2009). </a:t>
            </a:r>
            <a:r>
              <a:rPr lang="en-GB" sz="1100" i="1" dirty="0" smtClean="0">
                <a:latin typeface="Arial"/>
              </a:rPr>
              <a:t>The Edgeless University - Why Higher Education must embrace technology: Demos.</a:t>
            </a:r>
            <a:endParaRPr lang="en-GB" sz="1100" dirty="0" smtClean="0"/>
          </a:p>
          <a:p>
            <a:pPr>
              <a:buNone/>
            </a:pPr>
            <a:r>
              <a:rPr lang="en-GB" sz="1100" dirty="0" smtClean="0"/>
              <a:t>Clegg, S., McManus, M., Smith, K., &amp; Todd, M. J. (2006). Self-development in Support of Innovative Pedagogies: Peer support using email. </a:t>
            </a:r>
            <a:r>
              <a:rPr lang="en-GB" sz="1100" i="1" dirty="0" smtClean="0"/>
              <a:t>International Journal for Academic Development, 11</a:t>
            </a:r>
            <a:r>
              <a:rPr lang="en-GB" sz="1100" dirty="0" smtClean="0"/>
              <a:t>(2), 91 -100.</a:t>
            </a:r>
          </a:p>
          <a:p>
            <a:pPr>
              <a:buNone/>
            </a:pPr>
            <a:r>
              <a:rPr lang="en-GB" sz="1100" dirty="0" smtClean="0"/>
              <a:t>Cope, B., &amp; </a:t>
            </a:r>
            <a:r>
              <a:rPr lang="en-GB" sz="1100" dirty="0" err="1" smtClean="0"/>
              <a:t>Kalantzis</a:t>
            </a:r>
            <a:r>
              <a:rPr lang="en-GB" sz="1100" dirty="0" smtClean="0"/>
              <a:t>, M. (2008). </a:t>
            </a:r>
            <a:r>
              <a:rPr lang="en-GB" sz="1100" i="1" dirty="0" smtClean="0"/>
              <a:t>Ubiquitous Learning: An Agenda for Educational Transformation.</a:t>
            </a:r>
            <a:r>
              <a:rPr lang="en-GB" sz="1100" dirty="0" smtClean="0"/>
              <a:t> Paper presented at the Proceedings of the 6th Networked Learning, Greece.</a:t>
            </a:r>
          </a:p>
          <a:p>
            <a:pPr>
              <a:buNone/>
            </a:pPr>
            <a:r>
              <a:rPr lang="en-GB" sz="1100" dirty="0" smtClean="0"/>
              <a:t>Cormier, D. (2008). </a:t>
            </a:r>
            <a:r>
              <a:rPr lang="en-GB" sz="1100" dirty="0" err="1" smtClean="0"/>
              <a:t>Rhizomatic</a:t>
            </a:r>
            <a:r>
              <a:rPr lang="en-GB" sz="1100" dirty="0" smtClean="0"/>
              <a:t> Education: Community as Curriculum. </a:t>
            </a:r>
            <a:r>
              <a:rPr lang="en-GB" sz="1100" i="1" dirty="0" smtClean="0"/>
              <a:t>Innovate: Journal of Online Education, 4</a:t>
            </a:r>
            <a:r>
              <a:rPr lang="en-GB" sz="1100" dirty="0" smtClean="0"/>
              <a:t>(5).</a:t>
            </a:r>
          </a:p>
          <a:p>
            <a:pPr>
              <a:buNone/>
            </a:pPr>
            <a:r>
              <a:rPr lang="en-GB" sz="1100" dirty="0" smtClean="0"/>
              <a:t>Crook, C. (2008). </a:t>
            </a:r>
            <a:r>
              <a:rPr lang="en-GB" sz="1100" i="1" dirty="0" smtClean="0"/>
              <a:t>Web 2.0 technologies for learning: The current landscape – opportunities, challenges and tensions</a:t>
            </a:r>
            <a:r>
              <a:rPr lang="en-GB" sz="1100" dirty="0" smtClean="0"/>
              <a:t>: </a:t>
            </a:r>
            <a:r>
              <a:rPr lang="en-GB" sz="1100" dirty="0" err="1" smtClean="0"/>
              <a:t>Becta</a:t>
            </a:r>
            <a:r>
              <a:rPr lang="en-GB" sz="1100" dirty="0" smtClean="0"/>
              <a:t>.</a:t>
            </a:r>
          </a:p>
          <a:p>
            <a:pPr>
              <a:buNone/>
            </a:pPr>
            <a:r>
              <a:rPr lang="en-GB" sz="1100" dirty="0" err="1" smtClean="0"/>
              <a:t>Downes</a:t>
            </a:r>
            <a:r>
              <a:rPr lang="en-GB" sz="1100" dirty="0" smtClean="0"/>
              <a:t>, S. (2006). Learning Networks and Connective Knowledge.</a:t>
            </a:r>
          </a:p>
          <a:p>
            <a:pPr>
              <a:buNone/>
            </a:pPr>
            <a:r>
              <a:rPr lang="en-GB" sz="1100" dirty="0" smtClean="0"/>
              <a:t>Garrison, D. R., &amp; Anderson, T. (2003). </a:t>
            </a:r>
            <a:r>
              <a:rPr lang="en-GB" sz="1100" i="1" dirty="0" smtClean="0"/>
              <a:t>E-learning in the 21st century: A Framework for Research and Practice</a:t>
            </a:r>
            <a:r>
              <a:rPr lang="en-GB" sz="1100" dirty="0" smtClean="0"/>
              <a:t>. London: </a:t>
            </a:r>
            <a:r>
              <a:rPr lang="en-GB" sz="1100" dirty="0" err="1" smtClean="0"/>
              <a:t>Routledge</a:t>
            </a:r>
            <a:r>
              <a:rPr lang="en-GB" sz="1100" dirty="0" smtClean="0"/>
              <a:t> </a:t>
            </a:r>
            <a:r>
              <a:rPr lang="en-GB" sz="1100" dirty="0" err="1" smtClean="0"/>
              <a:t>Falmer</a:t>
            </a:r>
            <a:r>
              <a:rPr lang="en-GB" sz="1100" dirty="0" smtClean="0"/>
              <a:t>.</a:t>
            </a:r>
          </a:p>
          <a:p>
            <a:pPr>
              <a:buNone/>
            </a:pPr>
            <a:r>
              <a:rPr lang="en-GB" sz="1100" dirty="0" smtClean="0"/>
              <a:t>Goodyear, P., Banks, S., Hodgson, V., &amp; McConnell, D. (2004). Research on network </a:t>
            </a:r>
            <a:r>
              <a:rPr lang="en-GB" sz="1100" dirty="0" err="1" smtClean="0"/>
              <a:t>learning:an</a:t>
            </a:r>
            <a:r>
              <a:rPr lang="en-GB" sz="1100" dirty="0" smtClean="0"/>
              <a:t> overview. In P. Goodyear, S. Banks, V. Hodgson &amp; D. McConnell (Eds.), </a:t>
            </a:r>
            <a:r>
              <a:rPr lang="en-GB" sz="1100" i="1" dirty="0" smtClean="0"/>
              <a:t>Advances in research on networked learning</a:t>
            </a:r>
            <a:r>
              <a:rPr lang="en-GB" sz="1100" dirty="0" smtClean="0"/>
              <a:t>. Dordrecht: </a:t>
            </a:r>
            <a:r>
              <a:rPr lang="en-GB" sz="1100" dirty="0" err="1" smtClean="0"/>
              <a:t>Kluwer</a:t>
            </a:r>
            <a:r>
              <a:rPr lang="en-GB" sz="1100" dirty="0" smtClean="0"/>
              <a:t> Academic Publishers.</a:t>
            </a:r>
          </a:p>
          <a:p>
            <a:pPr>
              <a:buNone/>
            </a:pPr>
            <a:r>
              <a:rPr lang="en-GB" sz="1100" dirty="0" err="1" smtClean="0"/>
              <a:t>Jephcote</a:t>
            </a:r>
            <a:r>
              <a:rPr lang="en-GB" sz="1100" dirty="0" smtClean="0"/>
              <a:t>, M., &amp; Salisbury, J. (2009). Further education teachers' accounts of their professional identities. </a:t>
            </a:r>
            <a:r>
              <a:rPr lang="en-GB" sz="1100" i="1" dirty="0" smtClean="0"/>
              <a:t>Teaching and Teacher Education, 25</a:t>
            </a:r>
            <a:r>
              <a:rPr lang="en-GB" sz="1100" dirty="0" smtClean="0"/>
              <a:t>(7), 966-972.</a:t>
            </a:r>
          </a:p>
          <a:p>
            <a:pPr>
              <a:buNone/>
            </a:pPr>
            <a:r>
              <a:rPr lang="en-GB" sz="1100" dirty="0" smtClean="0"/>
              <a:t>Kennedy, D., &amp; </a:t>
            </a:r>
            <a:r>
              <a:rPr lang="en-GB" sz="1100" dirty="0" err="1" smtClean="0"/>
              <a:t>Lefevre</a:t>
            </a:r>
            <a:r>
              <a:rPr lang="en-GB" sz="1100" dirty="0" smtClean="0"/>
              <a:t>, D. (2009). </a:t>
            </a:r>
            <a:r>
              <a:rPr lang="en-GB" sz="1100" dirty="0" err="1" smtClean="0"/>
              <a:t>Epigeum</a:t>
            </a:r>
            <a:r>
              <a:rPr lang="en-GB" sz="1100" dirty="0" smtClean="0"/>
              <a:t>: Learning Technologies Online. In T. Anderson (Ed.), </a:t>
            </a:r>
            <a:r>
              <a:rPr lang="en-GB" sz="1100" i="1" dirty="0" smtClean="0"/>
              <a:t>Internet Based Collaborative Technologies </a:t>
            </a:r>
            <a:endParaRPr lang="en-GB" sz="1100" dirty="0" smtClean="0"/>
          </a:p>
          <a:p>
            <a:pPr>
              <a:buNone/>
            </a:pPr>
            <a:r>
              <a:rPr lang="en-GB" sz="1100" dirty="0" smtClean="0"/>
              <a:t>Kop, R. (2010). </a:t>
            </a:r>
            <a:r>
              <a:rPr lang="en-GB" sz="1100" i="1" dirty="0" smtClean="0"/>
              <a:t>Networked Learning and Connectivity: Social Media, the </a:t>
            </a:r>
            <a:r>
              <a:rPr lang="en-GB" sz="1100" i="1" dirty="0" err="1" smtClean="0"/>
              <a:t>Knowledgable</a:t>
            </a:r>
            <a:r>
              <a:rPr lang="en-GB" sz="1100" i="1" dirty="0" smtClean="0"/>
              <a:t> other and Distance Learning </a:t>
            </a:r>
            <a:r>
              <a:rPr lang="en-GB" sz="1100" dirty="0" smtClean="0"/>
              <a:t>University of Wales, Cardiff.</a:t>
            </a:r>
          </a:p>
          <a:p>
            <a:pPr>
              <a:buNone/>
            </a:pPr>
            <a:r>
              <a:rPr lang="en-GB" sz="1100" dirty="0" smtClean="0"/>
              <a:t>Rogers, E. M. (1983). </a:t>
            </a:r>
            <a:r>
              <a:rPr lang="en-GB" sz="1100" i="1" dirty="0" smtClean="0"/>
              <a:t>Diffusion of Innovation </a:t>
            </a:r>
            <a:r>
              <a:rPr lang="en-GB" sz="1100" dirty="0" smtClean="0"/>
              <a:t>(Third ed.). London: Free Press.</a:t>
            </a:r>
          </a:p>
          <a:p>
            <a:pPr>
              <a:buNone/>
            </a:pPr>
            <a:r>
              <a:rPr lang="en-GB" sz="1100" dirty="0" smtClean="0"/>
              <a:t>Siemens, G. (2004). </a:t>
            </a:r>
            <a:r>
              <a:rPr lang="en-GB" sz="1100" dirty="0" err="1" smtClean="0"/>
              <a:t>Connectivism</a:t>
            </a:r>
            <a:r>
              <a:rPr lang="en-GB" sz="1100" dirty="0" smtClean="0"/>
              <a:t>: a learning theory for the digital age.   Retrieved 24 March 2012, from http://www.elearnspace.org/Articles/connectivism.htm</a:t>
            </a:r>
          </a:p>
          <a:p>
            <a:pPr>
              <a:buNone/>
            </a:pPr>
            <a:r>
              <a:rPr lang="en-GB" sz="1100" dirty="0" smtClean="0"/>
              <a:t>Weller, M. (2011). A pedagogy of abundance. </a:t>
            </a:r>
            <a:r>
              <a:rPr lang="en-GB" sz="1100" i="1" dirty="0" smtClean="0"/>
              <a:t>Spanish Journal of Pedagogy, 249</a:t>
            </a:r>
            <a:r>
              <a:rPr lang="en-GB" sz="1100" dirty="0" smtClean="0"/>
              <a:t>, 223–236.</a:t>
            </a:r>
          </a:p>
          <a:p>
            <a:pPr>
              <a:buNone/>
            </a:pPr>
            <a:r>
              <a:rPr lang="en-GB" sz="1100" dirty="0" smtClean="0"/>
              <a:t>Wenger, E. (1998). </a:t>
            </a:r>
            <a:r>
              <a:rPr lang="en-GB" sz="1100" i="1" dirty="0" smtClean="0"/>
              <a:t>Communities of practice: learning, meaning, and identity</a:t>
            </a:r>
            <a:r>
              <a:rPr lang="en-GB" sz="1100" dirty="0" smtClean="0"/>
              <a:t>. Cambridge: Cambridge University Press.</a:t>
            </a:r>
          </a:p>
          <a:p>
            <a:pPr>
              <a:buNone/>
            </a:pPr>
            <a:r>
              <a:rPr lang="en-GB" sz="1100" dirty="0" smtClean="0"/>
              <a:t>Wiley, D. (2008). Openness and the Disaggregated Future of Higher Education.   Retrieved 10 March 2012, from www.slideshare.net/opencontent/openness-and-the-disaggregated-future-of-higher-education-presentation</a:t>
            </a:r>
          </a:p>
          <a:p>
            <a:pPr>
              <a:buNone/>
            </a:pPr>
            <a:r>
              <a:rPr lang="en-GB" sz="1100" dirty="0" smtClean="0"/>
              <a:t>Williams, R., </a:t>
            </a:r>
            <a:r>
              <a:rPr lang="en-GB" sz="1100" dirty="0" err="1" smtClean="0"/>
              <a:t>Karousou</a:t>
            </a:r>
            <a:r>
              <a:rPr lang="en-GB" sz="1100" dirty="0" smtClean="0"/>
              <a:t>, R., &amp; </a:t>
            </a:r>
            <a:r>
              <a:rPr lang="en-GB" sz="1100" dirty="0" err="1" smtClean="0"/>
              <a:t>Mackness</a:t>
            </a:r>
            <a:r>
              <a:rPr lang="en-GB" sz="1100" dirty="0" smtClean="0"/>
              <a:t>, J. (2011). Emergent Learning and Learning Ecologies in Web 2.0. </a:t>
            </a:r>
            <a:r>
              <a:rPr lang="en-GB" sz="1100" i="1" dirty="0" smtClean="0"/>
              <a:t>International Review of Research in Open and Distance Learning 12</a:t>
            </a:r>
            <a:r>
              <a:rPr lang="en-GB" sz="1100" dirty="0" smtClean="0"/>
              <a:t>(3), 1-21.</a:t>
            </a:r>
            <a:endParaRPr lang="en-GB"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smtClean="0"/>
              <a:t>Crook’s 4 features of </a:t>
            </a:r>
            <a:r>
              <a:rPr lang="en-GB" dirty="0" smtClean="0"/>
              <a:t>Web 2.0</a:t>
            </a:r>
            <a:endParaRPr lang="en-GB" dirty="0" smtClean="0"/>
          </a:p>
        </p:txBody>
      </p:sp>
      <p:sp>
        <p:nvSpPr>
          <p:cNvPr id="21507" name="Content Placeholder 2"/>
          <p:cNvSpPr>
            <a:spLocks noGrp="1"/>
          </p:cNvSpPr>
          <p:nvPr>
            <p:ph idx="1"/>
          </p:nvPr>
        </p:nvSpPr>
        <p:spPr/>
        <p:txBody>
          <a:bodyPr>
            <a:normAutofit fontScale="92500" lnSpcReduction="10000"/>
          </a:bodyPr>
          <a:lstStyle/>
          <a:p>
            <a:r>
              <a:rPr lang="en-GB" smtClean="0"/>
              <a:t>Scaling up </a:t>
            </a:r>
            <a:r>
              <a:rPr lang="en-GB" b="1" smtClean="0"/>
              <a:t>participation</a:t>
            </a:r>
            <a:r>
              <a:rPr lang="en-GB" smtClean="0"/>
              <a:t>, where quality of the service is improved with greater number of participants;</a:t>
            </a:r>
          </a:p>
          <a:p>
            <a:r>
              <a:rPr lang="en-GB" smtClean="0"/>
              <a:t>Sharing and joint </a:t>
            </a:r>
            <a:r>
              <a:rPr lang="en-GB" b="1" smtClean="0"/>
              <a:t>knowledge building </a:t>
            </a:r>
            <a:r>
              <a:rPr lang="en-GB" smtClean="0"/>
              <a:t>functions, i.e. user collaboration;</a:t>
            </a:r>
          </a:p>
          <a:p>
            <a:r>
              <a:rPr lang="en-GB" smtClean="0"/>
              <a:t>Using a range of </a:t>
            </a:r>
            <a:r>
              <a:rPr lang="en-GB" b="1" smtClean="0"/>
              <a:t>formats</a:t>
            </a:r>
            <a:r>
              <a:rPr lang="en-GB" smtClean="0"/>
              <a:t>, not just text e.g. video and picture and audio;</a:t>
            </a:r>
          </a:p>
          <a:p>
            <a:r>
              <a:rPr lang="en-GB" smtClean="0"/>
              <a:t>Rich and </a:t>
            </a:r>
            <a:r>
              <a:rPr lang="en-GB" b="1" smtClean="0"/>
              <a:t>democratic</a:t>
            </a:r>
            <a:r>
              <a:rPr lang="en-GB" smtClean="0"/>
              <a:t> forms of participation means there are novel frameworks for research and inquiry (2008, p.9).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Web 2.0 different way of knowing </a:t>
            </a:r>
            <a:r>
              <a:rPr lang="en-US" sz="2000" dirty="0" smtClean="0"/>
              <a:t>(</a:t>
            </a:r>
            <a:r>
              <a:rPr lang="en-US" sz="2000" dirty="0" err="1" smtClean="0"/>
              <a:t>Beetham</a:t>
            </a:r>
            <a:r>
              <a:rPr lang="en-US" sz="2000" dirty="0" smtClean="0"/>
              <a:t> et al. 2009)</a:t>
            </a:r>
            <a:endParaRPr lang="en-GB" sz="2000" dirty="0"/>
          </a:p>
        </p:txBody>
      </p:sp>
      <p:graphicFrame>
        <p:nvGraphicFramePr>
          <p:cNvPr id="5" name="Table 4"/>
          <p:cNvGraphicFramePr>
            <a:graphicFrameLocks noGrp="1"/>
          </p:cNvGraphicFramePr>
          <p:nvPr/>
        </p:nvGraphicFramePr>
        <p:xfrm>
          <a:off x="467543" y="1196753"/>
          <a:ext cx="7776864" cy="5184575"/>
        </p:xfrm>
        <a:graphic>
          <a:graphicData uri="http://schemas.openxmlformats.org/drawingml/2006/table">
            <a:tbl>
              <a:tblPr/>
              <a:tblGrid>
                <a:gridCol w="3888432"/>
                <a:gridCol w="3888432"/>
              </a:tblGrid>
              <a:tr h="330930">
                <a:tc>
                  <a:txBody>
                    <a:bodyPr/>
                    <a:lstStyle/>
                    <a:p>
                      <a:pPr>
                        <a:lnSpc>
                          <a:spcPct val="150000"/>
                        </a:lnSpc>
                        <a:spcBef>
                          <a:spcPts val="1200"/>
                        </a:spcBef>
                        <a:spcAft>
                          <a:spcPts val="1200"/>
                        </a:spcAft>
                      </a:pPr>
                      <a:r>
                        <a:rPr lang="en-GB" sz="1100" b="1" dirty="0">
                          <a:latin typeface="Arial"/>
                          <a:ea typeface="Times New Roman"/>
                          <a:cs typeface="Times New Roman"/>
                        </a:rPr>
                        <a:t>Academic Knowledge practice</a:t>
                      </a:r>
                      <a:endParaRPr lang="en-GB"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1200"/>
                        </a:spcAft>
                      </a:pPr>
                      <a:r>
                        <a:rPr lang="en-GB" sz="1100" b="1" dirty="0">
                          <a:latin typeface="Arial"/>
                          <a:ea typeface="Times New Roman"/>
                          <a:cs typeface="Times New Roman"/>
                        </a:rPr>
                        <a:t>Internet knowledge practice</a:t>
                      </a:r>
                      <a:endParaRPr lang="en-GB"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Individual authority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Shared ownership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861">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a:latin typeface="Arial"/>
                          <a:ea typeface="Times New Roman"/>
                        </a:rPr>
                        <a:t>The individual occupies a stance/position from which a judgement can be made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The individual is “a node through which various kinds of message pass” (Lyotard, 1984)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Philosophy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Truth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Use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Quality of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Quantity of links/citations/uses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41">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(Disciplinary) tradition of what knowledge matters, and how it comes to mean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a:latin typeface="Arial"/>
                          <a:ea typeface="Times New Roman"/>
                        </a:rPr>
                        <a:t>The eternal ’now’ of what technology makes possible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How I come to know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Who I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Synthesis (in a dialectical sense)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Aggregation, re-use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Dialogue, disputation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Comment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41">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a:latin typeface="Arial"/>
                          <a:ea typeface="Times New Roman"/>
                        </a:rPr>
                        <a:t>Discipline/profession as resources (of methods, codes of practice,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Multi-modality, interdisciplinary as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Copyright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Digital commons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Qualification (followed by reputation)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a:latin typeface="Arial"/>
                          <a:ea typeface="Times New Roman"/>
                        </a:rPr>
                        <a:t>Reputation/recognition first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Problem-solving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41">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Subject knowledge and know-how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Generic skills and aptitudes ‘just in time’ knowledge and know-how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20">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Text-based communication of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Multiple media used to express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41">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a:latin typeface="Arial"/>
                          <a:ea typeface="Times New Roman"/>
                        </a:rPr>
                        <a:t>Sharing within scholarly communities, according to established roles and rules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100" dirty="0">
                          <a:latin typeface="Arial"/>
                          <a:ea typeface="Times New Roman"/>
                        </a:rPr>
                        <a:t>Sharing without boundaries, across ephemeral and unregulated networks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space</a:t>
            </a:r>
            <a:endParaRPr lang="en-GB" dirty="0"/>
          </a:p>
        </p:txBody>
      </p:sp>
      <p:sp>
        <p:nvSpPr>
          <p:cNvPr id="3" name="Content Placeholder 2"/>
          <p:cNvSpPr>
            <a:spLocks noGrp="1"/>
          </p:cNvSpPr>
          <p:nvPr>
            <p:ph idx="1"/>
          </p:nvPr>
        </p:nvSpPr>
        <p:spPr/>
        <p:txBody>
          <a:bodyPr/>
          <a:lstStyle/>
          <a:p>
            <a:r>
              <a:rPr lang="en-GB" dirty="0" smtClean="0"/>
              <a:t>How do academics experience these clashes?</a:t>
            </a:r>
          </a:p>
          <a:p>
            <a:r>
              <a:rPr lang="en-GB" dirty="0" smtClean="0"/>
              <a:t>How do they negotiate these tensions?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The early adopters</a:t>
            </a:r>
          </a:p>
        </p:txBody>
      </p:sp>
      <p:pic>
        <p:nvPicPr>
          <p:cNvPr id="31748" name="Picture 2" descr="http://img.glam.co.uk/wp-content/uploads/2011/04/Go-Ape.jpg"/>
          <p:cNvPicPr>
            <a:picLocks noChangeAspect="1" noChangeArrowheads="1"/>
          </p:cNvPicPr>
          <p:nvPr/>
        </p:nvPicPr>
        <p:blipFill>
          <a:blip r:embed="rId3" cstate="print"/>
          <a:srcRect/>
          <a:stretch>
            <a:fillRect/>
          </a:stretch>
        </p:blipFill>
        <p:spPr bwMode="auto">
          <a:xfrm>
            <a:off x="2123728" y="1412776"/>
            <a:ext cx="5410200" cy="5143500"/>
          </a:xfrm>
          <a:prstGeom prst="rect">
            <a:avLst/>
          </a:prstGeom>
          <a:noFill/>
          <a:ln w="9525">
            <a:noFill/>
            <a:miter lim="800000"/>
            <a:headEnd/>
            <a:tailEnd/>
          </a:ln>
        </p:spPr>
      </p:pic>
      <p:sp>
        <p:nvSpPr>
          <p:cNvPr id="5" name="TextBox 4"/>
          <p:cNvSpPr txBox="1"/>
          <p:nvPr/>
        </p:nvSpPr>
        <p:spPr>
          <a:xfrm>
            <a:off x="1043608" y="6525344"/>
            <a:ext cx="3509294" cy="230832"/>
          </a:xfrm>
          <a:prstGeom prst="rect">
            <a:avLst/>
          </a:prstGeom>
          <a:noFill/>
        </p:spPr>
        <p:txBody>
          <a:bodyPr wrap="none" rtlCol="0">
            <a:spAutoFit/>
          </a:bodyPr>
          <a:lstStyle/>
          <a:p>
            <a:r>
              <a:rPr lang="en-GB" sz="900" dirty="0" smtClean="0"/>
              <a:t>http://glam.co.uk/2011/04/2011s-top-ten-family-destinations/go-ape/</a:t>
            </a:r>
            <a:endParaRPr lang="en-GB"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Early adopters from Rogers 1983</a:t>
            </a:r>
          </a:p>
        </p:txBody>
      </p:sp>
      <p:pic>
        <p:nvPicPr>
          <p:cNvPr id="29699" name="Content Placeholder 5" descr="http://paulgstacey.files.wordpress.com/2010/09/techadoptionlifecycle2.jpg?w=420&amp;h=174">
            <a:hlinkClick r:id="rId3"/>
          </p:cNvPr>
          <p:cNvPicPr>
            <a:picLocks noGrp="1"/>
          </p:cNvPicPr>
          <p:nvPr>
            <p:ph idx="1"/>
          </p:nvPr>
        </p:nvPicPr>
        <p:blipFill>
          <a:blip r:embed="rId4" cstate="print"/>
          <a:srcRect t="10919"/>
          <a:stretch>
            <a:fillRect/>
          </a:stretch>
        </p:blipFill>
        <p:spPr>
          <a:xfrm>
            <a:off x="1259632" y="4365104"/>
            <a:ext cx="4908550" cy="2178050"/>
          </a:xfrm>
          <a:ln w="0">
            <a:solidFill>
              <a:schemeClr val="tx1"/>
            </a:solidFill>
          </a:ln>
        </p:spPr>
      </p:pic>
      <p:pic>
        <p:nvPicPr>
          <p:cNvPr id="7" name="Picture 6" descr="s-shapedcurve.jpg"/>
          <p:cNvPicPr>
            <a:picLocks noChangeAspect="1" noChangeArrowheads="1"/>
          </p:cNvPicPr>
          <p:nvPr/>
        </p:nvPicPr>
        <p:blipFill>
          <a:blip r:embed="rId5" cstate="print"/>
          <a:srcRect/>
          <a:stretch>
            <a:fillRect/>
          </a:stretch>
        </p:blipFill>
        <p:spPr bwMode="auto">
          <a:xfrm>
            <a:off x="827584" y="1412776"/>
            <a:ext cx="5834062" cy="250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2761</Words>
  <Application>Microsoft Office PowerPoint</Application>
  <PresentationFormat>On-screen Show (4:3)</PresentationFormat>
  <Paragraphs>258</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Lecturer identity: juggling tensions </vt:lpstr>
      <vt:lpstr>Web 2.0 = collaborative and participatory</vt:lpstr>
      <vt:lpstr>Structure</vt:lpstr>
      <vt:lpstr>Crook’s 4 features of Web 2.0</vt:lpstr>
      <vt:lpstr>Web 2.0 different way of knowing (Beetham et al. 2009)</vt:lpstr>
      <vt:lpstr>Problem space</vt:lpstr>
      <vt:lpstr>Structure</vt:lpstr>
      <vt:lpstr>The early adopters</vt:lpstr>
      <vt:lpstr>Early adopters from Rogers 1983</vt:lpstr>
      <vt:lpstr>Not the laggards or technophobes</vt:lpstr>
      <vt:lpstr>A comment on methodology </vt:lpstr>
      <vt:lpstr>Methodology </vt:lpstr>
      <vt:lpstr>Structure</vt:lpstr>
      <vt:lpstr>Shards of identity  (Stronach et al., 2002) </vt:lpstr>
      <vt:lpstr>Identity management and technology</vt:lpstr>
      <vt:lpstr>Economies of performance versus ecologies of practice  (Stronach et al., 2002) </vt:lpstr>
      <vt:lpstr>Web 2.0 and authority</vt:lpstr>
      <vt:lpstr>Slide 18</vt:lpstr>
      <vt:lpstr>Slide 19</vt:lpstr>
      <vt:lpstr>Liminality</vt:lpstr>
      <vt:lpstr>Liminality and ontological security</vt:lpstr>
      <vt:lpstr>Surprises</vt:lpstr>
      <vt:lpstr>Practical strategies – coping </vt:lpstr>
      <vt:lpstr>Problem space</vt:lpstr>
      <vt:lpstr>Some conclusions;</vt:lpstr>
      <vt:lpstr>Lecturer identity: juggling tensions </vt:lpstr>
      <vt:lpstr>References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or reined in?  Web 2.0 and its impact on pedagogy</dc:title>
  <dc:creator> Liz Bennett</dc:creator>
  <cp:lastModifiedBy> Liz Bennett</cp:lastModifiedBy>
  <cp:revision>26</cp:revision>
  <dcterms:created xsi:type="dcterms:W3CDTF">2012-04-19T18:14:46Z</dcterms:created>
  <dcterms:modified xsi:type="dcterms:W3CDTF">2012-09-04T19:41:46Z</dcterms:modified>
</cp:coreProperties>
</file>