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</p:sldMasterIdLst>
  <p:notesMasterIdLst>
    <p:notesMasterId r:id="rId39"/>
  </p:notesMasterIdLst>
  <p:handoutMasterIdLst>
    <p:handoutMasterId r:id="rId40"/>
  </p:handoutMasterIdLst>
  <p:sldIdLst>
    <p:sldId id="384" r:id="rId13"/>
    <p:sldId id="473" r:id="rId14"/>
    <p:sldId id="696" r:id="rId15"/>
    <p:sldId id="619" r:id="rId16"/>
    <p:sldId id="676" r:id="rId17"/>
    <p:sldId id="687" r:id="rId18"/>
    <p:sldId id="647" r:id="rId19"/>
    <p:sldId id="639" r:id="rId20"/>
    <p:sldId id="640" r:id="rId21"/>
    <p:sldId id="641" r:id="rId22"/>
    <p:sldId id="648" r:id="rId23"/>
    <p:sldId id="649" r:id="rId24"/>
    <p:sldId id="586" r:id="rId25"/>
    <p:sldId id="658" r:id="rId26"/>
    <p:sldId id="659" r:id="rId27"/>
    <p:sldId id="661" r:id="rId28"/>
    <p:sldId id="590" r:id="rId29"/>
    <p:sldId id="695" r:id="rId30"/>
    <p:sldId id="612" r:id="rId31"/>
    <p:sldId id="703" r:id="rId32"/>
    <p:sldId id="704" r:id="rId33"/>
    <p:sldId id="702" r:id="rId34"/>
    <p:sldId id="616" r:id="rId35"/>
    <p:sldId id="617" r:id="rId36"/>
    <p:sldId id="693" r:id="rId37"/>
    <p:sldId id="553" r:id="rId38"/>
  </p:sldIdLst>
  <p:sldSz cx="9144000" cy="6858000" type="screen4x3"/>
  <p:notesSz cx="9926638" cy="6669088"/>
  <p:embeddedFontLs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Cambria" pitchFamily="18" charset="0"/>
      <p:regular r:id="rId45"/>
      <p:bold r:id="rId46"/>
      <p:italic r:id="rId47"/>
      <p:boldItalic r:id="rId4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D6A300"/>
    <a:srgbClr val="993366"/>
    <a:srgbClr val="99CC00"/>
    <a:srgbClr val="0058B8"/>
    <a:srgbClr val="003772"/>
    <a:srgbClr val="FFE593"/>
    <a:srgbClr val="33CCCC"/>
    <a:srgbClr val="9900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89619" autoAdjust="0"/>
  </p:normalViewPr>
  <p:slideViewPr>
    <p:cSldViewPr>
      <p:cViewPr varScale="1">
        <p:scale>
          <a:sx n="100" d="100"/>
          <a:sy n="100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755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1C45-81DA-4252-B821-C556EE61A35D}" type="datetimeFigureOut">
              <a:rPr lang="en-US" smtClean="0"/>
              <a:pPr/>
              <a:t>10/28/2012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755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16C7-A912-4950-8055-9B03378022B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55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5650" y="500063"/>
            <a:ext cx="3335338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429" y="3167631"/>
            <a:ext cx="7941783" cy="30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55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097DCA3-7A93-46E6-BCE7-A1A4C63B3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aggregated usage data for 2 million circulation transactions, covering around 80,000 book titles &amp; recommendation data for over 37,000 titles</a:t>
            </a:r>
          </a:p>
          <a:p>
            <a:r>
              <a:rPr lang="en-GB" dirty="0" smtClean="0"/>
              <a:t>http://library.hud.ac.uk/data/usagedata/</a:t>
            </a:r>
          </a:p>
          <a:p>
            <a:r>
              <a:rPr lang="en-GB" dirty="0" smtClean="0"/>
              <a:t>http://www.daveyp.com/blog/archives/528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Average # of visits to the library by two years worth of honours degree</a:t>
            </a:r>
            <a:r>
              <a:rPr lang="en-GB" baseline="0" dirty="0" smtClean="0"/>
              <a:t> graduates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Average # of items borrowed from the library by two years worth of honours degree</a:t>
            </a:r>
            <a:r>
              <a:rPr lang="en-GB" baseline="0" dirty="0" smtClean="0"/>
              <a:t> graduates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Average # of e-resource logins by two years worth of honours degree</a:t>
            </a:r>
            <a:r>
              <a:rPr lang="en-GB" baseline="0" dirty="0" smtClean="0"/>
              <a:t> graduates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Average number of books borrowed </a:t>
            </a:r>
            <a:r>
              <a:rPr lang="en-GB" dirty="0" smtClean="0"/>
              <a:t>during the 1</a:t>
            </a:r>
            <a:r>
              <a:rPr lang="en-GB" baseline="30000" dirty="0" smtClean="0"/>
              <a:t>st</a:t>
            </a:r>
            <a:r>
              <a:rPr lang="en-GB" dirty="0" smtClean="0"/>
              <a:t> year of study by </a:t>
            </a:r>
            <a:r>
              <a:rPr lang="en-GB" dirty="0" smtClean="0"/>
              <a:t>students graduating with an honour for the last 6 years</a:t>
            </a:r>
            <a:r>
              <a:rPr lang="en-GB" dirty="0" smtClean="0"/>
              <a:t>.</a:t>
            </a:r>
            <a:endParaRPr lang="en-GB" dirty="0" smtClean="0"/>
          </a:p>
          <a:p>
            <a:r>
              <a:rPr lang="en-GB" dirty="0" smtClean="0"/>
              <a:t>http://www.flickr.com/photos/davepattern/6972182315/in/set-72157629087302688/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</a:t>
            </a:r>
            <a:r>
              <a:rPr lang="en-GB" baseline="0" dirty="0" smtClean="0"/>
              <a:t> http://www.flickr.com/photos/nicholasngkw/5512321874/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62F-C223-4DA6-9575-8543F320A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EC9-474E-4F82-BB53-C7DD00310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4BEB-F6B0-4BAA-BC51-10E94B82A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81B5-0C7F-45F8-BAF2-342E5C361A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FA0-BE70-428D-94B3-A4542CD29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8020-24DC-41AA-BF04-85364D814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22D9-791E-4F5C-9A44-CA4AF194E3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2A23-C6FC-4895-BFA4-FF097FF9F9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0945-DB13-488B-8AF4-64131C5B1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0C84-9C35-4DC5-A091-5D228D628D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7BD0-B37A-4BA4-881F-9A523FD22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1683-AD7D-4708-A932-F8D632AF8D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B033-711A-4A28-A6F5-01CDAE134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393-E5CA-4592-ACC4-E4FAA5A01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DA69-8741-4781-B98B-C024B6200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DF1C-7264-43F9-BC23-B8364C121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825C-8D56-4428-8972-9FDC92646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0959-0294-4009-84E2-562497EF0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4EF-B948-4674-938E-63B43CF14F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F3A1-12EC-4939-8F78-CB63DE9986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63E-E8C2-448C-B13F-5F39D6335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A6B6-F448-4540-B374-54D2A832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5EC-686A-47BE-9674-F7D5E45705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9109-53CA-4AC0-AC26-1F8086EA49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2F88-7766-42E9-9AE0-35BDAAEEB8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0B57-5433-41CC-9347-CA59758515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35FA-443E-4FF3-8AC7-3045E472A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4A2A-5358-4962-971B-3E76EA1A5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E13-3E6A-4126-9E7E-3E8E8C29D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5ED-B4AB-4A89-898A-830E4E2F4F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C85A-7DD1-4A75-A3CE-33906E463B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883A-00A9-425E-A73B-575FB65890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3F5-72BA-48F6-B1E6-730CC4C12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3E9C-700C-4F42-B451-06C62C446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A849-21DA-47A6-A45F-5EE7574937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2D13-473E-4990-B612-33F0B5B8E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8C-DFFF-4262-BECE-058D0E1CB0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8841-8E23-422F-AA4C-D4DBAD9A8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11236-D06C-41BF-B9E2-F050CA62F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A8-0BEE-49E6-91E1-A676A067B7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21C-F6B6-46BD-B6E1-F55AD43028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9E4E-7ACB-42CC-B736-4F07051E3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68CA-247B-4EFA-881B-63600AA873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B286-833B-4A32-99EA-FCCE0CCBCD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49EB-8D99-4F2D-B273-EED75373D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2F85-6FEB-4F20-8F70-D41D29C70E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8A41-B1B0-412F-ABE5-C9D6CB1E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2B28-8FF7-4EEE-A3AE-27738DE8F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BE33-5C25-4ECB-B4CD-13C112751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FFB5-68B2-467F-90E0-62B6BBED34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85CE-7896-4956-B6CF-92C7EB5F51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713D-15D9-4304-8A26-4976D09DD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AD1EB-B536-42B5-B59C-E400761513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17264-52AE-4C46-A0E6-17890119D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B97B-8F30-4BE6-9E89-E30114FD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C488-2648-44BC-9B8D-72D344D86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C582-9B7F-4044-B765-725E024DF3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F6C1-AB46-4C44-904A-1F070BA8DA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03F9-24E7-4925-BDB4-5D654C43E4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A0A-3EB9-4492-9384-C65E0BA68C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E953-0753-4A60-8F9C-5BD9BA1D6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1D33-D941-43A4-B1B8-944618C3B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4844-A5DF-4247-AF3F-FD75247E1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F407-8DAD-496A-96D7-556511F748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F1D9-0375-4130-8A53-DC2E25AD71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D50-96C2-4BB9-8956-FB0248DD2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2C5A-22E9-41C7-BCFA-6E51FD7EBA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07F2-5F1A-421D-8312-A9889D4BC4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347-E96F-45AE-AE96-CF29431410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1DF3-7625-4BB6-A7B3-7EEABC703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3757-201C-49AE-942F-E939853BAF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927D-4F6B-4DB2-9A9B-6F6CD51D3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C8E-5F42-4827-85DE-2F457B676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DFDD-33A1-49B6-B00C-49B088724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A1D-DBFA-4F44-8BFF-A452ED5843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F5B4A-3CEC-41EA-869B-9FF2DD64B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0875-9BAD-49BE-AA37-B022D6BA1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0D98-6F3D-4F39-8150-FC8D0DBD7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215E-3E9A-4EAE-B39B-69EDC342A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A781-543D-47CD-93CF-50A0328686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C223-2E36-47BA-8C2C-47963C0B8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F110-10CD-4924-A308-C38025BF24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A32C-BDD2-477E-9699-974424EDB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7DA9-9D2A-425C-9C6F-F48F9EEEE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B25A-C62F-4555-B283-56CDB1589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449-DACD-4560-9803-FF75F4010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5D68-F3C5-45B9-8D5E-68E77221FB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E1B8-29A5-4586-B422-5F4475998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9C5C-E2EA-4905-99E7-48FAC2694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2ABF-6125-4A68-98C1-CC2D25566B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5702-546C-44BD-8961-CB7E89D7B8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27CA-4853-47A5-8DDD-B06CD26BA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2909-E317-49A8-8651-652527A42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EAD-758C-4718-879A-B4E1543AB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29A1-0AAE-45D1-BEFC-AF65B219C6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34BA-A877-43D7-90E9-EAFC0FD67E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963E-CBB9-4502-9A3D-69D56622F5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4257-A677-4721-8BA0-FC5A34B06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B2D4-2B4E-4CC0-8EBB-97B34C073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38A0-89AF-4EC6-A298-33A090A470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EE26-9883-4CF3-8954-D2A71E4B73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A43D-1939-4363-89BD-31773904B3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EF55-D0DA-4E17-93C9-3126161DEB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5B17-5336-4C85-ABFE-2F719FCCCA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C48B-87CB-4CA1-92F2-63D181052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53A-8455-458A-AD51-B76404E87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E372-C542-4DFD-B52C-CE2E07B93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98B3-0FFD-4A08-B834-15F07BED8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A436-2D1B-49A9-9F4C-A46A5000B5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229600" cy="1080119"/>
          </a:xfrm>
        </p:spPr>
        <p:txBody>
          <a:bodyPr anchor="t"/>
          <a:lstStyle>
            <a:lvl1pPr>
              <a:defRPr sz="3600" b="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spcBef>
                <a:spcPts val="0"/>
              </a:spcBef>
              <a:defRPr sz="3000" i="1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ACF7660-38BF-4C31-9BC0-A60CF04C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4-2F6E-47C5-A659-06110C03E0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489-C7C7-425C-AA1A-2FA288089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4965-4558-42A3-9F2C-7EF91A7BE9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86BA-F617-46D8-ADDD-2A4FA1733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7F0B-D897-44E8-9276-C9899B7EB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3251F-9C69-4784-B27E-FA9890C86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EA1B-30D8-4C47-BA26-D996F4878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0D6-FAFD-459E-A685-6222C9E417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42C04-95B6-45E6-B980-6E5A095A27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5217-C72D-4F7A-A860-03C6BA0E3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D4ED-D51F-43D0-AE95-1822B80618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5F14-C741-494F-AC8D-FC1F6E2D4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85E11-D038-4436-A00C-AD1A27CAFD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3C70-A923-40CA-86B5-17BAE156A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1CE0-28FE-4911-8B30-CAFB7DA03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2164-0A7D-4ADC-951C-B99E8F0F7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558-E809-4184-997A-A8AF8D0364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8FC7-DC91-4328-B330-D638CCAB85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6299-2C72-4C05-9872-45D5869FB4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EC25-9981-4A56-8044-E11032A9B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210F-A95B-4D8E-8BD5-9FF6799B96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E11-BCE9-4EB3-802A-D5DEC61871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8E4B22B-8701-47DC-83D3-E5BCBD983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8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51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1B65135-557F-43C3-B875-10C50EEE19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magent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BF63ABA-45E5-445C-8829-996258C4A1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y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A96F869-5B95-4593-9F64-A5A7BCAC6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AEB5838-3C34-4EA3-BB53-10A35E3420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455032-96D6-4EF9-8DB8-7D834870C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787571E-9E89-4B0C-BCF6-9AC8EBB52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615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Uof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ms2725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B50D065-65EF-4E6B-B6FF-8F88BFC284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6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pms410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C984927-FD6A-479D-901D-B59BC338E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37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5F8AD3-9980-4AB4-9469-FEB0B8CE59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281 equi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40825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F181BD94-9FAB-4704-9A01-07F8FBF67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22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18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C2B768-650C-4D04-A3B6-303566EA8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hud.ac.uk/blogs/projects/lidp/2012/10/18/findings-post-6-bonus-new-findings-on-ucas-points-and-place-of-usage/" TargetMode="External"/><Relationship Id="rId2" Type="http://schemas.openxmlformats.org/officeDocument/2006/relationships/hyperlink" Target="http://library.hud.ac.uk/blogs/projects/lidp/2012/08/13/finidngs-post-4-final-results-and-usage/" TargetMode="External"/><Relationship Id="rId1" Type="http://schemas.openxmlformats.org/officeDocument/2006/relationships/slideLayout" Target="../slideLayouts/slideLayout79.xml"/><Relationship Id="rId4" Type="http://schemas.openxmlformats.org/officeDocument/2006/relationships/hyperlink" Target="http://library.hud.ac.uk/blogs/projects/lidp/2012/09/21/article-in-the-times-highe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hud.ac.uk/blogs/projects/lidp/2012/08/08/findings-post-2-discipline-matters/" TargetMode="External"/><Relationship Id="rId2" Type="http://schemas.openxmlformats.org/officeDocument/2006/relationships/hyperlink" Target="http://library.hud.ac.uk/blogs/projects/lidp/2012/08/13/dropping-out/" TargetMode="Externa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JZ0bAB" TargetMode="External"/><Relationship Id="rId2" Type="http://schemas.openxmlformats.org/officeDocument/2006/relationships/hyperlink" Target="http://bit.ly/JZ03AY" TargetMode="Externa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JZ1zTK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Kdh22K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718" y="4005064"/>
            <a:ext cx="8424738" cy="1800746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Dave Pattern </a:t>
            </a:r>
            <a:br>
              <a:rPr lang="en-GB" sz="2200" dirty="0" smtClean="0"/>
            </a:br>
            <a:r>
              <a:rPr lang="en-GB" sz="2200" dirty="0" smtClean="0"/>
              <a:t>Library Systems Manager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University of Huddersfield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d.c.pattern@hud.ac.uk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Twitter: @</a:t>
            </a:r>
            <a:r>
              <a:rPr lang="en-GB" sz="2200" dirty="0" err="1" smtClean="0"/>
              <a:t>daveyp</a:t>
            </a:r>
            <a:endParaRPr lang="en-GB" sz="22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8864" y="1844824"/>
            <a:ext cx="8229600" cy="29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Library Impact Data Project</a:t>
            </a:r>
            <a:r>
              <a:rPr kumimoji="0" lang="en-GB" sz="5400" b="1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5400" b="1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400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2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19885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honours graduates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6607"/>
            <a:ext cx="9144000" cy="4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7329FF1-58C9-4392-B3EF-55F69D31859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11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30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sz="3100" dirty="0" smtClean="0"/>
              <a:t>University of Bradford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De Montfort University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University of Exeter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University of Huddersfield (lead partner)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University of Lincoln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Liverpool John </a:t>
            </a:r>
            <a:r>
              <a:rPr lang="en-GB" sz="3100" dirty="0" err="1" smtClean="0"/>
              <a:t>Moores</a:t>
            </a:r>
            <a:r>
              <a:rPr lang="en-GB" sz="3100" dirty="0" smtClean="0"/>
              <a:t> University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University of Salford </a:t>
            </a:r>
          </a:p>
          <a:p>
            <a:pPr>
              <a:spcBef>
                <a:spcPct val="0"/>
              </a:spcBef>
            </a:pPr>
            <a:r>
              <a:rPr lang="en-GB" sz="3100" dirty="0" smtClean="0"/>
              <a:t>Teesside University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03AE4B6-A2E7-46E4-B3D6-27913D993632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12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34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JISC funded project with...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findings – book loans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9144000" cy="4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findings – e-resource logins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48615"/>
            <a:ext cx="9144000" cy="4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4E239A-37E9-4689-9E13-1064C6103F6C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15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373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book loans at Huddersfield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(6 yrs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)</a:t>
            </a:r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480" y="1570388"/>
            <a:ext cx="9484008" cy="528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	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Phase 2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400" dirty="0" smtClean="0"/>
              <a:t>January </a:t>
            </a:r>
            <a:r>
              <a:rPr lang="en-GB" sz="3400" dirty="0" smtClean="0"/>
              <a:t>to </a:t>
            </a:r>
            <a:r>
              <a:rPr lang="en-GB" sz="3400" dirty="0" smtClean="0"/>
              <a:t>September </a:t>
            </a:r>
            <a:r>
              <a:rPr lang="en-GB" sz="3400" dirty="0" smtClean="0"/>
              <a:t>2012</a:t>
            </a:r>
          </a:p>
          <a:p>
            <a:r>
              <a:rPr lang="en-GB" sz="3400" dirty="0" smtClean="0"/>
              <a:t>Much more in-depth analysis of library usage at </a:t>
            </a:r>
            <a:r>
              <a:rPr lang="en-GB" sz="3400" dirty="0" smtClean="0"/>
              <a:t>Huddersfield... over </a:t>
            </a:r>
            <a:r>
              <a:rPr lang="en-GB" sz="3400" dirty="0" smtClean="0"/>
              <a:t>100 different library usage metrics were </a:t>
            </a:r>
            <a:r>
              <a:rPr lang="en-GB" sz="3400" dirty="0" smtClean="0"/>
              <a:t>analysed!</a:t>
            </a:r>
            <a:endParaRPr lang="en-GB" sz="3400" dirty="0" smtClean="0"/>
          </a:p>
          <a:p>
            <a:r>
              <a:rPr lang="en-GB" sz="3400" dirty="0" smtClean="0"/>
              <a:t>Final </a:t>
            </a:r>
            <a:r>
              <a:rPr lang="en-GB" sz="3400" dirty="0" smtClean="0"/>
              <a:t>% </a:t>
            </a:r>
            <a:r>
              <a:rPr lang="en-GB" sz="3400" dirty="0" smtClean="0"/>
              <a:t>grade marks were used </a:t>
            </a:r>
            <a:r>
              <a:rPr lang="en-GB" sz="3400" dirty="0" smtClean="0"/>
              <a:t>to prove </a:t>
            </a:r>
            <a:r>
              <a:rPr lang="en-GB" sz="3400" dirty="0" smtClean="0"/>
              <a:t>the correlation</a:t>
            </a:r>
            <a:endParaRPr lang="en-GB" sz="3400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	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Phase 2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is time of day important?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" y="1587241"/>
            <a:ext cx="9133434" cy="51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55976" y="2348881"/>
            <a:ext cx="4464496" cy="1368152"/>
            <a:chOff x="324695" y="3716897"/>
            <a:chExt cx="4463526" cy="1367913"/>
          </a:xfrm>
        </p:grpSpPr>
        <p:sp>
          <p:nvSpPr>
            <p:cNvPr id="6" name="TextBox 5"/>
            <p:cNvSpPr txBox="1"/>
            <p:nvPr/>
          </p:nvSpPr>
          <p:spPr>
            <a:xfrm>
              <a:off x="324695" y="3716897"/>
              <a:ext cx="4463526" cy="523129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 smtClean="0">
                  <a:latin typeface="+mj-lt"/>
                </a:rPr>
                <a:t>The “TV Soap Opera” effect!</a:t>
              </a:r>
              <a:endParaRPr lang="en-GB" sz="2800" b="1" dirty="0">
                <a:latin typeface="+mj-lt"/>
              </a:endParaRPr>
            </a:p>
          </p:txBody>
        </p:sp>
        <p:cxnSp>
          <p:nvCxnSpPr>
            <p:cNvPr id="7" name="Straight Arrow Connector 14"/>
            <p:cNvCxnSpPr>
              <a:cxnSpLocks noChangeShapeType="1"/>
            </p:cNvCxnSpPr>
            <p:nvPr/>
          </p:nvCxnSpPr>
          <p:spPr bwMode="auto">
            <a:xfrm>
              <a:off x="1188602" y="4220865"/>
              <a:ext cx="0" cy="863945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259632" y="4437112"/>
            <a:ext cx="4104456" cy="1384995"/>
            <a:chOff x="-827183" y="4076877"/>
            <a:chExt cx="4103565" cy="1384754"/>
          </a:xfrm>
        </p:grpSpPr>
        <p:sp>
          <p:nvSpPr>
            <p:cNvPr id="9" name="TextBox 8"/>
            <p:cNvSpPr txBox="1"/>
            <p:nvPr/>
          </p:nvSpPr>
          <p:spPr>
            <a:xfrm>
              <a:off x="252703" y="4076877"/>
              <a:ext cx="3023679" cy="1384754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 cmpd="sng"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 smtClean="0">
                  <a:latin typeface="+mj-lt"/>
                </a:rPr>
                <a:t>Top students start using e-resources earlier in </a:t>
              </a:r>
              <a:r>
                <a:rPr lang="en-GB" sz="2800" b="1" smtClean="0">
                  <a:latin typeface="+mj-lt"/>
                </a:rPr>
                <a:t>the day</a:t>
              </a:r>
              <a:endParaRPr lang="en-GB" sz="2800" b="1" dirty="0">
                <a:latin typeface="+mj-lt"/>
              </a:endParaRPr>
            </a:p>
          </p:txBody>
        </p:sp>
        <p:cxnSp>
          <p:nvCxnSpPr>
            <p:cNvPr id="10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-827183" y="4436854"/>
              <a:ext cx="1079885" cy="0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03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phase 2 findings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204864"/>
            <a:ext cx="34053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58B8"/>
                </a:solidFill>
                <a:latin typeface="+mj-lt"/>
              </a:rPr>
              <a:t>item loans</a:t>
            </a:r>
            <a:br>
              <a:rPr lang="en-GB" sz="3600" b="1" dirty="0" smtClean="0">
                <a:solidFill>
                  <a:srgbClr val="0058B8"/>
                </a:solidFill>
                <a:latin typeface="+mj-lt"/>
              </a:rPr>
            </a:br>
            <a:r>
              <a:rPr lang="en-GB" sz="3600" b="1" dirty="0" smtClean="0">
                <a:solidFill>
                  <a:srgbClr val="A50021"/>
                </a:solidFill>
                <a:latin typeface="+mj-lt"/>
              </a:rPr>
              <a:t>e-resource hours</a:t>
            </a:r>
            <a:r>
              <a:rPr lang="en-GB" sz="3600" b="1" dirty="0" smtClean="0">
                <a:solidFill>
                  <a:srgbClr val="0058B8"/>
                </a:solidFill>
                <a:latin typeface="+mj-lt"/>
              </a:rPr>
              <a:t/>
            </a:r>
            <a:br>
              <a:rPr lang="en-GB" sz="3600" b="1" dirty="0" smtClean="0">
                <a:solidFill>
                  <a:srgbClr val="0058B8"/>
                </a:solidFill>
                <a:latin typeface="+mj-lt"/>
              </a:rPr>
            </a:br>
            <a:r>
              <a:rPr lang="en-GB" sz="3600" b="1" dirty="0" smtClean="0">
                <a:solidFill>
                  <a:srgbClr val="92D050"/>
                </a:solidFill>
                <a:latin typeface="+mj-lt"/>
              </a:rPr>
              <a:t>PDF downloads</a:t>
            </a:r>
            <a:endParaRPr lang="en-GB" sz="36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506692" y="3429000"/>
            <a:ext cx="2376263" cy="584775"/>
          </a:xfrm>
          <a:prstGeom prst="rect">
            <a:avLst/>
          </a:prstGeom>
          <a:solidFill>
            <a:schemeClr val="bg1">
              <a:alpha val="39000"/>
            </a:schemeClr>
          </a:solidFill>
          <a:ln w="12700" cmpd="sng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latin typeface="+mj-lt"/>
              </a:rPr>
              <a:t>EU students</a:t>
            </a:r>
            <a:endParaRPr lang="en-GB" sz="3200" b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1556792"/>
            <a:ext cx="8229600" cy="2232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buNone/>
            </a:pPr>
            <a:r>
              <a:rPr lang="en-GB" sz="15000" b="1" dirty="0" smtClean="0"/>
              <a:t>#</a:t>
            </a:r>
            <a:r>
              <a:rPr lang="en-GB" sz="15000" b="1" dirty="0" err="1" smtClean="0"/>
              <a:t>lidp</a:t>
            </a:r>
            <a:endParaRPr lang="en-GB" sz="150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2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Twitter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If tweeting, please use the </a:t>
            </a:r>
            <a:r>
              <a:rPr lang="en-GB" sz="3200" i="1" dirty="0" err="1" smtClean="0">
                <a:solidFill>
                  <a:srgbClr val="FFC000"/>
                </a:solidFill>
                <a:latin typeface="Cambria" pitchFamily="18" charset="0"/>
              </a:rPr>
              <a:t>hashtag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...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8229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	@</a:t>
            </a:r>
            <a:r>
              <a:rPr lang="en-GB" sz="2400" b="1" dirty="0" err="1" smtClean="0">
                <a:solidFill>
                  <a:srgbClr val="0070C0"/>
                </a:solidFill>
                <a:latin typeface="+mn-lt"/>
              </a:rPr>
              <a:t>graham_stone</a:t>
            </a: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 	</a:t>
            </a: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Graham Stone, Project Manager</a:t>
            </a:r>
          </a:p>
          <a:p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     	@</a:t>
            </a:r>
            <a:r>
              <a:rPr lang="en-GB" sz="2400" b="1" dirty="0" err="1" smtClean="0">
                <a:solidFill>
                  <a:srgbClr val="0070C0"/>
                </a:solidFill>
                <a:latin typeface="+mn-lt"/>
              </a:rPr>
              <a:t>ellenscollins</a:t>
            </a: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		Ellen Collins, Research Assistant</a:t>
            </a:r>
          </a:p>
          <a:p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     	@</a:t>
            </a:r>
            <a:r>
              <a:rPr lang="en-GB" sz="2400" b="1" dirty="0" err="1" smtClean="0">
                <a:solidFill>
                  <a:srgbClr val="0070C0"/>
                </a:solidFill>
                <a:latin typeface="+mn-lt"/>
              </a:rPr>
              <a:t>librarygirlknit</a:t>
            </a: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	</a:t>
            </a: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Bryony </a:t>
            </a:r>
            <a:r>
              <a:rPr lang="en-GB" sz="2400" dirty="0" err="1" smtClean="0">
                <a:solidFill>
                  <a:srgbClr val="0070C0"/>
                </a:solidFill>
                <a:latin typeface="+mn-lt"/>
              </a:rPr>
              <a:t>Ramsden</a:t>
            </a: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, Research Assistant</a:t>
            </a:r>
            <a:br>
              <a:rPr lang="en-GB" sz="2400" dirty="0" smtClean="0">
                <a:solidFill>
                  <a:srgbClr val="0070C0"/>
                </a:solidFill>
                <a:latin typeface="+mn-lt"/>
              </a:rPr>
            </a:b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     	</a:t>
            </a: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@</a:t>
            </a:r>
            <a:r>
              <a:rPr lang="en-GB" sz="2400" b="1" dirty="0" err="1" smtClean="0">
                <a:solidFill>
                  <a:srgbClr val="0070C0"/>
                </a:solidFill>
                <a:latin typeface="+mn-lt"/>
              </a:rPr>
              <a:t>daveyp</a:t>
            </a:r>
            <a:r>
              <a:rPr lang="en-GB" sz="2400" b="1" dirty="0" smtClean="0">
                <a:solidFill>
                  <a:srgbClr val="0070C0"/>
                </a:solidFill>
                <a:latin typeface="+mn-lt"/>
              </a:rPr>
              <a:t>		</a:t>
            </a: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Dave Pattern, Technical Support</a:t>
            </a:r>
          </a:p>
          <a:p>
            <a:endParaRPr lang="en-GB" sz="2400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>
                <a:hlinkClick r:id="rId2"/>
              </a:rPr>
              <a:t>Breadth of reading is important</a:t>
            </a:r>
            <a:endParaRPr lang="en-GB" sz="3600" dirty="0" smtClean="0"/>
          </a:p>
          <a:p>
            <a:r>
              <a:rPr lang="en-GB" sz="3600" dirty="0" smtClean="0">
                <a:hlinkClick r:id="rId3"/>
              </a:rPr>
              <a:t>Relationship between accessing </a:t>
            </a:r>
            <a:r>
              <a:rPr lang="en-GB" sz="3600" dirty="0" smtClean="0">
                <a:hlinkClick r:id="rId3"/>
              </a:rPr>
              <a:t/>
            </a:r>
            <a:br>
              <a:rPr lang="en-GB" sz="3600" dirty="0" smtClean="0">
                <a:hlinkClick r:id="rId3"/>
              </a:rPr>
            </a:br>
            <a:r>
              <a:rPr lang="en-GB" sz="3600" dirty="0" smtClean="0">
                <a:hlinkClick r:id="rId3"/>
              </a:rPr>
              <a:t>e-resources </a:t>
            </a:r>
            <a:r>
              <a:rPr lang="en-GB" sz="3600" dirty="0" smtClean="0">
                <a:hlinkClick r:id="rId3"/>
              </a:rPr>
              <a:t>off-campus </a:t>
            </a:r>
            <a:r>
              <a:rPr lang="en-GB" sz="3600" dirty="0" smtClean="0">
                <a:hlinkClick r:id="rId3"/>
              </a:rPr>
              <a:t>&amp; better grades</a:t>
            </a:r>
            <a:endParaRPr lang="en-GB" sz="3600" dirty="0" smtClean="0"/>
          </a:p>
          <a:p>
            <a:r>
              <a:rPr lang="en-GB" sz="3600" dirty="0" smtClean="0">
                <a:hlinkClick r:id="rId4"/>
              </a:rPr>
              <a:t>Owning the book may give students an </a:t>
            </a:r>
            <a:r>
              <a:rPr lang="en-GB" sz="3600" dirty="0" smtClean="0">
                <a:hlinkClick r:id="rId4"/>
              </a:rPr>
              <a:t>advantage over students who have to borrow it</a:t>
            </a:r>
            <a:endParaRPr lang="en-GB" sz="3600" dirty="0" smtClean="0"/>
          </a:p>
          <a:p>
            <a:endParaRPr lang="en-GB" sz="3500" i="1" dirty="0" smtClean="0"/>
          </a:p>
          <a:p>
            <a:pPr lvl="1"/>
            <a:endParaRPr lang="en-GB" sz="3500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more findings on the project blog...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>
                <a:hlinkClick r:id="rId2"/>
              </a:rPr>
              <a:t>Non-use of the library’s resources could be used as </a:t>
            </a:r>
            <a:r>
              <a:rPr lang="en-GB" sz="3600" i="1" dirty="0" smtClean="0">
                <a:hlinkClick r:id="rId2"/>
              </a:rPr>
              <a:t>one</a:t>
            </a:r>
            <a:r>
              <a:rPr lang="en-GB" sz="3600" dirty="0" smtClean="0">
                <a:hlinkClick r:id="rId2"/>
              </a:rPr>
              <a:t> of the early warning signs that a student might drop out of their course</a:t>
            </a:r>
            <a:endParaRPr lang="en-GB" sz="3600" dirty="0" smtClean="0"/>
          </a:p>
          <a:p>
            <a:r>
              <a:rPr lang="en-GB" sz="3600" dirty="0" smtClean="0">
                <a:hlinkClick r:id="rId3"/>
              </a:rPr>
              <a:t>Usage of the library varies greatly by academic discipline</a:t>
            </a:r>
            <a:endParaRPr lang="en-GB" sz="3600" dirty="0" smtClean="0"/>
          </a:p>
          <a:p>
            <a:endParaRPr lang="en-GB" sz="3600" i="1" dirty="0" smtClean="0"/>
          </a:p>
          <a:p>
            <a:pPr lvl="1"/>
            <a:endParaRPr lang="en-GB" sz="3600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more findings on the project blog...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more findings on the project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blog...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73058" name="Picture 2" descr="http://library.hud.ac.uk/blogs/projects/lidp/files/2012/08/DISC-ar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57" y="1661492"/>
            <a:ext cx="8304412" cy="50078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2996952"/>
            <a:ext cx="6901185" cy="769441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+mj-lt"/>
              </a:rPr>
              <a:t>http://library.hud.ac.uk/lidp</a:t>
            </a:r>
            <a:endParaRPr lang="en-GB" sz="4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/>
              <a:t>“Capturing Business Intelligence Required for</a:t>
            </a:r>
            <a:br>
              <a:rPr lang="en-GB" dirty="0" smtClean="0"/>
            </a:br>
            <a:r>
              <a:rPr lang="en-GB" dirty="0" smtClean="0"/>
              <a:t>  Targeted Marketing, Demonstrating Value,</a:t>
            </a:r>
            <a:br>
              <a:rPr lang="en-GB" dirty="0" smtClean="0"/>
            </a:br>
            <a:r>
              <a:rPr lang="en-GB" dirty="0" smtClean="0"/>
              <a:t>  and Driving Process Improvement” (2012)</a:t>
            </a:r>
            <a:endParaRPr lang="en-GB" sz="2400" dirty="0" smtClean="0"/>
          </a:p>
          <a:p>
            <a:r>
              <a:rPr lang="en-GB" dirty="0" smtClean="0"/>
              <a:t>“Measuring the value of library resources and</a:t>
            </a:r>
            <a:br>
              <a:rPr lang="en-GB" dirty="0" smtClean="0"/>
            </a:br>
            <a:r>
              <a:rPr lang="en-GB" dirty="0" smtClean="0"/>
              <a:t>  student academic performance through</a:t>
            </a:r>
            <a:br>
              <a:rPr lang="en-GB" dirty="0" smtClean="0"/>
            </a:br>
            <a:r>
              <a:rPr lang="en-GB" dirty="0" smtClean="0"/>
              <a:t>  relational datasets” (2011)</a:t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fr-FR" sz="2400" dirty="0" smtClean="0"/>
              <a:t>Brian Cox &amp; Margie </a:t>
            </a:r>
            <a:r>
              <a:rPr lang="fr-FR" sz="2400" dirty="0" err="1" smtClean="0"/>
              <a:t>Jantti</a:t>
            </a:r>
            <a:r>
              <a:rPr lang="fr-FR" sz="2400" dirty="0" smtClean="0"/>
              <a:t> 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hlinkClick r:id="rId2"/>
              </a:rPr>
              <a:t>http://bit.ly/JZ03AY</a:t>
            </a:r>
            <a:r>
              <a:rPr lang="fr-FR" sz="2400" dirty="0" smtClean="0"/>
              <a:t> 	</a:t>
            </a:r>
            <a:r>
              <a:rPr lang="fr-FR" sz="2400" dirty="0" smtClean="0">
                <a:hlinkClick r:id="rId3"/>
              </a:rPr>
              <a:t>http://bit.ly/JZ0bAB</a:t>
            </a:r>
            <a:r>
              <a:rPr lang="fr-FR" sz="2400" dirty="0" smtClean="0"/>
              <a:t> </a:t>
            </a:r>
            <a:endParaRPr lang="en-GB" sz="2400" dirty="0" smtClean="0"/>
          </a:p>
          <a:p>
            <a:endParaRPr lang="en-GB" i="1" dirty="0" smtClean="0"/>
          </a:p>
          <a:p>
            <a:pPr lvl="1"/>
            <a:endParaRPr lang="en-GB" sz="3200" dirty="0" smtClean="0"/>
          </a:p>
        </p:txBody>
      </p:sp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See also...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University of Wollongong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See also...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ACRL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15532"/>
            <a:ext cx="8640960" cy="52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08104" y="6093296"/>
            <a:ext cx="3456384" cy="576064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hangingPunct="0">
              <a:spcBef>
                <a:spcPct val="20000"/>
              </a:spcBef>
            </a:pPr>
            <a:r>
              <a:rPr lang="fr-FR" sz="3200" kern="0" dirty="0" smtClean="0">
                <a:solidFill>
                  <a:srgbClr val="003772"/>
                </a:solidFill>
                <a:latin typeface="+mn-lt"/>
                <a:hlinkClick r:id="rId3"/>
              </a:rPr>
              <a:t>http://bit.ly/JZ1zTK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See also...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ACRL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53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92080" y="6093296"/>
            <a:ext cx="3672408" cy="576064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hangingPunct="0">
              <a:spcBef>
                <a:spcPct val="20000"/>
              </a:spcBef>
            </a:pPr>
            <a:r>
              <a:rPr lang="fr-FR" sz="3200" kern="0" dirty="0" smtClean="0">
                <a:solidFill>
                  <a:srgbClr val="003772"/>
                </a:solidFill>
                <a:latin typeface="+mn-lt"/>
                <a:hlinkClick r:id="rId3"/>
              </a:rPr>
              <a:t>http://bit.ly/Kdh22K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560836"/>
            <a:ext cx="6984776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latin typeface="+mj-lt"/>
              </a:rPr>
              <a:t>“Increase librarians’ understanding</a:t>
            </a:r>
            <a:br>
              <a:rPr lang="en-GB" sz="3600" i="1" dirty="0" smtClean="0">
                <a:latin typeface="+mj-lt"/>
              </a:rPr>
            </a:br>
            <a:r>
              <a:rPr lang="en-GB" sz="3600" i="1" dirty="0" smtClean="0">
                <a:latin typeface="+mj-lt"/>
              </a:rPr>
              <a:t>of library value and impact in</a:t>
            </a:r>
            <a:br>
              <a:rPr lang="en-GB" sz="3600" i="1" dirty="0" smtClean="0">
                <a:latin typeface="+mj-lt"/>
              </a:rPr>
            </a:br>
            <a:r>
              <a:rPr lang="en-GB" sz="3600" i="1" dirty="0" smtClean="0">
                <a:latin typeface="+mj-lt"/>
              </a:rPr>
              <a:t>relation to various dimensions of </a:t>
            </a:r>
          </a:p>
          <a:p>
            <a:pPr algn="ctr"/>
            <a:r>
              <a:rPr lang="en-GB" sz="3600" i="1" dirty="0" smtClean="0">
                <a:latin typeface="+mj-lt"/>
              </a:rPr>
              <a:t>student learning and success.”</a:t>
            </a:r>
            <a:endParaRPr lang="en-GB" sz="3600" i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22228-08E3-4BC4-A738-1BAAF2C304D3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3286"/>
            <a:ext cx="9144000" cy="53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860032" y="6357958"/>
            <a:ext cx="4112626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flickr.com/photos/</a:t>
            </a:r>
            <a:r>
              <a:rPr lang="en-GB" dirty="0" err="1" smtClean="0">
                <a:latin typeface="+mj-lt"/>
              </a:rPr>
              <a:t>nicholasngkw</a:t>
            </a:r>
            <a:r>
              <a:rPr lang="en-GB" dirty="0" smtClean="0">
                <a:latin typeface="+mj-lt"/>
              </a:rPr>
              <a:t>/5512321874/</a:t>
            </a:r>
            <a:endParaRPr lang="en-GB" dirty="0">
              <a:latin typeface="+mj-lt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Impact Data Project 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so, what next...?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988840"/>
            <a:ext cx="6901185" cy="769441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+mj-lt"/>
              </a:rPr>
              <a:t>http://library.hud.ac.uk/lidp</a:t>
            </a:r>
            <a:endParaRPr lang="en-GB" sz="44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Because we can!</a:t>
            </a:r>
          </a:p>
          <a:p>
            <a:pPr lvl="1"/>
            <a:r>
              <a:rPr lang="en-GB" sz="3200" i="1" dirty="0" smtClean="0"/>
              <a:t>libraries are increasingly seeing the benefits of capturing </a:t>
            </a:r>
            <a:r>
              <a:rPr lang="en-GB" sz="3200" i="1" dirty="0" smtClean="0"/>
              <a:t>&amp; </a:t>
            </a:r>
            <a:r>
              <a:rPr lang="en-GB" sz="3200" i="1" dirty="0" smtClean="0"/>
              <a:t>analysing </a:t>
            </a:r>
            <a:r>
              <a:rPr lang="en-GB" sz="3200" i="1" dirty="0" smtClean="0"/>
              <a:t>library usage </a:t>
            </a:r>
            <a:r>
              <a:rPr lang="en-GB" sz="3200" i="1" dirty="0" smtClean="0"/>
              <a:t>data</a:t>
            </a:r>
          </a:p>
          <a:p>
            <a:r>
              <a:rPr lang="en-GB" sz="3600" dirty="0" smtClean="0"/>
              <a:t>Because we need to!</a:t>
            </a:r>
          </a:p>
          <a:p>
            <a:pPr lvl="1"/>
            <a:r>
              <a:rPr lang="en-GB" sz="3200" i="1" dirty="0" smtClean="0"/>
              <a:t>library budgets are being squeezed </a:t>
            </a:r>
            <a:r>
              <a:rPr lang="en-GB" sz="3200" i="1" dirty="0" smtClean="0"/>
              <a:t>&amp;</a:t>
            </a:r>
            <a:br>
              <a:rPr lang="en-GB" sz="3200" i="1" dirty="0" smtClean="0"/>
            </a:br>
            <a:r>
              <a:rPr lang="en-GB" sz="3200" i="1" dirty="0" smtClean="0"/>
              <a:t>usage </a:t>
            </a:r>
            <a:r>
              <a:rPr lang="en-GB" sz="3200" i="1" dirty="0" smtClean="0"/>
              <a:t>data can demonstrate value</a:t>
            </a:r>
          </a:p>
        </p:txBody>
      </p:sp>
      <p:sp>
        <p:nvSpPr>
          <p:cNvPr id="2150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Why Investigate Library Impact?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D32AC-1EFA-4347-830F-5A9492D6122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266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Usage 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Data 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at Huddersfield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1292"/>
            <a:ext cx="9144000" cy="530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081088"/>
          </a:xfrm>
        </p:spPr>
        <p:txBody>
          <a:bodyPr/>
          <a:lstStyle/>
          <a:p>
            <a:r>
              <a:rPr lang="en-GB" dirty="0" smtClean="0"/>
              <a:t>Borrowing Suggestions</a:t>
            </a:r>
            <a:br>
              <a:rPr lang="en-GB" dirty="0" smtClean="0"/>
            </a:br>
            <a:r>
              <a:rPr lang="en-GB" sz="3200" i="1" dirty="0" smtClean="0">
                <a:solidFill>
                  <a:srgbClr val="FFC000"/>
                </a:solidFill>
              </a:rPr>
              <a:t>based on circulation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6DF4B-F8BA-40CC-87E2-6C84AFCD814D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1916113"/>
            <a:ext cx="8489950" cy="4537075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E5B1F1-A46E-4BC7-915C-C8846F8AE743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6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Sharing 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Library Data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usage data release (Dec 2008)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1608138"/>
            <a:ext cx="9155113" cy="511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9208">
            <a:off x="561353" y="3090747"/>
            <a:ext cx="7921625" cy="1485900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B3D8-1A8D-4B70-8E85-65E1CDB5EBA7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is there a link between usage &amp; grade?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honours graduates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6608"/>
            <a:ext cx="9144000" cy="49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&amp; 2008/9 honours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graduates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6607"/>
            <a:ext cx="9144000" cy="4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Huddersfield">
  <a:themeElements>
    <a:clrScheme name="University of Huddersfie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niversity of Huddersfi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iversity of Huddersfie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">
  <a:themeElements>
    <a:clrScheme name="4_Whi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772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Huddersfield</Template>
  <TotalTime>3799</TotalTime>
  <Words>396</Words>
  <Application>Microsoft Office PowerPoint</Application>
  <PresentationFormat>On-screen Show (4:3)</PresentationFormat>
  <Paragraphs>93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Cambria</vt:lpstr>
      <vt:lpstr>University of Huddersfield</vt:lpstr>
      <vt:lpstr>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Slide 1</vt:lpstr>
      <vt:lpstr>Slide 2</vt:lpstr>
      <vt:lpstr>Slide 3</vt:lpstr>
      <vt:lpstr>Slide 4</vt:lpstr>
      <vt:lpstr>Borrowing Suggestions based on circulation data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University of Huddersfield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David Pattern (cmsxdcp)</dc:creator>
  <cp:lastModifiedBy>dave</cp:lastModifiedBy>
  <cp:revision>382</cp:revision>
  <dcterms:created xsi:type="dcterms:W3CDTF">2009-09-16T11:38:02Z</dcterms:created>
  <dcterms:modified xsi:type="dcterms:W3CDTF">2012-10-28T16:38:37Z</dcterms:modified>
</cp:coreProperties>
</file>