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</p:sldMasterIdLst>
  <p:notesMasterIdLst>
    <p:notesMasterId r:id="rId40"/>
  </p:notesMasterIdLst>
  <p:handoutMasterIdLst>
    <p:handoutMasterId r:id="rId41"/>
  </p:handoutMasterIdLst>
  <p:sldIdLst>
    <p:sldId id="384" r:id="rId13"/>
    <p:sldId id="687" r:id="rId14"/>
    <p:sldId id="726" r:id="rId15"/>
    <p:sldId id="727" r:id="rId16"/>
    <p:sldId id="473" r:id="rId17"/>
    <p:sldId id="706" r:id="rId18"/>
    <p:sldId id="707" r:id="rId19"/>
    <p:sldId id="708" r:id="rId20"/>
    <p:sldId id="709" r:id="rId21"/>
    <p:sldId id="703" r:id="rId22"/>
    <p:sldId id="704" r:id="rId23"/>
    <p:sldId id="705" r:id="rId24"/>
    <p:sldId id="702" r:id="rId25"/>
    <p:sldId id="722" r:id="rId26"/>
    <p:sldId id="723" r:id="rId27"/>
    <p:sldId id="725" r:id="rId28"/>
    <p:sldId id="712" r:id="rId29"/>
    <p:sldId id="713" r:id="rId30"/>
    <p:sldId id="716" r:id="rId31"/>
    <p:sldId id="714" r:id="rId32"/>
    <p:sldId id="715" r:id="rId33"/>
    <p:sldId id="717" r:id="rId34"/>
    <p:sldId id="718" r:id="rId35"/>
    <p:sldId id="719" r:id="rId36"/>
    <p:sldId id="721" r:id="rId37"/>
    <p:sldId id="711" r:id="rId38"/>
    <p:sldId id="710" r:id="rId39"/>
  </p:sldIdLst>
  <p:sldSz cx="9144000" cy="6858000" type="screen4x3"/>
  <p:notesSz cx="6669088" cy="9926638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mbria" pitchFamily="18" charset="0"/>
      <p:regular r:id="rId46"/>
      <p:bold r:id="rId47"/>
      <p:italic r:id="rId48"/>
      <p:boldItalic r:id="rId49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CCFF66"/>
    <a:srgbClr val="BEE395"/>
    <a:srgbClr val="003300"/>
    <a:srgbClr val="69A12B"/>
    <a:srgbClr val="FFD900"/>
    <a:srgbClr val="FF0000"/>
    <a:srgbClr val="FFE237"/>
    <a:srgbClr val="FFC000"/>
    <a:srgbClr val="0037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342" autoAdjust="0"/>
    <p:restoredTop sz="89619" autoAdjust="0"/>
  </p:normalViewPr>
  <p:slideViewPr>
    <p:cSldViewPr>
      <p:cViewPr varScale="1">
        <p:scale>
          <a:sx n="100" d="100"/>
          <a:sy n="100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1C45-81DA-4252-B821-C556EE61A35D}" type="datetimeFigureOut">
              <a:rPr lang="en-US" smtClean="0"/>
              <a:pPr/>
              <a:t>10/28/2012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16C7-A912-4950-8055-9B03378022B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1" y="4714877"/>
            <a:ext cx="5335588" cy="446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889250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4"/>
            <a:ext cx="2889250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097DCA3-7A93-46E6-BCE7-A1A4C63B3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Summon API: http://api.summon.serialssolutions.com/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All</a:t>
            </a:r>
            <a:r>
              <a:rPr lang="en-GB" baseline="0" dirty="0" smtClean="0"/>
              <a:t> the academic needs to do is to check the reference for accuracy – the form is automatically filled in using the metadata from Summon.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store the </a:t>
            </a:r>
            <a:r>
              <a:rPr lang="en-GB" dirty="0" err="1" smtClean="0"/>
              <a:t>openURL</a:t>
            </a:r>
            <a:r>
              <a:rPr lang="en-GB" dirty="0" smtClean="0"/>
              <a:t> link for the journal article and the pull in the current access links using</a:t>
            </a:r>
            <a:r>
              <a:rPr lang="en-GB" baseline="0" dirty="0" smtClean="0"/>
              <a:t> our link resolver’s API: </a:t>
            </a:r>
            <a:r>
              <a:rPr lang="en-GB" dirty="0" smtClean="0"/>
              <a:t>http://www.serialssolutions.com/en/news/detail/serials-solutions-announces-xml-api-for-360-link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By storing</a:t>
            </a:r>
            <a:r>
              <a:rPr lang="en-GB" baseline="0" dirty="0" smtClean="0"/>
              <a:t> the </a:t>
            </a:r>
            <a:r>
              <a:rPr lang="en-GB" baseline="0" dirty="0" err="1" smtClean="0"/>
              <a:t>openURL</a:t>
            </a:r>
            <a:r>
              <a:rPr lang="en-GB" baseline="0" dirty="0" smtClean="0"/>
              <a:t> in MyReading (rather than a direct access link), we can pull in the most up-to-date access links automatically via the link resolver’s API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OCLC’s </a:t>
            </a:r>
            <a:r>
              <a:rPr lang="en-GB" dirty="0" err="1" smtClean="0"/>
              <a:t>xISBN</a:t>
            </a:r>
            <a:r>
              <a:rPr lang="en-GB" baseline="0" dirty="0" smtClean="0"/>
              <a:t> web service allows you to identify and link together different editions of books: http://www.worldcat.org/affiliate/webservices/xisbn/app.jsp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LibraryThing</a:t>
            </a:r>
            <a:r>
              <a:rPr lang="en-GB" baseline="0" dirty="0" smtClean="0"/>
              <a:t> also has a similar API (</a:t>
            </a:r>
            <a:r>
              <a:rPr lang="en-GB" baseline="0" dirty="0" err="1" smtClean="0"/>
              <a:t>thingISBN</a:t>
            </a:r>
            <a:r>
              <a:rPr lang="en-GB" baseline="0" dirty="0" smtClean="0"/>
              <a:t>), along with other very useful APIs: http://www.librarything.com/api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By cross-referencing the ISBNs</a:t>
            </a:r>
            <a:r>
              <a:rPr lang="en-GB" baseline="0" dirty="0" smtClean="0"/>
              <a:t> returned by OCLC’s </a:t>
            </a:r>
            <a:r>
              <a:rPr lang="en-GB" baseline="0" dirty="0" err="1" smtClean="0"/>
              <a:t>xISBN</a:t>
            </a:r>
            <a:r>
              <a:rPr lang="en-GB" baseline="0" dirty="0" smtClean="0"/>
              <a:t> with books we hold in stock, we can generate links to the other editions of books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https://affiliate-program.amazon.co.uk/gp/advertising/api/detail/main.html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http://www.abebooks.co.uk/affiliate-programme/search-web-services-datafeed.shtml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http://en.wikipedia.org/wiki/Application_programming_interface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Example book: http://www.amazon.co.uk/Carlo-Really-Librarian-Jessica-Spanyol/dp/184428512X/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http://xisbn.worldcat.org/webservices/xid/isbn/184428512X?fl=year,lang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By</a:t>
            </a:r>
            <a:r>
              <a:rPr lang="en-GB" baseline="0" dirty="0" smtClean="0"/>
              <a:t> using existing APIs, we were able to rapidly deliver a working prototype and to fast-track the development 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We’ve embedded links into the OPAC interface for academics.</a:t>
            </a:r>
            <a:r>
              <a:rPr lang="en-GB" baseline="0" dirty="0" smtClean="0"/>
              <a:t>  The link uses the OPAC’s XML API to retrieve the metadata for the item, so it can be inserted into the </a:t>
            </a:r>
            <a:r>
              <a:rPr lang="en-GB" baseline="0" dirty="0" err="1" smtClean="0"/>
              <a:t>MyReading</a:t>
            </a:r>
            <a:r>
              <a:rPr lang="en-GB" baseline="0" dirty="0" smtClean="0"/>
              <a:t> software.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Horizon Information Portal has a rudimentary API which generates XML output.  Accessed by appending “&amp;</a:t>
            </a:r>
            <a:r>
              <a:rPr lang="en-GB" dirty="0" err="1" smtClean="0"/>
              <a:t>GetXML</a:t>
            </a:r>
            <a:r>
              <a:rPr lang="en-GB" dirty="0" smtClean="0"/>
              <a:t>=true” to the URL</a:t>
            </a:r>
            <a:r>
              <a:rPr lang="en-GB" baseline="0" dirty="0" smtClean="0"/>
              <a:t> of a page.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All</a:t>
            </a:r>
            <a:r>
              <a:rPr lang="en-GB" baseline="0" dirty="0" smtClean="0"/>
              <a:t> the academic needs to do is to check the reference for accuracy – the form is automatically filled in using the metadata from OPAC’s API.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We’ve embedded “add to </a:t>
            </a:r>
            <a:r>
              <a:rPr lang="en-GB" dirty="0" err="1" smtClean="0"/>
              <a:t>MyReading</a:t>
            </a:r>
            <a:r>
              <a:rPr lang="en-GB" dirty="0" smtClean="0"/>
              <a:t>” links into the Summon interface.</a:t>
            </a:r>
            <a:r>
              <a:rPr lang="en-GB" baseline="0" dirty="0" smtClean="0"/>
              <a:t>  The link uses the Summon API to retrieve the metadata for the item, so it can be inserted into the </a:t>
            </a:r>
            <a:r>
              <a:rPr lang="en-GB" baseline="0" dirty="0" err="1" smtClean="0"/>
              <a:t>MyReading</a:t>
            </a:r>
            <a:r>
              <a:rPr lang="en-GB" baseline="0" dirty="0" smtClean="0"/>
              <a:t> software.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62F-C223-4DA6-9575-8543F320A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EC9-474E-4F82-BB53-C7DD00310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4BEB-F6B0-4BAA-BC51-10E94B82A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81B5-0C7F-45F8-BAF2-342E5C361A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FA0-BE70-428D-94B3-A4542CD29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8020-24DC-41AA-BF04-85364D814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22D9-791E-4F5C-9A44-CA4AF194E3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2A23-C6FC-4895-BFA4-FF097FF9F9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0945-DB13-488B-8AF4-64131C5B1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0C84-9C35-4DC5-A091-5D228D628D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7BD0-B37A-4BA4-881F-9A523FD22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1683-AD7D-4708-A932-F8D632AF8D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B033-711A-4A28-A6F5-01CDAE134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393-E5CA-4592-ACC4-E4FAA5A01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DA69-8741-4781-B98B-C024B6200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DF1C-7264-43F9-BC23-B8364C121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825C-8D56-4428-8972-9FDC92646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0959-0294-4009-84E2-562497EF0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4EF-B948-4674-938E-63B43CF14F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F3A1-12EC-4939-8F78-CB63DE9986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63E-E8C2-448C-B13F-5F39D6335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A6B6-F448-4540-B374-54D2A832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5EC-686A-47BE-9674-F7D5E45705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9109-53CA-4AC0-AC26-1F8086EA49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2F88-7766-42E9-9AE0-35BDAAEEB8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0B57-5433-41CC-9347-CA59758515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35FA-443E-4FF3-8AC7-3045E472A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4A2A-5358-4962-971B-3E76EA1A5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E13-3E6A-4126-9E7E-3E8E8C29D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5ED-B4AB-4A89-898A-830E4E2F4F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C85A-7DD1-4A75-A3CE-33906E463B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883A-00A9-425E-A73B-575FB65890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3F5-72BA-48F6-B1E6-730CC4C12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3E9C-700C-4F42-B451-06C62C446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A849-21DA-47A6-A45F-5EE7574937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2D13-473E-4990-B612-33F0B5B8E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8C-DFFF-4262-BECE-058D0E1CB0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8841-8E23-422F-AA4C-D4DBAD9A8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11236-D06C-41BF-B9E2-F050CA62F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A8-0BEE-49E6-91E1-A676A067B7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21C-F6B6-46BD-B6E1-F55AD43028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9E4E-7ACB-42CC-B736-4F07051E3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68CA-247B-4EFA-881B-63600AA873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B286-833B-4A32-99EA-FCCE0CCBCD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49EB-8D99-4F2D-B273-EED75373D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2F85-6FEB-4F20-8F70-D41D29C70E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8A41-B1B0-412F-ABE5-C9D6CB1E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2B28-8FF7-4EEE-A3AE-27738DE8F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BE33-5C25-4ECB-B4CD-13C112751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FFB5-68B2-467F-90E0-62B6BBED34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85CE-7896-4956-B6CF-92C7EB5F51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713D-15D9-4304-8A26-4976D09DD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AD1EB-B536-42B5-B59C-E400761513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17264-52AE-4C46-A0E6-17890119D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B97B-8F30-4BE6-9E89-E30114FD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C488-2648-44BC-9B8D-72D344D86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C582-9B7F-4044-B765-725E024DF3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F6C1-AB46-4C44-904A-1F070BA8DA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03F9-24E7-4925-BDB4-5D654C43E4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A0A-3EB9-4492-9384-C65E0BA68C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E953-0753-4A60-8F9C-5BD9BA1D6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1D33-D941-43A4-B1B8-944618C3B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4844-A5DF-4247-AF3F-FD75247E1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F407-8DAD-496A-96D7-556511F748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F1D9-0375-4130-8A53-DC2E25AD71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D50-96C2-4BB9-8956-FB0248DD2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2C5A-22E9-41C7-BCFA-6E51FD7EBA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07F2-5F1A-421D-8312-A9889D4BC4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347-E96F-45AE-AE96-CF29431410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1DF3-7625-4BB6-A7B3-7EEABC703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3757-201C-49AE-942F-E939853BAF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927D-4F6B-4DB2-9A9B-6F6CD51D3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C8E-5F42-4827-85DE-2F457B676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DFDD-33A1-49B6-B00C-49B088724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A1D-DBFA-4F44-8BFF-A452ED5843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F5B4A-3CEC-41EA-869B-9FF2DD64B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0875-9BAD-49BE-AA37-B022D6BA1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0D98-6F3D-4F39-8150-FC8D0DBD7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215E-3E9A-4EAE-B39B-69EDC342A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A781-543D-47CD-93CF-50A0328686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C223-2E36-47BA-8C2C-47963C0B8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F110-10CD-4924-A308-C38025BF24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A32C-BDD2-477E-9699-974424EDB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7DA9-9D2A-425C-9C6F-F48F9EEEE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B25A-C62F-4555-B283-56CDB1589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449-DACD-4560-9803-FF75F4010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5D68-F3C5-45B9-8D5E-68E77221FB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E1B8-29A5-4586-B422-5F4475998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9C5C-E2EA-4905-99E7-48FAC2694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2ABF-6125-4A68-98C1-CC2D25566B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5702-546C-44BD-8961-CB7E89D7B8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27CA-4853-47A5-8DDD-B06CD26BA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2909-E317-49A8-8651-652527A42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EAD-758C-4718-879A-B4E1543AB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29A1-0AAE-45D1-BEFC-AF65B219C6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34BA-A877-43D7-90E9-EAFC0FD67E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963E-CBB9-4502-9A3D-69D56622F5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4257-A677-4721-8BA0-FC5A34B06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B2D4-2B4E-4CC0-8EBB-97B34C073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38A0-89AF-4EC6-A298-33A090A470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EE26-9883-4CF3-8954-D2A71E4B73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A43D-1939-4363-89BD-31773904B3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EF55-D0DA-4E17-93C9-3126161DEB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5B17-5336-4C85-ABFE-2F719FCCCA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C48B-87CB-4CA1-92F2-63D181052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53A-8455-458A-AD51-B76404E87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E372-C542-4DFD-B52C-CE2E07B93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98B3-0FFD-4A08-B834-15F07BED8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A436-2D1B-49A9-9F4C-A46A5000B5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229600" cy="1080119"/>
          </a:xfrm>
        </p:spPr>
        <p:txBody>
          <a:bodyPr anchor="t"/>
          <a:lstStyle>
            <a:lvl1pPr>
              <a:defRPr sz="3600" b="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spcBef>
                <a:spcPts val="0"/>
              </a:spcBef>
              <a:defRPr sz="3000" i="1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ACF7660-38BF-4C31-9BC0-A60CF04C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4-2F6E-47C5-A659-06110C03E0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489-C7C7-425C-AA1A-2FA288089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4965-4558-42A3-9F2C-7EF91A7BE9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86BA-F617-46D8-ADDD-2A4FA1733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7F0B-D897-44E8-9276-C9899B7EB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3251F-9C69-4784-B27E-FA9890C86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EA1B-30D8-4C47-BA26-D996F4878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0D6-FAFD-459E-A685-6222C9E417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42C04-95B6-45E6-B980-6E5A095A27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5217-C72D-4F7A-A860-03C6BA0E3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D4ED-D51F-43D0-AE95-1822B80618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5F14-C741-494F-AC8D-FC1F6E2D4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85E11-D038-4436-A00C-AD1A27CAFD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3C70-A923-40CA-86B5-17BAE156A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1CE0-28FE-4911-8B30-CAFB7DA03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2164-0A7D-4ADC-951C-B99E8F0F7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558-E809-4184-997A-A8AF8D0364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8FC7-DC91-4328-B330-D638CCAB85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6299-2C72-4C05-9872-45D5869FB4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EC25-9981-4A56-8044-E11032A9B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210F-A95B-4D8E-8BD5-9FF6799B96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E11-BCE9-4EB3-802A-D5DEC61871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8E4B22B-8701-47DC-83D3-E5BCBD983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8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51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1B65135-557F-43C3-B875-10C50EEE19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magent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BF63ABA-45E5-445C-8829-996258C4A1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y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A96F869-5B95-4593-9F64-A5A7BCAC6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AEB5838-3C34-4EA3-BB53-10A35E3420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455032-96D6-4EF9-8DB8-7D834870C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787571E-9E89-4B0C-BCF6-9AC8EBB52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615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Uof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ms2725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B50D065-65EF-4E6B-B6FF-8F88BFC284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6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pms410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C984927-FD6A-479D-901D-B59BC338E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37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5F8AD3-9980-4AB4-9469-FEB0B8CE59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281 equi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40825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F181BD94-9FAB-4704-9A01-07F8FBF67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22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18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C2B768-650C-4D04-A3B6-303566EA8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365104"/>
            <a:ext cx="7775575" cy="1800746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Dave Pattern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Library Systems Manager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University of Huddersfield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d.c.pattern@hud.ac.uk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dirty="0" smtClean="0"/>
              <a:t>http://daveyp.com/blog/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1916832"/>
            <a:ext cx="82296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ct val="20000"/>
              </a:spcBef>
              <a:defRPr/>
            </a:pPr>
            <a:r>
              <a:rPr lang="en-GB" sz="5600" b="1" kern="0" dirty="0" smtClean="0">
                <a:solidFill>
                  <a:srgbClr val="003772"/>
                </a:solidFill>
                <a:latin typeface="+mn-lt"/>
              </a:rPr>
              <a:t>(H)</a:t>
            </a:r>
            <a:r>
              <a:rPr lang="en-GB" sz="5600" b="1" kern="0" dirty="0" err="1" smtClean="0">
                <a:solidFill>
                  <a:srgbClr val="003772"/>
                </a:solidFill>
                <a:latin typeface="+mn-lt"/>
              </a:rPr>
              <a:t>appiness</a:t>
            </a:r>
            <a:r>
              <a:rPr lang="en-GB" sz="5600" b="1" kern="0" dirty="0" smtClean="0">
                <a:solidFill>
                  <a:srgbClr val="003772"/>
                </a:solidFill>
                <a:latin typeface="+mn-lt"/>
              </a:rPr>
              <a:t> is a warm API!</a:t>
            </a:r>
            <a:endParaRPr kumimoji="0" lang="en-GB" sz="560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99869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3772"/>
                </a:solidFill>
                <a:latin typeface="+mj-lt"/>
              </a:rPr>
              <a:t>Using APIs to develop new library services </a:t>
            </a:r>
            <a:endParaRPr lang="en-GB" sz="3600" dirty="0">
              <a:solidFill>
                <a:srgbClr val="003772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1520" y="242588"/>
            <a:ext cx="8640960" cy="507225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52000" tIns="360000" rIns="216000" bIns="360000" rtlCol="0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How can we make it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easy for academics to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add journal articles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to their reading lists?</a:t>
            </a:r>
            <a:endParaRPr lang="en-GB" sz="7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-27384"/>
            <a:ext cx="916305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924944"/>
            <a:ext cx="6980237" cy="103028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221970"/>
            <a:ext cx="8640960" cy="625743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360000" tIns="180000" rIns="216000" bIns="180000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Title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Amino acid containing</a:t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anion receptors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Author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4400" dirty="0" err="1" smtClean="0">
                <a:solidFill>
                  <a:schemeClr val="bg1"/>
                </a:solidFill>
                <a:latin typeface="+mj-lt"/>
              </a:rPr>
              <a:t>Kubik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, Stefan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Journal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Chemical Society reviews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ISSN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0306-0012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Page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585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Date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February 2009</a:t>
            </a:r>
            <a:endParaRPr lang="en-GB" sz="4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1520" y="242588"/>
            <a:ext cx="8640960" cy="611312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52000" tIns="360000" rIns="216000" bIns="360000" rtlCol="0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How do we ensure journal article links will continue to work, even if we change to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a new platform?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9"/>
          <p:cNvGrpSpPr/>
          <p:nvPr/>
        </p:nvGrpSpPr>
        <p:grpSpPr>
          <a:xfrm>
            <a:off x="333053" y="1825774"/>
            <a:ext cx="5391075" cy="2678355"/>
            <a:chOff x="-2484785" y="4264521"/>
            <a:chExt cx="5391075" cy="2678355"/>
          </a:xfrm>
        </p:grpSpPr>
        <p:sp>
          <p:nvSpPr>
            <p:cNvPr id="8" name="Rectangle 7"/>
            <p:cNvSpPr/>
            <p:nvPr/>
          </p:nvSpPr>
          <p:spPr bwMode="auto">
            <a:xfrm>
              <a:off x="-2484785" y="4264521"/>
              <a:ext cx="3518867" cy="667122"/>
            </a:xfrm>
            <a:prstGeom prst="rect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910134" y="5373216"/>
              <a:ext cx="3816424" cy="1569660"/>
            </a:xfrm>
            <a:prstGeom prst="rect">
              <a:avLst/>
            </a:prstGeom>
            <a:solidFill>
              <a:srgbClr val="CCFF66"/>
            </a:solidFill>
            <a:ln w="63500">
              <a:solidFill>
                <a:srgbClr val="33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the link resolver’s</a:t>
              </a:r>
              <a:br>
                <a:rPr lang="en-GB" sz="3200" b="1" dirty="0" smtClean="0">
                  <a:solidFill>
                    <a:srgbClr val="336600"/>
                  </a:solidFill>
                  <a:latin typeface="+mj-lt"/>
                </a:rPr>
              </a:br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API returns the current access links</a:t>
              </a:r>
              <a:endParaRPr lang="en-GB" sz="3200" b="1" dirty="0">
                <a:solidFill>
                  <a:srgbClr val="336600"/>
                </a:solidFill>
                <a:latin typeface="+mj-lt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314002" y="4931643"/>
              <a:ext cx="0" cy="432048"/>
            </a:xfrm>
            <a:prstGeom prst="line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1520" y="242588"/>
            <a:ext cx="8640960" cy="611312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52000" tIns="360000" rIns="216000" bIns="360000" rtlCol="0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If an academic has added an older edition, how do we let students know about the latest edition?</a:t>
            </a:r>
            <a:endParaRPr lang="en-GB" sz="7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An </a:t>
            </a:r>
            <a:r>
              <a:rPr lang="en-GB" sz="3600" b="1" dirty="0" smtClean="0"/>
              <a:t>A</a:t>
            </a:r>
            <a:r>
              <a:rPr lang="en-GB" sz="3600" dirty="0" smtClean="0"/>
              <a:t>pplication </a:t>
            </a:r>
            <a:r>
              <a:rPr lang="en-GB" sz="3600" b="1" dirty="0" smtClean="0"/>
              <a:t>P</a:t>
            </a:r>
            <a:r>
              <a:rPr lang="en-GB" sz="3600" dirty="0" smtClean="0"/>
              <a:t>rogramming </a:t>
            </a:r>
            <a:r>
              <a:rPr lang="en-GB" sz="3600" b="1" dirty="0" smtClean="0"/>
              <a:t>I</a:t>
            </a:r>
            <a:r>
              <a:rPr lang="en-GB" sz="3600" dirty="0" smtClean="0"/>
              <a:t>nterface allows separate pieces of software to communicate with each other, typically to </a:t>
            </a:r>
            <a:r>
              <a:rPr lang="en-GB" sz="3600" smtClean="0"/>
              <a:t>share content</a:t>
            </a:r>
            <a:endParaRPr lang="en-GB" sz="3600" i="1" dirty="0" smtClean="0"/>
          </a:p>
          <a:p>
            <a:r>
              <a:rPr lang="en-GB" sz="3600" dirty="0" smtClean="0"/>
              <a:t>A web-based API is usually called a “Web Service” and often uses XML or JSON (</a:t>
            </a:r>
            <a:r>
              <a:rPr lang="en-GB" dirty="0" smtClean="0"/>
              <a:t>JavaScript Object Notation)</a:t>
            </a:r>
            <a:endParaRPr lang="en-GB" sz="3200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What is an API?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221970"/>
            <a:ext cx="8640960" cy="594966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360000" tIns="180000" rIns="216000" bIns="180000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Title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Amino acid and peptide</a:t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synthesis 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(1992)</a:t>
            </a:r>
            <a:endParaRPr lang="en-GB" sz="44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ISBN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0198556683</a:t>
            </a:r>
            <a:endParaRPr lang="en-GB" sz="44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10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err="1" smtClean="0">
                <a:solidFill>
                  <a:srgbClr val="FFC000"/>
                </a:solidFill>
                <a:latin typeface="+mj-lt"/>
              </a:rPr>
              <a:t>xISBN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GB" sz="4400" baseline="30000" dirty="0" smtClean="0">
                <a:solidFill>
                  <a:schemeClr val="bg1"/>
                </a:solidFill>
                <a:latin typeface="+mj-lt"/>
              </a:rPr>
              <a:t>nd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 edition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published in 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2002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0199257388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GB" sz="4400" dirty="0" err="1" smtClean="0">
                <a:solidFill>
                  <a:schemeClr val="bg1"/>
                </a:solidFill>
                <a:latin typeface="+mj-lt"/>
              </a:rPr>
              <a:t>pbk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)</a:t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674043" y="702221"/>
            <a:ext cx="7488832" cy="1931789"/>
            <a:chOff x="674043" y="702221"/>
            <a:chExt cx="7488832" cy="1931789"/>
          </a:xfrm>
        </p:grpSpPr>
        <p:sp>
          <p:nvSpPr>
            <p:cNvPr id="7" name="Rectangle 6"/>
            <p:cNvSpPr/>
            <p:nvPr/>
          </p:nvSpPr>
          <p:spPr bwMode="auto">
            <a:xfrm>
              <a:off x="674043" y="702221"/>
              <a:ext cx="7488832" cy="432048"/>
            </a:xfrm>
            <a:prstGeom prst="rect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9672" y="1556792"/>
              <a:ext cx="3240360" cy="1077218"/>
            </a:xfrm>
            <a:prstGeom prst="rect">
              <a:avLst/>
            </a:prstGeom>
            <a:solidFill>
              <a:srgbClr val="CCFF66"/>
            </a:solidFill>
            <a:ln w="63500">
              <a:solidFill>
                <a:srgbClr val="33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academic added the 1996 edition</a:t>
              </a:r>
              <a:endParaRPr lang="en-GB" sz="3200" b="1" dirty="0">
                <a:solidFill>
                  <a:srgbClr val="336600"/>
                </a:solidFill>
                <a:latin typeface="+mj-lt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V="1">
              <a:off x="3491880" y="1124744"/>
              <a:ext cx="0" cy="432048"/>
            </a:xfrm>
            <a:prstGeom prst="line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602035" y="3779515"/>
            <a:ext cx="7354341" cy="2443281"/>
            <a:chOff x="602035" y="3779515"/>
            <a:chExt cx="7354341" cy="2443281"/>
          </a:xfrm>
        </p:grpSpPr>
        <p:sp>
          <p:nvSpPr>
            <p:cNvPr id="8" name="Rectangle 7"/>
            <p:cNvSpPr/>
            <p:nvPr/>
          </p:nvSpPr>
          <p:spPr bwMode="auto">
            <a:xfrm>
              <a:off x="602035" y="3779515"/>
              <a:ext cx="6226595" cy="432048"/>
            </a:xfrm>
            <a:prstGeom prst="rect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9952" y="4653136"/>
              <a:ext cx="3816424" cy="1569660"/>
            </a:xfrm>
            <a:prstGeom prst="rect">
              <a:avLst/>
            </a:prstGeom>
            <a:solidFill>
              <a:srgbClr val="CCFF66"/>
            </a:solidFill>
            <a:ln w="63500">
              <a:solidFill>
                <a:srgbClr val="33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student can see we have a newer</a:t>
              </a:r>
              <a:br>
                <a:rPr lang="en-GB" sz="3200" b="1" dirty="0" smtClean="0">
                  <a:solidFill>
                    <a:srgbClr val="336600"/>
                  </a:solidFill>
                  <a:latin typeface="+mj-lt"/>
                </a:rPr>
              </a:br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edition from 2005</a:t>
              </a:r>
              <a:endParaRPr lang="en-GB" sz="3200" b="1" dirty="0">
                <a:solidFill>
                  <a:srgbClr val="336600"/>
                </a:solidFill>
                <a:latin typeface="+mj-lt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4932040" y="4221088"/>
              <a:ext cx="0" cy="432048"/>
            </a:xfrm>
            <a:prstGeom prst="line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1520" y="242588"/>
            <a:ext cx="8640960" cy="503590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52000" tIns="360000" rIns="216000" bIns="360000" rtlCol="0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If a student has to buy a book for the course, can we provide them with purchase links?</a:t>
            </a:r>
            <a:endParaRPr lang="en-GB" sz="7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9"/>
          <p:cNvGrpSpPr/>
          <p:nvPr/>
        </p:nvGrpSpPr>
        <p:grpSpPr>
          <a:xfrm>
            <a:off x="323527" y="2204864"/>
            <a:ext cx="5328593" cy="3096344"/>
            <a:chOff x="169986" y="4571603"/>
            <a:chExt cx="5328593" cy="3096344"/>
          </a:xfrm>
        </p:grpSpPr>
        <p:sp>
          <p:nvSpPr>
            <p:cNvPr id="8" name="Rectangle 7"/>
            <p:cNvSpPr/>
            <p:nvPr/>
          </p:nvSpPr>
          <p:spPr bwMode="auto">
            <a:xfrm>
              <a:off x="169986" y="6587827"/>
              <a:ext cx="4536505" cy="1080120"/>
            </a:xfrm>
            <a:prstGeom prst="rect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2155" y="4571603"/>
              <a:ext cx="3816424" cy="1569660"/>
            </a:xfrm>
            <a:prstGeom prst="rect">
              <a:avLst/>
            </a:prstGeom>
            <a:solidFill>
              <a:srgbClr val="CCFF66"/>
            </a:solidFill>
            <a:ln w="63500">
              <a:solidFill>
                <a:srgbClr val="3366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student can see the current book price</a:t>
              </a:r>
              <a:br>
                <a:rPr lang="en-GB" sz="3200" b="1" dirty="0" smtClean="0">
                  <a:solidFill>
                    <a:srgbClr val="336600"/>
                  </a:solidFill>
                  <a:latin typeface="+mj-lt"/>
                </a:rPr>
              </a:br>
              <a:r>
                <a:rPr lang="en-GB" sz="3200" b="1" dirty="0" smtClean="0">
                  <a:solidFill>
                    <a:srgbClr val="336600"/>
                  </a:solidFill>
                  <a:latin typeface="+mj-lt"/>
                </a:rPr>
                <a:t>at various web sites</a:t>
              </a:r>
              <a:endParaRPr lang="en-GB" sz="3200" b="1" dirty="0">
                <a:solidFill>
                  <a:srgbClr val="336600"/>
                </a:solidFill>
                <a:latin typeface="+mj-lt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2258219" y="6155779"/>
              <a:ext cx="0" cy="432048"/>
            </a:xfrm>
            <a:prstGeom prst="line">
              <a:avLst/>
            </a:prstGeom>
            <a:noFill/>
            <a:ln w="63500" cap="flat" cmpd="sng" algn="ctr">
              <a:solidFill>
                <a:srgbClr val="33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APIs allow developers to enrich existing library services and to rapidly develop new ones</a:t>
            </a:r>
          </a:p>
          <a:p>
            <a:r>
              <a:rPr lang="en-GB" sz="3600" dirty="0" smtClean="0"/>
              <a:t>APIs allow you to “glue” together different services and products, and this then allows data to flow automatically</a:t>
            </a:r>
          </a:p>
          <a:p>
            <a:endParaRPr lang="en-GB" sz="3200" i="1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Summary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When purchasing new software, remember to ask the vendor...</a:t>
            </a:r>
          </a:p>
          <a:p>
            <a:pPr lvl="1"/>
            <a:r>
              <a:rPr lang="en-GB" sz="3200" dirty="0" smtClean="0"/>
              <a:t>does it have an fully-featured API?</a:t>
            </a:r>
          </a:p>
          <a:p>
            <a:pPr lvl="1"/>
            <a:r>
              <a:rPr lang="en-GB" sz="3200" dirty="0" smtClean="0"/>
              <a:t>is the documentation publicly available?</a:t>
            </a:r>
          </a:p>
          <a:p>
            <a:pPr lvl="1"/>
            <a:r>
              <a:rPr lang="en-GB" sz="3200" b="1" dirty="0" smtClean="0"/>
              <a:t>what have other libraries developed using your API?</a:t>
            </a:r>
          </a:p>
          <a:p>
            <a:endParaRPr lang="en-GB" sz="3200" i="1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Summary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200" dirty="0" smtClean="0"/>
              <a:t>Convert a 10 digit ISBN to 13 digits</a:t>
            </a:r>
          </a:p>
          <a:p>
            <a:r>
              <a:rPr lang="en-GB" dirty="0" smtClean="0"/>
              <a:t>Convert a 13 digit ISBN to 10 digits</a:t>
            </a:r>
          </a:p>
          <a:p>
            <a:r>
              <a:rPr lang="en-GB" dirty="0" smtClean="0"/>
              <a:t>Fix an incorrect ISBN checksum</a:t>
            </a:r>
          </a:p>
          <a:p>
            <a:r>
              <a:rPr lang="en-GB" dirty="0" smtClean="0"/>
              <a:t>Fetch basic metadata</a:t>
            </a:r>
          </a:p>
          <a:p>
            <a:r>
              <a:rPr lang="en-GB" dirty="0" smtClean="0"/>
              <a:t>Fetch details of other</a:t>
            </a:r>
            <a:br>
              <a:rPr lang="en-GB" dirty="0" smtClean="0"/>
            </a:br>
            <a:r>
              <a:rPr lang="en-GB" dirty="0" smtClean="0"/>
              <a:t>editions of a book – e.g. </a:t>
            </a:r>
          </a:p>
          <a:p>
            <a:endParaRPr lang="en-GB" dirty="0" smtClean="0"/>
          </a:p>
          <a:p>
            <a:endParaRPr lang="en-GB" sz="3200" dirty="0" smtClean="0"/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An example: OCLC’s </a:t>
            </a:r>
            <a:r>
              <a:rPr lang="en-GB" sz="3600" dirty="0" err="1" smtClean="0">
                <a:solidFill>
                  <a:schemeClr val="bg1"/>
                </a:solidFill>
                <a:latin typeface="Cambria" pitchFamily="18" charset="0"/>
              </a:rPr>
              <a:t>xISBN</a:t>
            </a:r>
            <a:endParaRPr lang="en-GB" sz="28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24883">
            <a:off x="5887168" y="3340151"/>
            <a:ext cx="2523965" cy="30533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6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88641"/>
            <a:ext cx="8640960" cy="604199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360000" tIns="180000" rIns="216000" bIns="180000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8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              </a:t>
            </a: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184428512X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 (2005)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sz="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GB" sz="800" dirty="0" smtClean="0">
                <a:solidFill>
                  <a:schemeClr val="bg1"/>
                </a:solidFill>
                <a:latin typeface="+mj-lt"/>
              </a:rPr>
            </a:br>
            <a:r>
              <a:rPr lang="en-GB" sz="800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en-GB" sz="2000" dirty="0" smtClean="0">
                <a:solidFill>
                  <a:schemeClr val="bg1"/>
                </a:solidFill>
                <a:latin typeface="+mj-lt"/>
              </a:rPr>
              <a:t>http://xisbn.worldcat.org/webservices/xid/isbn/</a:t>
            </a:r>
            <a:r>
              <a:rPr lang="en-GB" sz="2000" b="1" dirty="0" smtClean="0">
                <a:solidFill>
                  <a:srgbClr val="FFC000"/>
                </a:solidFill>
                <a:latin typeface="+mj-lt"/>
              </a:rPr>
              <a:t>184428512X</a:t>
            </a:r>
            <a:r>
              <a:rPr lang="en-GB" sz="2000" dirty="0" smtClean="0">
                <a:solidFill>
                  <a:schemeClr val="bg1"/>
                </a:solidFill>
                <a:latin typeface="+mj-lt"/>
              </a:rPr>
              <a:t>?fl=year,lang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4400" dirty="0" smtClean="0">
              <a:solidFill>
                <a:srgbClr val="FFC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4400" dirty="0" smtClean="0">
              <a:solidFill>
                <a:srgbClr val="FFC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4400" dirty="0" smtClean="0">
              <a:solidFill>
                <a:srgbClr val="FFC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3200" dirty="0" smtClean="0">
              <a:solidFill>
                <a:srgbClr val="FFC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endParaRPr lang="en-GB" sz="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64904"/>
            <a:ext cx="7874396" cy="306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5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MyReading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reading list project at Huddersfield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reading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list is a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 of books,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journal articles, etc for each module on an academic course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3200" kern="0" dirty="0" smtClean="0">
                <a:solidFill>
                  <a:srgbClr val="003772"/>
                </a:solidFill>
                <a:latin typeface="+mn-lt"/>
              </a:rPr>
              <a:t>Only 1 developer, working 1.5 days a week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months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deliver a working product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Lots of technical challenges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 especially with getting 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into the system!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51520" y="242588"/>
            <a:ext cx="8640960" cy="5035903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52000" tIns="360000" rIns="216000" bIns="360000" rtlCol="0">
            <a:spAutoFit/>
          </a:bodyPr>
          <a:lstStyle/>
          <a:p>
            <a:pPr algn="ctr"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How can we make it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easy for academics to</a:t>
            </a:r>
            <a:br>
              <a:rPr lang="en-GB" sz="7000" dirty="0" smtClean="0">
                <a:solidFill>
                  <a:schemeClr val="bg1"/>
                </a:solidFill>
                <a:latin typeface="+mj-lt"/>
              </a:rPr>
            </a:br>
            <a:r>
              <a:rPr lang="en-GB" sz="7000" dirty="0" smtClean="0">
                <a:solidFill>
                  <a:schemeClr val="bg1"/>
                </a:solidFill>
                <a:latin typeface="+mj-lt"/>
              </a:rPr>
              <a:t>add books from the library catalogue?</a:t>
            </a:r>
            <a:endParaRPr lang="en-GB" sz="7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80928"/>
            <a:ext cx="8192330" cy="79208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221970"/>
            <a:ext cx="8640960" cy="6257437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360000" tIns="180000" rIns="216000" bIns="180000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Title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Amino acid and peptide</a:t>
            </a:r>
            <a:br>
              <a:rPr lang="en-GB" sz="4400" dirty="0" smtClean="0">
                <a:solidFill>
                  <a:schemeClr val="bg1"/>
                </a:solidFill>
                <a:latin typeface="+mj-lt"/>
              </a:rPr>
            </a:b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synthesis 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Author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Jones, John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Date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2002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Edition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2</a:t>
            </a:r>
            <a:r>
              <a:rPr lang="en-GB" sz="4400" baseline="30000" dirty="0" smtClean="0">
                <a:solidFill>
                  <a:schemeClr val="bg1"/>
                </a:solidFill>
                <a:latin typeface="+mj-lt"/>
              </a:rPr>
              <a:t>nd</a:t>
            </a:r>
            <a:endParaRPr lang="en-GB" sz="4400" dirty="0" smtClean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Series	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Oxford chemistry primers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2152650" algn="l"/>
              </a:tabLst>
            </a:pPr>
            <a:r>
              <a:rPr lang="en-GB" sz="4400" dirty="0" smtClean="0">
                <a:solidFill>
                  <a:srgbClr val="FFC000"/>
                </a:solidFill>
                <a:latin typeface="+mj-lt"/>
              </a:rPr>
              <a:t>ISBN</a:t>
            </a:r>
            <a:r>
              <a:rPr lang="en-GB" sz="4400" dirty="0" smtClean="0">
                <a:solidFill>
                  <a:schemeClr val="bg1"/>
                </a:solidFill>
                <a:latin typeface="+mj-lt"/>
              </a:rPr>
              <a:t>	0199257388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660-38BF-4C31-9BC0-A60CF04CC393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Huddersfield">
  <a:themeElements>
    <a:clrScheme name="University of Huddersfie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niversity of Huddersfi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iversity of Huddersfie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">
  <a:themeElements>
    <a:clrScheme name="4_Whi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772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Huddersfield</Template>
  <TotalTime>5091</TotalTime>
  <Words>681</Words>
  <Application>Microsoft Office PowerPoint</Application>
  <PresentationFormat>On-screen Show (4:3)</PresentationFormat>
  <Paragraphs>118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Cambria</vt:lpstr>
      <vt:lpstr>University of Huddersfield</vt:lpstr>
      <vt:lpstr>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University of Huddersfield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David Pattern (cmsxdcp)</dc:creator>
  <cp:lastModifiedBy>dave</cp:lastModifiedBy>
  <cp:revision>554</cp:revision>
  <dcterms:created xsi:type="dcterms:W3CDTF">2009-09-16T11:38:02Z</dcterms:created>
  <dcterms:modified xsi:type="dcterms:W3CDTF">2012-10-28T15:55:08Z</dcterms:modified>
</cp:coreProperties>
</file>