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141847167552515E-2"/>
          <c:y val="9.1621445390931949E-2"/>
          <c:w val="0.59157095213719768"/>
          <c:h val="0.8167571092181360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88024695075387E-2"/>
                  <c:y val="-3.364287810767722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7.3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649836414853176E-2"/>
                  <c:y val="-1.22503935668496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0.7 %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Sheet1!$A$2:$A$4</c:f>
              <c:strCache>
                <c:ptCount val="3"/>
                <c:pt idx="0">
                  <c:v>Suction only n=126</c:v>
                </c:pt>
                <c:pt idx="1">
                  <c:v>Adherent n=10</c:v>
                </c:pt>
                <c:pt idx="2">
                  <c:v>Missing n=1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0.92</c:v>
                </c:pt>
                <c:pt idx="1">
                  <c:v>7.2999999999999995E-2</c:v>
                </c:pt>
                <c:pt idx="2">
                  <c:v>7.0000000000000001E-3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379906414565986"/>
          <c:y val="0.31610780939951821"/>
          <c:w val="0.39719812091292983"/>
          <c:h val="0.367431220722310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rAngAx val="1"/>
    </c:view3D>
    <c:floor>
      <c:thickness val="0"/>
    </c:floor>
    <c:sideWall>
      <c:thickness val="0"/>
    </c:sideWall>
    <c:backWall>
      <c:thickness val="0"/>
      <c:spPr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"/>
                  <c:y val="9.7705591457872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672920400148774E-3"/>
                  <c:y val="9.0888922286393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No retinal break or tear n=112</c:v>
                </c:pt>
                <c:pt idx="1">
                  <c:v>Retinal break or tear n=25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 formatCode="0.00%">
                  <c:v>0.81799999999999995</c:v>
                </c:pt>
                <c:pt idx="1">
                  <c:v>0.182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183552"/>
        <c:axId val="92185344"/>
        <c:axId val="0"/>
      </c:bar3DChart>
      <c:catAx>
        <c:axId val="92183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800" b="1"/>
            </a:pPr>
            <a:endParaRPr lang="en-US"/>
          </a:p>
        </c:txPr>
        <c:crossAx val="92185344"/>
        <c:crosses val="autoZero"/>
        <c:auto val="1"/>
        <c:lblAlgn val="ctr"/>
        <c:lblOffset val="100"/>
        <c:noMultiLvlLbl val="0"/>
      </c:catAx>
      <c:valAx>
        <c:axId val="921853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2183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C643-A862-4E38-B21E-ED9886B687AC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DA09-5DB9-42AC-96C1-9345A8BF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00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C643-A862-4E38-B21E-ED9886B687AC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DA09-5DB9-42AC-96C1-9345A8BF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71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C643-A862-4E38-B21E-ED9886B687AC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DA09-5DB9-42AC-96C1-9345A8BF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86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C643-A862-4E38-B21E-ED9886B687AC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DA09-5DB9-42AC-96C1-9345A8BF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68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C643-A862-4E38-B21E-ED9886B687AC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DA09-5DB9-42AC-96C1-9345A8BF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46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C643-A862-4E38-B21E-ED9886B687AC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DA09-5DB9-42AC-96C1-9345A8BF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55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C643-A862-4E38-B21E-ED9886B687AC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DA09-5DB9-42AC-96C1-9345A8BF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9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C643-A862-4E38-B21E-ED9886B687AC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DA09-5DB9-42AC-96C1-9345A8BF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4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C643-A862-4E38-B21E-ED9886B687AC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DA09-5DB9-42AC-96C1-9345A8BF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02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C643-A862-4E38-B21E-ED9886B687AC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DA09-5DB9-42AC-96C1-9345A8BF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89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C643-A862-4E38-B21E-ED9886B687AC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DA09-5DB9-42AC-96C1-9345A8BF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99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1C643-A862-4E38-B21E-ED9886B687AC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BDA09-5DB9-42AC-96C1-9345A8BF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852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Iatrogenic Retinal Breaks Induced by Separation of Posterior </a:t>
            </a:r>
            <a:r>
              <a:rPr lang="en-GB" dirty="0" err="1" smtClean="0"/>
              <a:t>Hyaloid</a:t>
            </a:r>
            <a:r>
              <a:rPr lang="en-GB" dirty="0" smtClean="0"/>
              <a:t> Face during 23-Gauge Pars Plana </a:t>
            </a:r>
            <a:r>
              <a:rPr lang="en-GB" dirty="0" err="1" smtClean="0"/>
              <a:t>Vitrectomy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Murray CD, </a:t>
            </a:r>
            <a:r>
              <a:rPr lang="en-GB" dirty="0" err="1" smtClean="0"/>
              <a:t>Rahman</a:t>
            </a:r>
            <a:r>
              <a:rPr lang="en-GB" dirty="0" smtClean="0"/>
              <a:t> R, Stephenson J</a:t>
            </a:r>
            <a:endParaRPr lang="en-GB" dirty="0"/>
          </a:p>
        </p:txBody>
      </p:sp>
      <p:sp>
        <p:nvSpPr>
          <p:cNvPr id="4" name="Moon 3"/>
          <p:cNvSpPr/>
          <p:nvPr/>
        </p:nvSpPr>
        <p:spPr>
          <a:xfrm rot="19088858">
            <a:off x="257459" y="5464861"/>
            <a:ext cx="1078880" cy="1184294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126046">
            <a:off x="7447578" y="5515520"/>
            <a:ext cx="1474787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253" y="5896030"/>
            <a:ext cx="645187" cy="69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lowchart: Alternate Process 6"/>
          <p:cNvSpPr/>
          <p:nvPr/>
        </p:nvSpPr>
        <p:spPr>
          <a:xfrm rot="2612252">
            <a:off x="-55934" y="-10015"/>
            <a:ext cx="2132265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nnector 7"/>
          <p:cNvSpPr/>
          <p:nvPr/>
        </p:nvSpPr>
        <p:spPr>
          <a:xfrm>
            <a:off x="1440846" y="723206"/>
            <a:ext cx="255667" cy="22639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9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/>
          <a:lstStyle/>
          <a:p>
            <a:r>
              <a:rPr lang="en-GB" dirty="0" smtClean="0"/>
              <a:t>Results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GB" dirty="0" smtClean="0"/>
              <a:t>Posterior </a:t>
            </a:r>
            <a:r>
              <a:rPr lang="en-GB" dirty="0" err="1" smtClean="0"/>
              <a:t>hyaloid</a:t>
            </a:r>
            <a:r>
              <a:rPr lang="en-GB" dirty="0" smtClean="0"/>
              <a:t> separations:</a:t>
            </a:r>
          </a:p>
          <a:p>
            <a:endParaRPr lang="en-GB" sz="800" dirty="0" smtClean="0"/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84778924"/>
              </p:ext>
            </p:extLst>
          </p:nvPr>
        </p:nvGraphicFramePr>
        <p:xfrm>
          <a:off x="-27776" y="1772816"/>
          <a:ext cx="932452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06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72441587"/>
              </p:ext>
            </p:extLst>
          </p:nvPr>
        </p:nvGraphicFramePr>
        <p:xfrm>
          <a:off x="395536" y="1268760"/>
          <a:ext cx="828092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115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Breakdown of pathologies for patients with iatrogenic retinal breaks or tears (n=25)</a:t>
            </a:r>
          </a:p>
          <a:p>
            <a:pPr marL="0" indent="0">
              <a:buNone/>
            </a:pPr>
            <a:endParaRPr lang="en-GB" sz="800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MH  n=13 (52%)</a:t>
            </a:r>
          </a:p>
          <a:p>
            <a:pPr marL="0" indent="0">
              <a:buNone/>
            </a:pPr>
            <a:r>
              <a:rPr lang="en-GB" dirty="0" smtClean="0"/>
              <a:t>    VMT  n=2 (8%)</a:t>
            </a:r>
          </a:p>
          <a:p>
            <a:pPr marL="0" indent="0">
              <a:buNone/>
            </a:pPr>
            <a:r>
              <a:rPr lang="en-GB" dirty="0" smtClean="0"/>
              <a:t>    ERM  n=3 (12%)</a:t>
            </a:r>
          </a:p>
          <a:p>
            <a:pPr marL="0" indent="0">
              <a:buNone/>
            </a:pPr>
            <a:r>
              <a:rPr lang="en-GB" dirty="0" smtClean="0"/>
              <a:t>    Floaters  n=7 (28%)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450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Forced entry and parsimonious multiple logistic regression models:</a:t>
            </a:r>
          </a:p>
          <a:p>
            <a:pPr marL="0" indent="0">
              <a:buNone/>
            </a:pPr>
            <a:endParaRPr lang="en-GB" sz="800" dirty="0" smtClean="0"/>
          </a:p>
          <a:p>
            <a:r>
              <a:rPr lang="en-GB" dirty="0" smtClean="0"/>
              <a:t>Odds of retinal break or tear reduce by about   3-4% for each increasing year of age</a:t>
            </a:r>
          </a:p>
          <a:p>
            <a:pPr marL="0" indent="0">
              <a:buNone/>
            </a:pPr>
            <a:endParaRPr lang="en-GB" sz="800" dirty="0" smtClean="0"/>
          </a:p>
          <a:p>
            <a:pPr marL="0" indent="0">
              <a:buNone/>
            </a:pPr>
            <a:r>
              <a:rPr lang="en-GB" dirty="0" smtClean="0"/>
              <a:t>Forced entry:</a:t>
            </a:r>
          </a:p>
          <a:p>
            <a:pPr marL="0" indent="0">
              <a:buNone/>
            </a:pPr>
            <a:endParaRPr lang="en-GB" sz="800" dirty="0" smtClean="0"/>
          </a:p>
          <a:p>
            <a:r>
              <a:rPr lang="en-GB" dirty="0" smtClean="0"/>
              <a:t>some substantive association with odds of retinal break or tear for adherent cases being around 3.7 times those for suction-only cases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9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Mechanical detachment of PHF </a:t>
            </a:r>
            <a:r>
              <a:rPr lang="en-GB" dirty="0"/>
              <a:t>-</a:t>
            </a:r>
            <a:r>
              <a:rPr lang="en-GB" dirty="0" smtClean="0"/>
              <a:t> important risk factor in formation of retinal breaks</a:t>
            </a:r>
          </a:p>
          <a:p>
            <a:endParaRPr lang="en-GB" sz="800" dirty="0" smtClean="0"/>
          </a:p>
          <a:p>
            <a:r>
              <a:rPr lang="en-GB" dirty="0" smtClean="0"/>
              <a:t>If undetected, the risk of </a:t>
            </a:r>
            <a:r>
              <a:rPr lang="en-GB" dirty="0" err="1" smtClean="0"/>
              <a:t>Rhegmatogenous</a:t>
            </a:r>
            <a:r>
              <a:rPr lang="en-GB" dirty="0" smtClean="0"/>
              <a:t> Retinal Detachment in post-operative period increases significantly</a:t>
            </a:r>
          </a:p>
          <a:p>
            <a:endParaRPr lang="en-GB" sz="800" dirty="0" smtClean="0"/>
          </a:p>
          <a:p>
            <a:r>
              <a:rPr lang="en-GB" dirty="0" smtClean="0"/>
              <a:t>This case series reports an 18.2% incidence of iatrogenic breaks associated with PHF separation during 23-G PPV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6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Odds of </a:t>
            </a:r>
            <a:r>
              <a:rPr lang="en-GB" dirty="0" smtClean="0"/>
              <a:t>retinal breaks </a:t>
            </a:r>
            <a:r>
              <a:rPr lang="en-GB" dirty="0"/>
              <a:t>reduce by 3-4% for each increasing year of </a:t>
            </a:r>
            <a:r>
              <a:rPr lang="en-GB" dirty="0" smtClean="0"/>
              <a:t>age</a:t>
            </a:r>
          </a:p>
          <a:p>
            <a:endParaRPr lang="en-GB" sz="800" dirty="0" smtClean="0"/>
          </a:p>
          <a:p>
            <a:r>
              <a:rPr lang="en-GB" dirty="0" smtClean="0"/>
              <a:t>Adherent PHF cases are at 3.7 increased odds of iatrogenic breaks compared to suction-only cases</a:t>
            </a:r>
          </a:p>
          <a:p>
            <a:endParaRPr lang="en-GB" sz="800" dirty="0" smtClean="0"/>
          </a:p>
          <a:p>
            <a:r>
              <a:rPr lang="en-GB" dirty="0" smtClean="0"/>
              <a:t>Particular care </a:t>
            </a:r>
            <a:r>
              <a:rPr lang="en-GB" dirty="0" err="1" smtClean="0"/>
              <a:t>intraoperatively</a:t>
            </a:r>
            <a:r>
              <a:rPr lang="en-GB" dirty="0" smtClean="0"/>
              <a:t> in these cases to search for iatrogenic breaks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925" y="5115431"/>
            <a:ext cx="1616075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428" y="5990143"/>
            <a:ext cx="6461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32918"/>
            <a:ext cx="1335087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lowchart: Alternate Process 6"/>
          <p:cNvSpPr/>
          <p:nvPr/>
        </p:nvSpPr>
        <p:spPr>
          <a:xfrm rot="2612252">
            <a:off x="-55934" y="-10015"/>
            <a:ext cx="2132265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nnector 7"/>
          <p:cNvSpPr/>
          <p:nvPr/>
        </p:nvSpPr>
        <p:spPr>
          <a:xfrm>
            <a:off x="1440846" y="723206"/>
            <a:ext cx="255667" cy="22639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70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Describe incidence and features of intraoperative retinal breaks caused by iatrogenic separation of the posterior </a:t>
            </a:r>
            <a:r>
              <a:rPr lang="en-GB" dirty="0" err="1" smtClean="0"/>
              <a:t>hyaloid</a:t>
            </a:r>
            <a:r>
              <a:rPr lang="en-GB" dirty="0" smtClean="0"/>
              <a:t> face (PHF) during 23-G Pars Plana </a:t>
            </a:r>
            <a:r>
              <a:rPr lang="en-GB" dirty="0" err="1" smtClean="0"/>
              <a:t>Vitrectomy</a:t>
            </a:r>
            <a:r>
              <a:rPr lang="en-GB" dirty="0" smtClean="0"/>
              <a:t> (PPV) surgery for: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Macula hole (MH)</a:t>
            </a:r>
          </a:p>
          <a:p>
            <a:pPr marL="0" indent="0">
              <a:buNone/>
            </a:pPr>
            <a:r>
              <a:rPr lang="en-GB" dirty="0" smtClean="0"/>
              <a:t>   </a:t>
            </a:r>
            <a:r>
              <a:rPr lang="en-GB" dirty="0" err="1" smtClean="0"/>
              <a:t>Vitreomacula</a:t>
            </a:r>
            <a:r>
              <a:rPr lang="en-GB" dirty="0" smtClean="0"/>
              <a:t> traction (VMT)</a:t>
            </a:r>
          </a:p>
          <a:p>
            <a:pPr marL="0" indent="0">
              <a:buNone/>
            </a:pPr>
            <a:r>
              <a:rPr lang="en-GB" dirty="0" smtClean="0"/>
              <a:t>   </a:t>
            </a:r>
            <a:r>
              <a:rPr lang="en-GB" dirty="0" err="1" smtClean="0"/>
              <a:t>Epiretinal</a:t>
            </a:r>
            <a:r>
              <a:rPr lang="en-GB" dirty="0" smtClean="0"/>
              <a:t> membrane (ERM)</a:t>
            </a:r>
          </a:p>
          <a:p>
            <a:pPr marL="0" indent="0">
              <a:buNone/>
            </a:pPr>
            <a:r>
              <a:rPr lang="en-GB" dirty="0" smtClean="0"/>
              <a:t>   Floaters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17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Prospective, consecutive, single surgeon, observational case series</a:t>
            </a:r>
          </a:p>
          <a:p>
            <a:r>
              <a:rPr lang="en-GB" dirty="0" smtClean="0"/>
              <a:t>23-Gauge TSV day case surgeries</a:t>
            </a:r>
          </a:p>
          <a:p>
            <a:r>
              <a:rPr lang="en-GB" dirty="0" smtClean="0"/>
              <a:t>Calderdale Royal Hospital, UK</a:t>
            </a:r>
          </a:p>
          <a:p>
            <a:r>
              <a:rPr lang="en-GB" dirty="0" smtClean="0"/>
              <a:t>2009-2011</a:t>
            </a:r>
          </a:p>
          <a:p>
            <a:r>
              <a:rPr lang="en-GB" dirty="0" smtClean="0"/>
              <a:t>Approved by local ethics committee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05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Collected baseline demographics, indication for surgery and axial length </a:t>
            </a:r>
          </a:p>
          <a:p>
            <a:r>
              <a:rPr lang="en-GB" dirty="0" smtClean="0"/>
              <a:t>Pre-operative dilated </a:t>
            </a:r>
            <a:r>
              <a:rPr lang="en-GB" dirty="0" err="1" smtClean="0"/>
              <a:t>fundoscopy</a:t>
            </a:r>
            <a:endParaRPr lang="en-GB" dirty="0" smtClean="0"/>
          </a:p>
          <a:p>
            <a:r>
              <a:rPr lang="en-GB" dirty="0" smtClean="0"/>
              <a:t>Inclusion criteria:</a:t>
            </a:r>
          </a:p>
          <a:p>
            <a:pPr marL="0" indent="0">
              <a:buNone/>
            </a:pPr>
            <a:r>
              <a:rPr lang="en-GB" dirty="0" smtClean="0"/>
              <a:t>    PPV for MH, VMT, ERM and floaters </a:t>
            </a:r>
            <a:r>
              <a:rPr lang="en-GB" b="1" dirty="0" smtClean="0"/>
              <a:t>+</a:t>
            </a:r>
          </a:p>
          <a:p>
            <a:pPr marL="0" indent="0">
              <a:buNone/>
            </a:pPr>
            <a:r>
              <a:rPr lang="en-GB" dirty="0" smtClean="0"/>
              <a:t>    Attached posterior </a:t>
            </a:r>
            <a:r>
              <a:rPr lang="en-GB" dirty="0" err="1" smtClean="0"/>
              <a:t>hyaloid</a:t>
            </a:r>
            <a:r>
              <a:rPr lang="en-GB" dirty="0" smtClean="0"/>
              <a:t> face (PHF)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75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Iatrogenic Posterior </a:t>
            </a:r>
            <a:r>
              <a:rPr lang="en-GB" dirty="0" err="1" smtClean="0"/>
              <a:t>hyaloid</a:t>
            </a:r>
            <a:r>
              <a:rPr lang="en-GB" dirty="0" smtClean="0"/>
              <a:t> face (PHF) separations:</a:t>
            </a:r>
          </a:p>
          <a:p>
            <a:pPr marL="0" indent="0">
              <a:buNone/>
            </a:pPr>
            <a:endParaRPr lang="en-GB" sz="1600" dirty="0" smtClean="0"/>
          </a:p>
          <a:p>
            <a:r>
              <a:rPr lang="en-GB" dirty="0" smtClean="0"/>
              <a:t>Suction induced or</a:t>
            </a:r>
          </a:p>
          <a:p>
            <a:endParaRPr lang="en-GB" sz="1600" dirty="0" smtClean="0"/>
          </a:p>
          <a:p>
            <a:r>
              <a:rPr lang="en-GB" dirty="0" smtClean="0"/>
              <a:t>Adherent- requiring membrane blue with suction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6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 measures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Retinal break or tear  </a:t>
            </a:r>
            <a:r>
              <a:rPr lang="en-GB" b="1" i="1" dirty="0" smtClean="0"/>
              <a:t>versus</a:t>
            </a:r>
            <a:r>
              <a:rPr lang="en-GB" b="1" dirty="0"/>
              <a:t> </a:t>
            </a:r>
            <a:r>
              <a:rPr lang="en-GB" b="1" dirty="0" smtClean="0"/>
              <a:t> </a:t>
            </a:r>
            <a:r>
              <a:rPr lang="en-GB" dirty="0" smtClean="0"/>
              <a:t>No retinal break or tear</a:t>
            </a:r>
          </a:p>
          <a:p>
            <a:endParaRPr lang="en-GB" dirty="0" smtClean="0"/>
          </a:p>
          <a:p>
            <a:r>
              <a:rPr lang="en-GB" dirty="0" smtClean="0"/>
              <a:t>Retinal haemorrhage </a:t>
            </a:r>
            <a:r>
              <a:rPr lang="en-GB" dirty="0"/>
              <a:t>-</a:t>
            </a:r>
            <a:r>
              <a:rPr lang="en-GB" dirty="0" smtClean="0"/>
              <a:t> grouped with those categorised as not experiencing retinal break or tear</a:t>
            </a:r>
          </a:p>
          <a:p>
            <a:endParaRPr lang="en-GB" dirty="0" smtClean="0"/>
          </a:p>
          <a:p>
            <a:r>
              <a:rPr lang="en-GB" dirty="0" smtClean="0"/>
              <a:t>Only ‘U’ shaped tears included and pre-existing breaks excluded</a:t>
            </a:r>
          </a:p>
          <a:p>
            <a:endParaRPr lang="en-GB" dirty="0" smtClean="0"/>
          </a:p>
          <a:p>
            <a:r>
              <a:rPr lang="en-GB" dirty="0" smtClean="0"/>
              <a:t>Pre-existing breaks = round or substantial surrounding pigment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388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…Methods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 Intra-operative findings recorded by surgeon immediately after surgery </a:t>
            </a:r>
          </a:p>
          <a:p>
            <a:endParaRPr lang="en-GB" dirty="0" smtClean="0"/>
          </a:p>
          <a:p>
            <a:r>
              <a:rPr lang="en-GB" b="1" dirty="0" smtClean="0"/>
              <a:t>Forced entry</a:t>
            </a:r>
            <a:r>
              <a:rPr lang="en-GB" dirty="0" smtClean="0"/>
              <a:t> and </a:t>
            </a:r>
            <a:r>
              <a:rPr lang="en-GB" b="1" dirty="0" smtClean="0"/>
              <a:t>parsimonious multiple logistic regression analyses </a:t>
            </a:r>
            <a:r>
              <a:rPr lang="en-GB" dirty="0" smtClean="0"/>
              <a:t>were conducted, using  statistical software, to test for significance of association of the set of recorded factors and covariates with the dichotomised outcome measure.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52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59"/>
          </a:xfrm>
        </p:spPr>
        <p:txBody>
          <a:bodyPr>
            <a:normAutofit/>
          </a:bodyPr>
          <a:lstStyle/>
          <a:p>
            <a:r>
              <a:rPr lang="en-GB" dirty="0" smtClean="0"/>
              <a:t>n = 137</a:t>
            </a:r>
          </a:p>
          <a:p>
            <a:endParaRPr lang="en-GB" sz="800" dirty="0" smtClean="0"/>
          </a:p>
          <a:p>
            <a:r>
              <a:rPr lang="en-GB" dirty="0" smtClean="0"/>
              <a:t>Age range: 32-94 years</a:t>
            </a:r>
          </a:p>
          <a:p>
            <a:endParaRPr lang="en-GB" sz="800" dirty="0" smtClean="0"/>
          </a:p>
          <a:p>
            <a:r>
              <a:rPr lang="en-GB" dirty="0" smtClean="0"/>
              <a:t>Mean age in years = 69.6 (SD 11.9)</a:t>
            </a:r>
          </a:p>
          <a:p>
            <a:endParaRPr lang="en-GB" sz="800" dirty="0" smtClean="0"/>
          </a:p>
          <a:p>
            <a:r>
              <a:rPr lang="en-GB" dirty="0" smtClean="0"/>
              <a:t>Mean axial length in mm = 23.7 (SD 1.41)</a:t>
            </a:r>
          </a:p>
        </p:txBody>
      </p:sp>
    </p:spTree>
    <p:extLst>
      <p:ext uri="{BB962C8B-B14F-4D97-AF65-F5344CB8AC3E}">
        <p14:creationId xmlns:p14="http://schemas.microsoft.com/office/powerpoint/2010/main" val="402340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Pre operative diagnosis frequency (%)</a:t>
            </a:r>
          </a:p>
          <a:p>
            <a:endParaRPr lang="pt-BR" dirty="0"/>
          </a:p>
          <a:p>
            <a:r>
              <a:rPr lang="pt-BR" dirty="0"/>
              <a:t>    MH         n = 71 (51.8)</a:t>
            </a:r>
          </a:p>
          <a:p>
            <a:r>
              <a:rPr lang="pt-BR" dirty="0"/>
              <a:t>    VMT       n = 12 (8.8)</a:t>
            </a:r>
          </a:p>
          <a:p>
            <a:r>
              <a:rPr lang="pt-BR" dirty="0"/>
              <a:t>    ERM       n = 27 (19.7)</a:t>
            </a:r>
          </a:p>
          <a:p>
            <a:r>
              <a:rPr lang="pt-BR" dirty="0"/>
              <a:t>    Floaters n = 27 (19.7)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09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510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Iatrogenic Retinal Breaks Induced by Separation of Posterior Hyaloid Face during 23-Gauge Pars Plana Vitrectomy</vt:lpstr>
      <vt:lpstr>Purpose </vt:lpstr>
      <vt:lpstr>Methods </vt:lpstr>
      <vt:lpstr>Methods </vt:lpstr>
      <vt:lpstr>Definitions </vt:lpstr>
      <vt:lpstr>Outcome measures</vt:lpstr>
      <vt:lpstr>…Methods </vt:lpstr>
      <vt:lpstr>Results </vt:lpstr>
      <vt:lpstr>Results </vt:lpstr>
      <vt:lpstr>Results </vt:lpstr>
      <vt:lpstr>Results </vt:lpstr>
      <vt:lpstr>Results </vt:lpstr>
      <vt:lpstr>Results </vt:lpstr>
      <vt:lpstr>Conclusions </vt:lpstr>
      <vt:lpstr> 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Iatrogenic Retinal Breaks Induced by Separation of posterior Hyaloid Face during 23-Gauge Pars Plana Vitrectomy</dc:title>
  <dc:creator>vitreous</dc:creator>
  <cp:lastModifiedBy>University of Huddersfield</cp:lastModifiedBy>
  <cp:revision>21</cp:revision>
  <dcterms:created xsi:type="dcterms:W3CDTF">2012-08-28T16:37:29Z</dcterms:created>
  <dcterms:modified xsi:type="dcterms:W3CDTF">2012-09-20T14:04:49Z</dcterms:modified>
</cp:coreProperties>
</file>