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9883100" cy="41549638"/>
  <p:notesSz cx="9928225" cy="14357350"/>
  <p:defaultTextStyle>
    <a:defPPr>
      <a:defRPr lang="en-US"/>
    </a:defPPr>
    <a:lvl1pPr marL="0" algn="l" defTabSz="4081790" rtl="0" eaLnBrk="1" latinLnBrk="0" hangingPunct="1">
      <a:defRPr sz="8000" kern="1200">
        <a:solidFill>
          <a:schemeClr val="tx1"/>
        </a:solidFill>
        <a:latin typeface="+mn-lt"/>
        <a:ea typeface="+mn-ea"/>
        <a:cs typeface="+mn-cs"/>
      </a:defRPr>
    </a:lvl1pPr>
    <a:lvl2pPr marL="2040895" algn="l" defTabSz="4081790" rtl="0" eaLnBrk="1" latinLnBrk="0" hangingPunct="1">
      <a:defRPr sz="8000" kern="1200">
        <a:solidFill>
          <a:schemeClr val="tx1"/>
        </a:solidFill>
        <a:latin typeface="+mn-lt"/>
        <a:ea typeface="+mn-ea"/>
        <a:cs typeface="+mn-cs"/>
      </a:defRPr>
    </a:lvl2pPr>
    <a:lvl3pPr marL="4081790" algn="l" defTabSz="4081790" rtl="0" eaLnBrk="1" latinLnBrk="0" hangingPunct="1">
      <a:defRPr sz="8000" kern="1200">
        <a:solidFill>
          <a:schemeClr val="tx1"/>
        </a:solidFill>
        <a:latin typeface="+mn-lt"/>
        <a:ea typeface="+mn-ea"/>
        <a:cs typeface="+mn-cs"/>
      </a:defRPr>
    </a:lvl3pPr>
    <a:lvl4pPr marL="6122685" algn="l" defTabSz="4081790" rtl="0" eaLnBrk="1" latinLnBrk="0" hangingPunct="1">
      <a:defRPr sz="8000" kern="1200">
        <a:solidFill>
          <a:schemeClr val="tx1"/>
        </a:solidFill>
        <a:latin typeface="+mn-lt"/>
        <a:ea typeface="+mn-ea"/>
        <a:cs typeface="+mn-cs"/>
      </a:defRPr>
    </a:lvl4pPr>
    <a:lvl5pPr marL="8163580" algn="l" defTabSz="4081790" rtl="0" eaLnBrk="1" latinLnBrk="0" hangingPunct="1">
      <a:defRPr sz="8000" kern="1200">
        <a:solidFill>
          <a:schemeClr val="tx1"/>
        </a:solidFill>
        <a:latin typeface="+mn-lt"/>
        <a:ea typeface="+mn-ea"/>
        <a:cs typeface="+mn-cs"/>
      </a:defRPr>
    </a:lvl5pPr>
    <a:lvl6pPr marL="10204475" algn="l" defTabSz="4081790" rtl="0" eaLnBrk="1" latinLnBrk="0" hangingPunct="1">
      <a:defRPr sz="8000" kern="1200">
        <a:solidFill>
          <a:schemeClr val="tx1"/>
        </a:solidFill>
        <a:latin typeface="+mn-lt"/>
        <a:ea typeface="+mn-ea"/>
        <a:cs typeface="+mn-cs"/>
      </a:defRPr>
    </a:lvl6pPr>
    <a:lvl7pPr marL="12245370" algn="l" defTabSz="4081790" rtl="0" eaLnBrk="1" latinLnBrk="0" hangingPunct="1">
      <a:defRPr sz="8000" kern="1200">
        <a:solidFill>
          <a:schemeClr val="tx1"/>
        </a:solidFill>
        <a:latin typeface="+mn-lt"/>
        <a:ea typeface="+mn-ea"/>
        <a:cs typeface="+mn-cs"/>
      </a:defRPr>
    </a:lvl7pPr>
    <a:lvl8pPr marL="14286266" algn="l" defTabSz="4081790" rtl="0" eaLnBrk="1" latinLnBrk="0" hangingPunct="1">
      <a:defRPr sz="8000" kern="1200">
        <a:solidFill>
          <a:schemeClr val="tx1"/>
        </a:solidFill>
        <a:latin typeface="+mn-lt"/>
        <a:ea typeface="+mn-ea"/>
        <a:cs typeface="+mn-cs"/>
      </a:defRPr>
    </a:lvl8pPr>
    <a:lvl9pPr marL="16327161" algn="l" defTabSz="4081790" rtl="0" eaLnBrk="1" latinLnBrk="0" hangingPunct="1">
      <a:defRPr sz="8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FFFF"/>
    <a:srgbClr val="CC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33" d="100"/>
          <a:sy n="33" d="100"/>
        </p:scale>
        <p:origin x="-996" y="-78"/>
      </p:cViewPr>
      <p:guideLst>
        <p:guide orient="horz" pos="13087"/>
        <p:guide pos="941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en-US">
                <a:latin typeface="Georgia" pitchFamily="18" charset="0"/>
              </a:rPr>
              <a:t>National </a:t>
            </a:r>
            <a:r>
              <a:rPr lang="en-US" sz="1000">
                <a:latin typeface="Georgia" pitchFamily="18" charset="0"/>
              </a:rPr>
              <a:t>(n=2108)</a:t>
            </a:r>
          </a:p>
        </c:rich>
      </c:tx>
      <c:layout/>
    </c:title>
    <c:plotArea>
      <c:layout/>
      <c:pieChart>
        <c:varyColors val="1"/>
        <c:firstSliceAng val="0"/>
      </c:pieChart>
    </c:plotArea>
    <c:legend>
      <c:legendPos val="r"/>
      <c:layout/>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41233" y="12907327"/>
            <a:ext cx="25400635" cy="8906240"/>
          </a:xfrm>
        </p:spPr>
        <p:txBody>
          <a:bodyPr/>
          <a:lstStyle/>
          <a:p>
            <a:r>
              <a:rPr lang="en-US" smtClean="0"/>
              <a:t>Click to edit Master title style</a:t>
            </a:r>
            <a:endParaRPr lang="en-GB"/>
          </a:p>
        </p:txBody>
      </p:sp>
      <p:sp>
        <p:nvSpPr>
          <p:cNvPr id="3" name="Subtitle 2"/>
          <p:cNvSpPr>
            <a:spLocks noGrp="1"/>
          </p:cNvSpPr>
          <p:nvPr>
            <p:ph type="subTitle" idx="1"/>
          </p:nvPr>
        </p:nvSpPr>
        <p:spPr>
          <a:xfrm>
            <a:off x="4482465" y="23544795"/>
            <a:ext cx="20918170" cy="10618241"/>
          </a:xfrm>
        </p:spPr>
        <p:txBody>
          <a:bodyPr/>
          <a:lstStyle>
            <a:lvl1pPr marL="0" indent="0" algn="ctr">
              <a:buNone/>
              <a:defRPr>
                <a:solidFill>
                  <a:schemeClr val="tx1">
                    <a:tint val="75000"/>
                  </a:schemeClr>
                </a:solidFill>
              </a:defRPr>
            </a:lvl1pPr>
            <a:lvl2pPr marL="2040895" indent="0" algn="ctr">
              <a:buNone/>
              <a:defRPr>
                <a:solidFill>
                  <a:schemeClr val="tx1">
                    <a:tint val="75000"/>
                  </a:schemeClr>
                </a:solidFill>
              </a:defRPr>
            </a:lvl2pPr>
            <a:lvl3pPr marL="4081790" indent="0" algn="ctr">
              <a:buNone/>
              <a:defRPr>
                <a:solidFill>
                  <a:schemeClr val="tx1">
                    <a:tint val="75000"/>
                  </a:schemeClr>
                </a:solidFill>
              </a:defRPr>
            </a:lvl3pPr>
            <a:lvl4pPr marL="6122685" indent="0" algn="ctr">
              <a:buNone/>
              <a:defRPr>
                <a:solidFill>
                  <a:schemeClr val="tx1">
                    <a:tint val="75000"/>
                  </a:schemeClr>
                </a:solidFill>
              </a:defRPr>
            </a:lvl4pPr>
            <a:lvl5pPr marL="8163580" indent="0" algn="ctr">
              <a:buNone/>
              <a:defRPr>
                <a:solidFill>
                  <a:schemeClr val="tx1">
                    <a:tint val="75000"/>
                  </a:schemeClr>
                </a:solidFill>
              </a:defRPr>
            </a:lvl5pPr>
            <a:lvl6pPr marL="10204475" indent="0" algn="ctr">
              <a:buNone/>
              <a:defRPr>
                <a:solidFill>
                  <a:schemeClr val="tx1">
                    <a:tint val="75000"/>
                  </a:schemeClr>
                </a:solidFill>
              </a:defRPr>
            </a:lvl6pPr>
            <a:lvl7pPr marL="12245370" indent="0" algn="ctr">
              <a:buNone/>
              <a:defRPr>
                <a:solidFill>
                  <a:schemeClr val="tx1">
                    <a:tint val="75000"/>
                  </a:schemeClr>
                </a:solidFill>
              </a:defRPr>
            </a:lvl7pPr>
            <a:lvl8pPr marL="14286266" indent="0" algn="ctr">
              <a:buNone/>
              <a:defRPr>
                <a:solidFill>
                  <a:schemeClr val="tx1">
                    <a:tint val="75000"/>
                  </a:schemeClr>
                </a:solidFill>
              </a:defRPr>
            </a:lvl8pPr>
            <a:lvl9pPr marL="16327161"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148BC1F-5BFF-49FE-9500-BC708CE635C7}" type="datetimeFigureOut">
              <a:rPr lang="en-GB" smtClean="0"/>
              <a:pPr/>
              <a:t>20/04/2012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CAD22-A543-40BE-B05F-28F90B81E70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48BC1F-5BFF-49FE-9500-BC708CE635C7}" type="datetimeFigureOut">
              <a:rPr lang="en-GB" smtClean="0"/>
              <a:pPr/>
              <a:t>20/04/2012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CAD22-A543-40BE-B05F-28F90B81E70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247" y="1663919"/>
            <a:ext cx="6723698" cy="3545184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494155" y="1663919"/>
            <a:ext cx="19673041" cy="354518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48BC1F-5BFF-49FE-9500-BC708CE635C7}" type="datetimeFigureOut">
              <a:rPr lang="en-GB" smtClean="0"/>
              <a:pPr/>
              <a:t>20/04/2012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CAD22-A543-40BE-B05F-28F90B81E70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48BC1F-5BFF-49FE-9500-BC708CE635C7}" type="datetimeFigureOut">
              <a:rPr lang="en-GB" smtClean="0"/>
              <a:pPr/>
              <a:t>20/04/2012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CAD22-A543-40BE-B05F-28F90B81E70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60560" y="26699491"/>
            <a:ext cx="25400635" cy="8252220"/>
          </a:xfrm>
        </p:spPr>
        <p:txBody>
          <a:bodyPr anchor="t"/>
          <a:lstStyle>
            <a:lvl1pPr algn="l">
              <a:defRPr sz="17900" b="1" cap="all"/>
            </a:lvl1pPr>
          </a:lstStyle>
          <a:p>
            <a:r>
              <a:rPr lang="en-US" smtClean="0"/>
              <a:t>Click to edit Master title style</a:t>
            </a:r>
            <a:endParaRPr lang="en-GB"/>
          </a:p>
        </p:txBody>
      </p:sp>
      <p:sp>
        <p:nvSpPr>
          <p:cNvPr id="3" name="Text Placeholder 2"/>
          <p:cNvSpPr>
            <a:spLocks noGrp="1"/>
          </p:cNvSpPr>
          <p:nvPr>
            <p:ph type="body" idx="1"/>
          </p:nvPr>
        </p:nvSpPr>
        <p:spPr>
          <a:xfrm>
            <a:off x="2360560" y="17610515"/>
            <a:ext cx="25400635" cy="9088979"/>
          </a:xfrm>
        </p:spPr>
        <p:txBody>
          <a:bodyPr anchor="b"/>
          <a:lstStyle>
            <a:lvl1pPr marL="0" indent="0">
              <a:buNone/>
              <a:defRPr sz="8900">
                <a:solidFill>
                  <a:schemeClr val="tx1">
                    <a:tint val="75000"/>
                  </a:schemeClr>
                </a:solidFill>
              </a:defRPr>
            </a:lvl1pPr>
            <a:lvl2pPr marL="2040895" indent="0">
              <a:buNone/>
              <a:defRPr sz="8000">
                <a:solidFill>
                  <a:schemeClr val="tx1">
                    <a:tint val="75000"/>
                  </a:schemeClr>
                </a:solidFill>
              </a:defRPr>
            </a:lvl2pPr>
            <a:lvl3pPr marL="4081790" indent="0">
              <a:buNone/>
              <a:defRPr sz="7100">
                <a:solidFill>
                  <a:schemeClr val="tx1">
                    <a:tint val="75000"/>
                  </a:schemeClr>
                </a:solidFill>
              </a:defRPr>
            </a:lvl3pPr>
            <a:lvl4pPr marL="6122685" indent="0">
              <a:buNone/>
              <a:defRPr sz="6200">
                <a:solidFill>
                  <a:schemeClr val="tx1">
                    <a:tint val="75000"/>
                  </a:schemeClr>
                </a:solidFill>
              </a:defRPr>
            </a:lvl4pPr>
            <a:lvl5pPr marL="8163580" indent="0">
              <a:buNone/>
              <a:defRPr sz="6200">
                <a:solidFill>
                  <a:schemeClr val="tx1">
                    <a:tint val="75000"/>
                  </a:schemeClr>
                </a:solidFill>
              </a:defRPr>
            </a:lvl5pPr>
            <a:lvl6pPr marL="10204475" indent="0">
              <a:buNone/>
              <a:defRPr sz="6200">
                <a:solidFill>
                  <a:schemeClr val="tx1">
                    <a:tint val="75000"/>
                  </a:schemeClr>
                </a:solidFill>
              </a:defRPr>
            </a:lvl6pPr>
            <a:lvl7pPr marL="12245370" indent="0">
              <a:buNone/>
              <a:defRPr sz="6200">
                <a:solidFill>
                  <a:schemeClr val="tx1">
                    <a:tint val="75000"/>
                  </a:schemeClr>
                </a:solidFill>
              </a:defRPr>
            </a:lvl7pPr>
            <a:lvl8pPr marL="14286266" indent="0">
              <a:buNone/>
              <a:defRPr sz="6200">
                <a:solidFill>
                  <a:schemeClr val="tx1">
                    <a:tint val="75000"/>
                  </a:schemeClr>
                </a:solidFill>
              </a:defRPr>
            </a:lvl8pPr>
            <a:lvl9pPr marL="16327161" indent="0">
              <a:buNone/>
              <a:defRPr sz="6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48BC1F-5BFF-49FE-9500-BC708CE635C7}" type="datetimeFigureOut">
              <a:rPr lang="en-GB" smtClean="0"/>
              <a:pPr/>
              <a:t>20/04/2012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CAD22-A543-40BE-B05F-28F90B81E70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494155" y="9694922"/>
            <a:ext cx="13198369" cy="27420839"/>
          </a:xfrm>
        </p:spPr>
        <p:txBody>
          <a:bodyPr/>
          <a:lstStyle>
            <a:lvl1pPr>
              <a:defRPr sz="12500"/>
            </a:lvl1pPr>
            <a:lvl2pPr>
              <a:defRPr sz="10700"/>
            </a:lvl2pPr>
            <a:lvl3pPr>
              <a:defRPr sz="89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5190576" y="9694922"/>
            <a:ext cx="13198369" cy="27420839"/>
          </a:xfrm>
        </p:spPr>
        <p:txBody>
          <a:bodyPr/>
          <a:lstStyle>
            <a:lvl1pPr>
              <a:defRPr sz="12500"/>
            </a:lvl1pPr>
            <a:lvl2pPr>
              <a:defRPr sz="10700"/>
            </a:lvl2pPr>
            <a:lvl3pPr>
              <a:defRPr sz="89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148BC1F-5BFF-49FE-9500-BC708CE635C7}" type="datetimeFigureOut">
              <a:rPr lang="en-GB" smtClean="0"/>
              <a:pPr/>
              <a:t>20/04/2012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6CAD22-A543-40BE-B05F-28F90B81E70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494157" y="9300580"/>
            <a:ext cx="13203559" cy="3876040"/>
          </a:xfrm>
        </p:spPr>
        <p:txBody>
          <a:bodyPr anchor="b"/>
          <a:lstStyle>
            <a:lvl1pPr marL="0" indent="0">
              <a:buNone/>
              <a:defRPr sz="10700" b="1"/>
            </a:lvl1pPr>
            <a:lvl2pPr marL="2040895" indent="0">
              <a:buNone/>
              <a:defRPr sz="8900" b="1"/>
            </a:lvl2pPr>
            <a:lvl3pPr marL="4081790" indent="0">
              <a:buNone/>
              <a:defRPr sz="8000" b="1"/>
            </a:lvl3pPr>
            <a:lvl4pPr marL="6122685" indent="0">
              <a:buNone/>
              <a:defRPr sz="7100" b="1"/>
            </a:lvl4pPr>
            <a:lvl5pPr marL="8163580" indent="0">
              <a:buNone/>
              <a:defRPr sz="7100" b="1"/>
            </a:lvl5pPr>
            <a:lvl6pPr marL="10204475" indent="0">
              <a:buNone/>
              <a:defRPr sz="7100" b="1"/>
            </a:lvl6pPr>
            <a:lvl7pPr marL="12245370" indent="0">
              <a:buNone/>
              <a:defRPr sz="7100" b="1"/>
            </a:lvl7pPr>
            <a:lvl8pPr marL="14286266" indent="0">
              <a:buNone/>
              <a:defRPr sz="7100" b="1"/>
            </a:lvl8pPr>
            <a:lvl9pPr marL="16327161" indent="0">
              <a:buNone/>
              <a:defRPr sz="7100" b="1"/>
            </a:lvl9pPr>
          </a:lstStyle>
          <a:p>
            <a:pPr lvl="0"/>
            <a:r>
              <a:rPr lang="en-US" smtClean="0"/>
              <a:t>Click to edit Master text styles</a:t>
            </a:r>
          </a:p>
        </p:txBody>
      </p:sp>
      <p:sp>
        <p:nvSpPr>
          <p:cNvPr id="4" name="Content Placeholder 3"/>
          <p:cNvSpPr>
            <a:spLocks noGrp="1"/>
          </p:cNvSpPr>
          <p:nvPr>
            <p:ph sz="half" idx="2"/>
          </p:nvPr>
        </p:nvSpPr>
        <p:spPr>
          <a:xfrm>
            <a:off x="1494157" y="13176620"/>
            <a:ext cx="13203559" cy="23939135"/>
          </a:xfrm>
        </p:spPr>
        <p:txBody>
          <a:bodyPr/>
          <a:lstStyle>
            <a:lvl1pPr>
              <a:defRPr sz="10700"/>
            </a:lvl1pPr>
            <a:lvl2pPr>
              <a:defRPr sz="8900"/>
            </a:lvl2pPr>
            <a:lvl3pPr>
              <a:defRPr sz="8000"/>
            </a:lvl3pPr>
            <a:lvl4pPr>
              <a:defRPr sz="7100"/>
            </a:lvl4pPr>
            <a:lvl5pPr>
              <a:defRPr sz="7100"/>
            </a:lvl5pPr>
            <a:lvl6pPr>
              <a:defRPr sz="7100"/>
            </a:lvl6pPr>
            <a:lvl7pPr>
              <a:defRPr sz="7100"/>
            </a:lvl7pPr>
            <a:lvl8pPr>
              <a:defRPr sz="7100"/>
            </a:lvl8pPr>
            <a:lvl9pPr>
              <a:defRPr sz="7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5180203" y="9300580"/>
            <a:ext cx="13208744" cy="3876040"/>
          </a:xfrm>
        </p:spPr>
        <p:txBody>
          <a:bodyPr anchor="b"/>
          <a:lstStyle>
            <a:lvl1pPr marL="0" indent="0">
              <a:buNone/>
              <a:defRPr sz="10700" b="1"/>
            </a:lvl1pPr>
            <a:lvl2pPr marL="2040895" indent="0">
              <a:buNone/>
              <a:defRPr sz="8900" b="1"/>
            </a:lvl2pPr>
            <a:lvl3pPr marL="4081790" indent="0">
              <a:buNone/>
              <a:defRPr sz="8000" b="1"/>
            </a:lvl3pPr>
            <a:lvl4pPr marL="6122685" indent="0">
              <a:buNone/>
              <a:defRPr sz="7100" b="1"/>
            </a:lvl4pPr>
            <a:lvl5pPr marL="8163580" indent="0">
              <a:buNone/>
              <a:defRPr sz="7100" b="1"/>
            </a:lvl5pPr>
            <a:lvl6pPr marL="10204475" indent="0">
              <a:buNone/>
              <a:defRPr sz="7100" b="1"/>
            </a:lvl6pPr>
            <a:lvl7pPr marL="12245370" indent="0">
              <a:buNone/>
              <a:defRPr sz="7100" b="1"/>
            </a:lvl7pPr>
            <a:lvl8pPr marL="14286266" indent="0">
              <a:buNone/>
              <a:defRPr sz="7100" b="1"/>
            </a:lvl8pPr>
            <a:lvl9pPr marL="16327161" indent="0">
              <a:buNone/>
              <a:defRPr sz="7100" b="1"/>
            </a:lvl9pPr>
          </a:lstStyle>
          <a:p>
            <a:pPr lvl="0"/>
            <a:r>
              <a:rPr lang="en-US" smtClean="0"/>
              <a:t>Click to edit Master text styles</a:t>
            </a:r>
          </a:p>
        </p:txBody>
      </p:sp>
      <p:sp>
        <p:nvSpPr>
          <p:cNvPr id="6" name="Content Placeholder 5"/>
          <p:cNvSpPr>
            <a:spLocks noGrp="1"/>
          </p:cNvSpPr>
          <p:nvPr>
            <p:ph sz="quarter" idx="4"/>
          </p:nvPr>
        </p:nvSpPr>
        <p:spPr>
          <a:xfrm>
            <a:off x="15180203" y="13176620"/>
            <a:ext cx="13208744" cy="23939135"/>
          </a:xfrm>
        </p:spPr>
        <p:txBody>
          <a:bodyPr/>
          <a:lstStyle>
            <a:lvl1pPr>
              <a:defRPr sz="10700"/>
            </a:lvl1pPr>
            <a:lvl2pPr>
              <a:defRPr sz="8900"/>
            </a:lvl2pPr>
            <a:lvl3pPr>
              <a:defRPr sz="8000"/>
            </a:lvl3pPr>
            <a:lvl4pPr>
              <a:defRPr sz="7100"/>
            </a:lvl4pPr>
            <a:lvl5pPr>
              <a:defRPr sz="7100"/>
            </a:lvl5pPr>
            <a:lvl6pPr>
              <a:defRPr sz="7100"/>
            </a:lvl6pPr>
            <a:lvl7pPr>
              <a:defRPr sz="7100"/>
            </a:lvl7pPr>
            <a:lvl8pPr>
              <a:defRPr sz="7100"/>
            </a:lvl8pPr>
            <a:lvl9pPr>
              <a:defRPr sz="7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148BC1F-5BFF-49FE-9500-BC708CE635C7}" type="datetimeFigureOut">
              <a:rPr lang="en-GB" smtClean="0"/>
              <a:pPr/>
              <a:t>20/04/2012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66CAD22-A543-40BE-B05F-28F90B81E70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148BC1F-5BFF-49FE-9500-BC708CE635C7}" type="datetimeFigureOut">
              <a:rPr lang="en-GB" smtClean="0"/>
              <a:pPr/>
              <a:t>20/04/2012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66CAD22-A543-40BE-B05F-28F90B81E70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48BC1F-5BFF-49FE-9500-BC708CE635C7}" type="datetimeFigureOut">
              <a:rPr lang="en-GB" smtClean="0"/>
              <a:pPr/>
              <a:t>20/04/2012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66CAD22-A543-40BE-B05F-28F90B81E70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94157" y="1654293"/>
            <a:ext cx="9831335" cy="7040355"/>
          </a:xfrm>
        </p:spPr>
        <p:txBody>
          <a:bodyPr anchor="b"/>
          <a:lstStyle>
            <a:lvl1pPr algn="l">
              <a:defRPr sz="8900" b="1"/>
            </a:lvl1pPr>
          </a:lstStyle>
          <a:p>
            <a:r>
              <a:rPr lang="en-US" smtClean="0"/>
              <a:t>Click to edit Master title style</a:t>
            </a:r>
            <a:endParaRPr lang="en-GB"/>
          </a:p>
        </p:txBody>
      </p:sp>
      <p:sp>
        <p:nvSpPr>
          <p:cNvPr id="3" name="Content Placeholder 2"/>
          <p:cNvSpPr>
            <a:spLocks noGrp="1"/>
          </p:cNvSpPr>
          <p:nvPr>
            <p:ph idx="1"/>
          </p:nvPr>
        </p:nvSpPr>
        <p:spPr>
          <a:xfrm>
            <a:off x="11683462" y="1654295"/>
            <a:ext cx="16705485" cy="35461466"/>
          </a:xfrm>
        </p:spPr>
        <p:txBody>
          <a:bodyPr/>
          <a:lstStyle>
            <a:lvl1pPr>
              <a:defRPr sz="14300"/>
            </a:lvl1pPr>
            <a:lvl2pPr>
              <a:defRPr sz="12500"/>
            </a:lvl2pPr>
            <a:lvl3pPr>
              <a:defRPr sz="10700"/>
            </a:lvl3pPr>
            <a:lvl4pPr>
              <a:defRPr sz="8900"/>
            </a:lvl4pPr>
            <a:lvl5pPr>
              <a:defRPr sz="8900"/>
            </a:lvl5pPr>
            <a:lvl6pPr>
              <a:defRPr sz="8900"/>
            </a:lvl6pPr>
            <a:lvl7pPr>
              <a:defRPr sz="8900"/>
            </a:lvl7pPr>
            <a:lvl8pPr>
              <a:defRPr sz="8900"/>
            </a:lvl8pPr>
            <a:lvl9pPr>
              <a:defRPr sz="8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494157" y="8694650"/>
            <a:ext cx="9831335" cy="28421111"/>
          </a:xfrm>
        </p:spPr>
        <p:txBody>
          <a:bodyPr/>
          <a:lstStyle>
            <a:lvl1pPr marL="0" indent="0">
              <a:buNone/>
              <a:defRPr sz="6200"/>
            </a:lvl1pPr>
            <a:lvl2pPr marL="2040895" indent="0">
              <a:buNone/>
              <a:defRPr sz="5400"/>
            </a:lvl2pPr>
            <a:lvl3pPr marL="4081790" indent="0">
              <a:buNone/>
              <a:defRPr sz="4500"/>
            </a:lvl3pPr>
            <a:lvl4pPr marL="6122685" indent="0">
              <a:buNone/>
              <a:defRPr sz="4000"/>
            </a:lvl4pPr>
            <a:lvl5pPr marL="8163580" indent="0">
              <a:buNone/>
              <a:defRPr sz="4000"/>
            </a:lvl5pPr>
            <a:lvl6pPr marL="10204475" indent="0">
              <a:buNone/>
              <a:defRPr sz="4000"/>
            </a:lvl6pPr>
            <a:lvl7pPr marL="12245370" indent="0">
              <a:buNone/>
              <a:defRPr sz="4000"/>
            </a:lvl7pPr>
            <a:lvl8pPr marL="14286266" indent="0">
              <a:buNone/>
              <a:defRPr sz="4000"/>
            </a:lvl8pPr>
            <a:lvl9pPr marL="16327161" indent="0">
              <a:buNone/>
              <a:defRPr sz="4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48BC1F-5BFF-49FE-9500-BC708CE635C7}" type="datetimeFigureOut">
              <a:rPr lang="en-GB" smtClean="0"/>
              <a:pPr/>
              <a:t>20/04/2012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6CAD22-A543-40BE-B05F-28F90B81E70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57297" y="29084749"/>
            <a:ext cx="17929860" cy="3433620"/>
          </a:xfrm>
        </p:spPr>
        <p:txBody>
          <a:bodyPr anchor="b"/>
          <a:lstStyle>
            <a:lvl1pPr algn="l">
              <a:defRPr sz="8900" b="1"/>
            </a:lvl1pPr>
          </a:lstStyle>
          <a:p>
            <a:r>
              <a:rPr lang="en-US" smtClean="0"/>
              <a:t>Click to edit Master title style</a:t>
            </a:r>
            <a:endParaRPr lang="en-GB"/>
          </a:p>
        </p:txBody>
      </p:sp>
      <p:sp>
        <p:nvSpPr>
          <p:cNvPr id="3" name="Picture Placeholder 2"/>
          <p:cNvSpPr>
            <a:spLocks noGrp="1"/>
          </p:cNvSpPr>
          <p:nvPr>
            <p:ph type="pic" idx="1"/>
          </p:nvPr>
        </p:nvSpPr>
        <p:spPr>
          <a:xfrm>
            <a:off x="5857297" y="3712535"/>
            <a:ext cx="17929860" cy="24929783"/>
          </a:xfrm>
        </p:spPr>
        <p:txBody>
          <a:bodyPr/>
          <a:lstStyle>
            <a:lvl1pPr marL="0" indent="0">
              <a:buNone/>
              <a:defRPr sz="14300"/>
            </a:lvl1pPr>
            <a:lvl2pPr marL="2040895" indent="0">
              <a:buNone/>
              <a:defRPr sz="12500"/>
            </a:lvl2pPr>
            <a:lvl3pPr marL="4081790" indent="0">
              <a:buNone/>
              <a:defRPr sz="10700"/>
            </a:lvl3pPr>
            <a:lvl4pPr marL="6122685" indent="0">
              <a:buNone/>
              <a:defRPr sz="8900"/>
            </a:lvl4pPr>
            <a:lvl5pPr marL="8163580" indent="0">
              <a:buNone/>
              <a:defRPr sz="8900"/>
            </a:lvl5pPr>
            <a:lvl6pPr marL="10204475" indent="0">
              <a:buNone/>
              <a:defRPr sz="8900"/>
            </a:lvl6pPr>
            <a:lvl7pPr marL="12245370" indent="0">
              <a:buNone/>
              <a:defRPr sz="8900"/>
            </a:lvl7pPr>
            <a:lvl8pPr marL="14286266" indent="0">
              <a:buNone/>
              <a:defRPr sz="8900"/>
            </a:lvl8pPr>
            <a:lvl9pPr marL="16327161" indent="0">
              <a:buNone/>
              <a:defRPr sz="8900"/>
            </a:lvl9pPr>
          </a:lstStyle>
          <a:p>
            <a:endParaRPr lang="en-GB"/>
          </a:p>
        </p:txBody>
      </p:sp>
      <p:sp>
        <p:nvSpPr>
          <p:cNvPr id="4" name="Text Placeholder 3"/>
          <p:cNvSpPr>
            <a:spLocks noGrp="1"/>
          </p:cNvSpPr>
          <p:nvPr>
            <p:ph type="body" sz="half" idx="2"/>
          </p:nvPr>
        </p:nvSpPr>
        <p:spPr>
          <a:xfrm>
            <a:off x="5857297" y="32518369"/>
            <a:ext cx="17929860" cy="4876307"/>
          </a:xfrm>
        </p:spPr>
        <p:txBody>
          <a:bodyPr/>
          <a:lstStyle>
            <a:lvl1pPr marL="0" indent="0">
              <a:buNone/>
              <a:defRPr sz="6200"/>
            </a:lvl1pPr>
            <a:lvl2pPr marL="2040895" indent="0">
              <a:buNone/>
              <a:defRPr sz="5400"/>
            </a:lvl2pPr>
            <a:lvl3pPr marL="4081790" indent="0">
              <a:buNone/>
              <a:defRPr sz="4500"/>
            </a:lvl3pPr>
            <a:lvl4pPr marL="6122685" indent="0">
              <a:buNone/>
              <a:defRPr sz="4000"/>
            </a:lvl4pPr>
            <a:lvl5pPr marL="8163580" indent="0">
              <a:buNone/>
              <a:defRPr sz="4000"/>
            </a:lvl5pPr>
            <a:lvl6pPr marL="10204475" indent="0">
              <a:buNone/>
              <a:defRPr sz="4000"/>
            </a:lvl6pPr>
            <a:lvl7pPr marL="12245370" indent="0">
              <a:buNone/>
              <a:defRPr sz="4000"/>
            </a:lvl7pPr>
            <a:lvl8pPr marL="14286266" indent="0">
              <a:buNone/>
              <a:defRPr sz="4000"/>
            </a:lvl8pPr>
            <a:lvl9pPr marL="16327161" indent="0">
              <a:buNone/>
              <a:defRPr sz="4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48BC1F-5BFF-49FE-9500-BC708CE635C7}" type="datetimeFigureOut">
              <a:rPr lang="en-GB" smtClean="0"/>
              <a:pPr/>
              <a:t>20/04/2012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6CAD22-A543-40BE-B05F-28F90B81E70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94155" y="1663912"/>
            <a:ext cx="26894790" cy="6924940"/>
          </a:xfrm>
          <a:prstGeom prst="rect">
            <a:avLst/>
          </a:prstGeom>
        </p:spPr>
        <p:txBody>
          <a:bodyPr vert="horz" lIns="408179" tIns="204090" rIns="408179" bIns="20409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1494155" y="9694922"/>
            <a:ext cx="26894790" cy="27420839"/>
          </a:xfrm>
          <a:prstGeom prst="rect">
            <a:avLst/>
          </a:prstGeom>
        </p:spPr>
        <p:txBody>
          <a:bodyPr vert="horz" lIns="408179" tIns="204090" rIns="408179" bIns="20409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1494155" y="38510364"/>
            <a:ext cx="6972723" cy="2212132"/>
          </a:xfrm>
          <a:prstGeom prst="rect">
            <a:avLst/>
          </a:prstGeom>
        </p:spPr>
        <p:txBody>
          <a:bodyPr vert="horz" lIns="408179" tIns="204090" rIns="408179" bIns="204090" rtlCol="0" anchor="ctr"/>
          <a:lstStyle>
            <a:lvl1pPr algn="l">
              <a:defRPr sz="5400">
                <a:solidFill>
                  <a:schemeClr val="tx1">
                    <a:tint val="75000"/>
                  </a:schemeClr>
                </a:solidFill>
              </a:defRPr>
            </a:lvl1pPr>
          </a:lstStyle>
          <a:p>
            <a:fld id="{B148BC1F-5BFF-49FE-9500-BC708CE635C7}" type="datetimeFigureOut">
              <a:rPr lang="en-GB" smtClean="0"/>
              <a:pPr/>
              <a:t>20/04/2012</a:t>
            </a:fld>
            <a:endParaRPr lang="en-GB"/>
          </a:p>
        </p:txBody>
      </p:sp>
      <p:sp>
        <p:nvSpPr>
          <p:cNvPr id="5" name="Footer Placeholder 4"/>
          <p:cNvSpPr>
            <a:spLocks noGrp="1"/>
          </p:cNvSpPr>
          <p:nvPr>
            <p:ph type="ftr" sz="quarter" idx="3"/>
          </p:nvPr>
        </p:nvSpPr>
        <p:spPr>
          <a:xfrm>
            <a:off x="10210059" y="38510364"/>
            <a:ext cx="9462982" cy="2212132"/>
          </a:xfrm>
          <a:prstGeom prst="rect">
            <a:avLst/>
          </a:prstGeom>
        </p:spPr>
        <p:txBody>
          <a:bodyPr vert="horz" lIns="408179" tIns="204090" rIns="408179" bIns="204090" rtlCol="0" anchor="ctr"/>
          <a:lstStyle>
            <a:lvl1pPr algn="ctr">
              <a:defRPr sz="54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416222" y="38510364"/>
            <a:ext cx="6972723" cy="2212132"/>
          </a:xfrm>
          <a:prstGeom prst="rect">
            <a:avLst/>
          </a:prstGeom>
        </p:spPr>
        <p:txBody>
          <a:bodyPr vert="horz" lIns="408179" tIns="204090" rIns="408179" bIns="204090" rtlCol="0" anchor="ctr"/>
          <a:lstStyle>
            <a:lvl1pPr algn="r">
              <a:defRPr sz="5400">
                <a:solidFill>
                  <a:schemeClr val="tx1">
                    <a:tint val="75000"/>
                  </a:schemeClr>
                </a:solidFill>
              </a:defRPr>
            </a:lvl1pPr>
          </a:lstStyle>
          <a:p>
            <a:fld id="{F66CAD22-A543-40BE-B05F-28F90B81E70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81790" rtl="0" eaLnBrk="1" latinLnBrk="0" hangingPunct="1">
        <a:spcBef>
          <a:spcPct val="0"/>
        </a:spcBef>
        <a:buNone/>
        <a:defRPr sz="19600" kern="1200">
          <a:solidFill>
            <a:schemeClr val="tx1"/>
          </a:solidFill>
          <a:latin typeface="+mj-lt"/>
          <a:ea typeface="+mj-ea"/>
          <a:cs typeface="+mj-cs"/>
        </a:defRPr>
      </a:lvl1pPr>
    </p:titleStyle>
    <p:bodyStyle>
      <a:lvl1pPr marL="1530671" indent="-1530671" algn="l" defTabSz="4081790" rtl="0" eaLnBrk="1" latinLnBrk="0" hangingPunct="1">
        <a:spcBef>
          <a:spcPct val="20000"/>
        </a:spcBef>
        <a:buFont typeface="Arial" pitchFamily="34" charset="0"/>
        <a:buChar char="•"/>
        <a:defRPr sz="14300" kern="1200">
          <a:solidFill>
            <a:schemeClr val="tx1"/>
          </a:solidFill>
          <a:latin typeface="+mn-lt"/>
          <a:ea typeface="+mn-ea"/>
          <a:cs typeface="+mn-cs"/>
        </a:defRPr>
      </a:lvl1pPr>
      <a:lvl2pPr marL="3316455" indent="-1275559" algn="l" defTabSz="4081790" rtl="0" eaLnBrk="1" latinLnBrk="0" hangingPunct="1">
        <a:spcBef>
          <a:spcPct val="20000"/>
        </a:spcBef>
        <a:buFont typeface="Arial" pitchFamily="34" charset="0"/>
        <a:buChar char="–"/>
        <a:defRPr sz="12500" kern="1200">
          <a:solidFill>
            <a:schemeClr val="tx1"/>
          </a:solidFill>
          <a:latin typeface="+mn-lt"/>
          <a:ea typeface="+mn-ea"/>
          <a:cs typeface="+mn-cs"/>
        </a:defRPr>
      </a:lvl2pPr>
      <a:lvl3pPr marL="5102238" indent="-1020448" algn="l" defTabSz="4081790" rtl="0" eaLnBrk="1" latinLnBrk="0" hangingPunct="1">
        <a:spcBef>
          <a:spcPct val="20000"/>
        </a:spcBef>
        <a:buFont typeface="Arial" pitchFamily="34" charset="0"/>
        <a:buChar char="•"/>
        <a:defRPr sz="10700" kern="1200">
          <a:solidFill>
            <a:schemeClr val="tx1"/>
          </a:solidFill>
          <a:latin typeface="+mn-lt"/>
          <a:ea typeface="+mn-ea"/>
          <a:cs typeface="+mn-cs"/>
        </a:defRPr>
      </a:lvl3pPr>
      <a:lvl4pPr marL="7143133" indent="-1020448" algn="l" defTabSz="4081790" rtl="0" eaLnBrk="1" latinLnBrk="0" hangingPunct="1">
        <a:spcBef>
          <a:spcPct val="20000"/>
        </a:spcBef>
        <a:buFont typeface="Arial" pitchFamily="34" charset="0"/>
        <a:buChar char="–"/>
        <a:defRPr sz="8900" kern="1200">
          <a:solidFill>
            <a:schemeClr val="tx1"/>
          </a:solidFill>
          <a:latin typeface="+mn-lt"/>
          <a:ea typeface="+mn-ea"/>
          <a:cs typeface="+mn-cs"/>
        </a:defRPr>
      </a:lvl4pPr>
      <a:lvl5pPr marL="9184028" indent="-1020448" algn="l" defTabSz="4081790" rtl="0" eaLnBrk="1" latinLnBrk="0" hangingPunct="1">
        <a:spcBef>
          <a:spcPct val="20000"/>
        </a:spcBef>
        <a:buFont typeface="Arial" pitchFamily="34" charset="0"/>
        <a:buChar char="»"/>
        <a:defRPr sz="8900" kern="1200">
          <a:solidFill>
            <a:schemeClr val="tx1"/>
          </a:solidFill>
          <a:latin typeface="+mn-lt"/>
          <a:ea typeface="+mn-ea"/>
          <a:cs typeface="+mn-cs"/>
        </a:defRPr>
      </a:lvl5pPr>
      <a:lvl6pPr marL="11224923" indent="-1020448" algn="l" defTabSz="4081790" rtl="0" eaLnBrk="1" latinLnBrk="0" hangingPunct="1">
        <a:spcBef>
          <a:spcPct val="20000"/>
        </a:spcBef>
        <a:buFont typeface="Arial" pitchFamily="34" charset="0"/>
        <a:buChar char="•"/>
        <a:defRPr sz="8900" kern="1200">
          <a:solidFill>
            <a:schemeClr val="tx1"/>
          </a:solidFill>
          <a:latin typeface="+mn-lt"/>
          <a:ea typeface="+mn-ea"/>
          <a:cs typeface="+mn-cs"/>
        </a:defRPr>
      </a:lvl6pPr>
      <a:lvl7pPr marL="13265818" indent="-1020448" algn="l" defTabSz="4081790" rtl="0" eaLnBrk="1" latinLnBrk="0" hangingPunct="1">
        <a:spcBef>
          <a:spcPct val="20000"/>
        </a:spcBef>
        <a:buFont typeface="Arial" pitchFamily="34" charset="0"/>
        <a:buChar char="•"/>
        <a:defRPr sz="8900" kern="1200">
          <a:solidFill>
            <a:schemeClr val="tx1"/>
          </a:solidFill>
          <a:latin typeface="+mn-lt"/>
          <a:ea typeface="+mn-ea"/>
          <a:cs typeface="+mn-cs"/>
        </a:defRPr>
      </a:lvl7pPr>
      <a:lvl8pPr marL="15306713" indent="-1020448" algn="l" defTabSz="4081790" rtl="0" eaLnBrk="1" latinLnBrk="0" hangingPunct="1">
        <a:spcBef>
          <a:spcPct val="20000"/>
        </a:spcBef>
        <a:buFont typeface="Arial" pitchFamily="34" charset="0"/>
        <a:buChar char="•"/>
        <a:defRPr sz="8900" kern="1200">
          <a:solidFill>
            <a:schemeClr val="tx1"/>
          </a:solidFill>
          <a:latin typeface="+mn-lt"/>
          <a:ea typeface="+mn-ea"/>
          <a:cs typeface="+mn-cs"/>
        </a:defRPr>
      </a:lvl8pPr>
      <a:lvl9pPr marL="17347608" indent="-1020448" algn="l" defTabSz="4081790" rtl="0" eaLnBrk="1" latinLnBrk="0" hangingPunct="1">
        <a:spcBef>
          <a:spcPct val="20000"/>
        </a:spcBef>
        <a:buFont typeface="Arial" pitchFamily="34" charset="0"/>
        <a:buChar char="•"/>
        <a:defRPr sz="8900" kern="1200">
          <a:solidFill>
            <a:schemeClr val="tx1"/>
          </a:solidFill>
          <a:latin typeface="+mn-lt"/>
          <a:ea typeface="+mn-ea"/>
          <a:cs typeface="+mn-cs"/>
        </a:defRPr>
      </a:lvl9pPr>
    </p:bodyStyle>
    <p:otherStyle>
      <a:defPPr>
        <a:defRPr lang="en-US"/>
      </a:defPPr>
      <a:lvl1pPr marL="0" algn="l" defTabSz="4081790" rtl="0" eaLnBrk="1" latinLnBrk="0" hangingPunct="1">
        <a:defRPr sz="8000" kern="1200">
          <a:solidFill>
            <a:schemeClr val="tx1"/>
          </a:solidFill>
          <a:latin typeface="+mn-lt"/>
          <a:ea typeface="+mn-ea"/>
          <a:cs typeface="+mn-cs"/>
        </a:defRPr>
      </a:lvl1pPr>
      <a:lvl2pPr marL="2040895" algn="l" defTabSz="4081790" rtl="0" eaLnBrk="1" latinLnBrk="0" hangingPunct="1">
        <a:defRPr sz="8000" kern="1200">
          <a:solidFill>
            <a:schemeClr val="tx1"/>
          </a:solidFill>
          <a:latin typeface="+mn-lt"/>
          <a:ea typeface="+mn-ea"/>
          <a:cs typeface="+mn-cs"/>
        </a:defRPr>
      </a:lvl2pPr>
      <a:lvl3pPr marL="4081790" algn="l" defTabSz="4081790" rtl="0" eaLnBrk="1" latinLnBrk="0" hangingPunct="1">
        <a:defRPr sz="8000" kern="1200">
          <a:solidFill>
            <a:schemeClr val="tx1"/>
          </a:solidFill>
          <a:latin typeface="+mn-lt"/>
          <a:ea typeface="+mn-ea"/>
          <a:cs typeface="+mn-cs"/>
        </a:defRPr>
      </a:lvl3pPr>
      <a:lvl4pPr marL="6122685" algn="l" defTabSz="4081790" rtl="0" eaLnBrk="1" latinLnBrk="0" hangingPunct="1">
        <a:defRPr sz="8000" kern="1200">
          <a:solidFill>
            <a:schemeClr val="tx1"/>
          </a:solidFill>
          <a:latin typeface="+mn-lt"/>
          <a:ea typeface="+mn-ea"/>
          <a:cs typeface="+mn-cs"/>
        </a:defRPr>
      </a:lvl4pPr>
      <a:lvl5pPr marL="8163580" algn="l" defTabSz="4081790" rtl="0" eaLnBrk="1" latinLnBrk="0" hangingPunct="1">
        <a:defRPr sz="8000" kern="1200">
          <a:solidFill>
            <a:schemeClr val="tx1"/>
          </a:solidFill>
          <a:latin typeface="+mn-lt"/>
          <a:ea typeface="+mn-ea"/>
          <a:cs typeface="+mn-cs"/>
        </a:defRPr>
      </a:lvl5pPr>
      <a:lvl6pPr marL="10204475" algn="l" defTabSz="4081790" rtl="0" eaLnBrk="1" latinLnBrk="0" hangingPunct="1">
        <a:defRPr sz="8000" kern="1200">
          <a:solidFill>
            <a:schemeClr val="tx1"/>
          </a:solidFill>
          <a:latin typeface="+mn-lt"/>
          <a:ea typeface="+mn-ea"/>
          <a:cs typeface="+mn-cs"/>
        </a:defRPr>
      </a:lvl6pPr>
      <a:lvl7pPr marL="12245370" algn="l" defTabSz="4081790" rtl="0" eaLnBrk="1" latinLnBrk="0" hangingPunct="1">
        <a:defRPr sz="8000" kern="1200">
          <a:solidFill>
            <a:schemeClr val="tx1"/>
          </a:solidFill>
          <a:latin typeface="+mn-lt"/>
          <a:ea typeface="+mn-ea"/>
          <a:cs typeface="+mn-cs"/>
        </a:defRPr>
      </a:lvl7pPr>
      <a:lvl8pPr marL="14286266" algn="l" defTabSz="4081790" rtl="0" eaLnBrk="1" latinLnBrk="0" hangingPunct="1">
        <a:defRPr sz="8000" kern="1200">
          <a:solidFill>
            <a:schemeClr val="tx1"/>
          </a:solidFill>
          <a:latin typeface="+mn-lt"/>
          <a:ea typeface="+mn-ea"/>
          <a:cs typeface="+mn-cs"/>
        </a:defRPr>
      </a:lvl8pPr>
      <a:lvl9pPr marL="16327161" algn="l" defTabSz="4081790"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7" name="Title 6"/>
          <p:cNvSpPr>
            <a:spLocks noGrp="1"/>
          </p:cNvSpPr>
          <p:nvPr>
            <p:ph type="ctrTitle"/>
          </p:nvPr>
        </p:nvSpPr>
        <p:spPr>
          <a:xfrm>
            <a:off x="0" y="5"/>
            <a:ext cx="29883100" cy="4742075"/>
          </a:xfrm>
          <a:solidFill>
            <a:schemeClr val="accent1"/>
          </a:solidFill>
        </p:spPr>
        <p:txBody>
          <a:bodyPr>
            <a:normAutofit/>
          </a:bodyPr>
          <a:lstStyle/>
          <a:p>
            <a:r>
              <a:rPr lang="en-GB" sz="8000" dirty="0" smtClean="0">
                <a:solidFill>
                  <a:schemeClr val="bg1"/>
                </a:solidFill>
              </a:rPr>
              <a:t>The influence of ‘significant others’ on persistent back pain and work participation: a qualitative study of illness perceptions</a:t>
            </a:r>
            <a:r>
              <a:rPr lang="en-GB" sz="6000" dirty="0" smtClean="0">
                <a:solidFill>
                  <a:schemeClr val="bg1"/>
                </a:solidFill>
              </a:rPr>
              <a:t/>
            </a:r>
            <a:br>
              <a:rPr lang="en-GB" sz="6000" dirty="0" smtClean="0">
                <a:solidFill>
                  <a:schemeClr val="bg1"/>
                </a:solidFill>
              </a:rPr>
            </a:br>
            <a:r>
              <a:rPr lang="en-GB" sz="3600" dirty="0" smtClean="0">
                <a:solidFill>
                  <a:schemeClr val="bg1"/>
                </a:solidFill>
              </a:rPr>
              <a:t>Serena McCluskey</a:t>
            </a:r>
            <a:r>
              <a:rPr lang="en-GB" sz="3600" baseline="30000" dirty="0" smtClean="0">
                <a:solidFill>
                  <a:schemeClr val="bg1"/>
                </a:solidFill>
              </a:rPr>
              <a:t>1</a:t>
            </a:r>
            <a:r>
              <a:rPr lang="en-GB" sz="3600" dirty="0" smtClean="0">
                <a:solidFill>
                  <a:schemeClr val="bg1"/>
                </a:solidFill>
              </a:rPr>
              <a:t>, Joanna Brooks</a:t>
            </a:r>
            <a:r>
              <a:rPr lang="en-GB" sz="3600" baseline="30000" dirty="0" smtClean="0">
                <a:solidFill>
                  <a:schemeClr val="bg1"/>
                </a:solidFill>
              </a:rPr>
              <a:t>2</a:t>
            </a:r>
            <a:r>
              <a:rPr lang="en-GB" sz="3600" dirty="0" smtClean="0">
                <a:solidFill>
                  <a:schemeClr val="bg1"/>
                </a:solidFill>
              </a:rPr>
              <a:t>, Nigel King</a:t>
            </a:r>
            <a:r>
              <a:rPr lang="en-GB" sz="3600" baseline="30000" dirty="0" smtClean="0">
                <a:solidFill>
                  <a:schemeClr val="bg1"/>
                </a:solidFill>
              </a:rPr>
              <a:t>2</a:t>
            </a:r>
            <a:r>
              <a:rPr lang="en-GB" sz="3600" dirty="0" smtClean="0">
                <a:solidFill>
                  <a:schemeClr val="bg1"/>
                </a:solidFill>
              </a:rPr>
              <a:t> &amp; Kim Burton</a:t>
            </a:r>
            <a:r>
              <a:rPr lang="en-GB" sz="3600" baseline="30000" dirty="0" smtClean="0">
                <a:solidFill>
                  <a:schemeClr val="bg1"/>
                </a:solidFill>
              </a:rPr>
              <a:t>1</a:t>
            </a:r>
            <a:br>
              <a:rPr lang="en-GB" sz="3600" baseline="30000" dirty="0" smtClean="0">
                <a:solidFill>
                  <a:schemeClr val="bg1"/>
                </a:solidFill>
              </a:rPr>
            </a:br>
            <a:r>
              <a:rPr lang="en-GB" sz="3200" baseline="30000" dirty="0" smtClean="0">
                <a:solidFill>
                  <a:schemeClr val="bg1"/>
                </a:solidFill>
              </a:rPr>
              <a:t>1</a:t>
            </a:r>
            <a:r>
              <a:rPr lang="en-GB" sz="3200" dirty="0" smtClean="0">
                <a:solidFill>
                  <a:schemeClr val="bg1"/>
                </a:solidFill>
              </a:rPr>
              <a:t>Centre for Health &amp; Social Care Research    </a:t>
            </a:r>
            <a:r>
              <a:rPr lang="en-GB" sz="3200" baseline="30000" dirty="0" smtClean="0">
                <a:solidFill>
                  <a:schemeClr val="bg1"/>
                </a:solidFill>
              </a:rPr>
              <a:t>2</a:t>
            </a:r>
            <a:r>
              <a:rPr lang="en-GB" sz="3200" dirty="0" smtClean="0">
                <a:solidFill>
                  <a:schemeClr val="bg1"/>
                </a:solidFill>
              </a:rPr>
              <a:t>Centre for Applied Psychological Research </a:t>
            </a:r>
            <a:endParaRPr lang="en-GB" sz="3200" baseline="30000" dirty="0">
              <a:solidFill>
                <a:schemeClr val="bg1"/>
              </a:solidFill>
            </a:endParaRPr>
          </a:p>
        </p:txBody>
      </p:sp>
      <p:graphicFrame>
        <p:nvGraphicFramePr>
          <p:cNvPr id="43" name="Chart 42"/>
          <p:cNvGraphicFramePr/>
          <p:nvPr/>
        </p:nvGraphicFramePr>
        <p:xfrm>
          <a:off x="10405046" y="6157195"/>
          <a:ext cx="3835896" cy="3253730"/>
        </p:xfrm>
        <a:graphic>
          <a:graphicData uri="http://schemas.openxmlformats.org/drawingml/2006/chart">
            <c:chart xmlns:c="http://schemas.openxmlformats.org/drawingml/2006/chart" xmlns:r="http://schemas.openxmlformats.org/officeDocument/2006/relationships" r:id="rId2"/>
          </a:graphicData>
        </a:graphic>
      </p:graphicFrame>
      <p:sp>
        <p:nvSpPr>
          <p:cNvPr id="49" name="Hexagon 48"/>
          <p:cNvSpPr/>
          <p:nvPr/>
        </p:nvSpPr>
        <p:spPr>
          <a:xfrm>
            <a:off x="8244806" y="5005067"/>
            <a:ext cx="13537504" cy="11377264"/>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0" name="Hexagon 49"/>
          <p:cNvSpPr/>
          <p:nvPr/>
        </p:nvSpPr>
        <p:spPr>
          <a:xfrm>
            <a:off x="8100790" y="16814379"/>
            <a:ext cx="13537504" cy="11377264"/>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Hexagon 50"/>
          <p:cNvSpPr/>
          <p:nvPr/>
        </p:nvSpPr>
        <p:spPr>
          <a:xfrm>
            <a:off x="8172798" y="28479675"/>
            <a:ext cx="13537504" cy="11377264"/>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2000" dirty="0" smtClean="0"/>
          </a:p>
        </p:txBody>
      </p:sp>
      <p:sp>
        <p:nvSpPr>
          <p:cNvPr id="52" name="Hexagon 51"/>
          <p:cNvSpPr/>
          <p:nvPr/>
        </p:nvSpPr>
        <p:spPr>
          <a:xfrm>
            <a:off x="-2772418" y="22719035"/>
            <a:ext cx="13537504" cy="11377264"/>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3" name="Hexagon 52"/>
          <p:cNvSpPr/>
          <p:nvPr/>
        </p:nvSpPr>
        <p:spPr>
          <a:xfrm>
            <a:off x="-2772418" y="10909723"/>
            <a:ext cx="13537504" cy="11377264"/>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Hexagon 53"/>
          <p:cNvSpPr/>
          <p:nvPr/>
        </p:nvSpPr>
        <p:spPr>
          <a:xfrm>
            <a:off x="19190022" y="10909723"/>
            <a:ext cx="13537504" cy="11377264"/>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Hexagon 54"/>
          <p:cNvSpPr/>
          <p:nvPr/>
        </p:nvSpPr>
        <p:spPr>
          <a:xfrm>
            <a:off x="19190022" y="22647027"/>
            <a:ext cx="13537504" cy="11377264"/>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755974" y="11197755"/>
            <a:ext cx="5796534" cy="707886"/>
          </a:xfrm>
          <a:prstGeom prst="rect">
            <a:avLst/>
          </a:prstGeom>
          <a:noFill/>
        </p:spPr>
        <p:txBody>
          <a:bodyPr wrap="square" rtlCol="0">
            <a:spAutoFit/>
          </a:bodyPr>
          <a:lstStyle/>
          <a:p>
            <a:r>
              <a:rPr lang="en-GB" sz="4000" b="1" dirty="0" smtClean="0">
                <a:solidFill>
                  <a:schemeClr val="bg1"/>
                </a:solidFill>
              </a:rPr>
              <a:t>Background</a:t>
            </a:r>
            <a:endParaRPr lang="en-GB" sz="4000" b="1" dirty="0">
              <a:solidFill>
                <a:schemeClr val="bg1"/>
              </a:solidFill>
            </a:endParaRPr>
          </a:p>
        </p:txBody>
      </p:sp>
      <p:sp>
        <p:nvSpPr>
          <p:cNvPr id="12" name="TextBox 11"/>
          <p:cNvSpPr txBox="1"/>
          <p:nvPr/>
        </p:nvSpPr>
        <p:spPr>
          <a:xfrm>
            <a:off x="539950" y="11917836"/>
            <a:ext cx="7344816" cy="8217634"/>
          </a:xfrm>
          <a:prstGeom prst="rect">
            <a:avLst/>
          </a:prstGeom>
          <a:noFill/>
          <a:ln>
            <a:noFill/>
          </a:ln>
        </p:spPr>
        <p:txBody>
          <a:bodyPr wrap="square" rtlCol="0">
            <a:spAutoFit/>
          </a:bodyPr>
          <a:lstStyle/>
          <a:p>
            <a:endParaRPr lang="en-GB" sz="2400" dirty="0" smtClean="0">
              <a:solidFill>
                <a:schemeClr val="bg1"/>
              </a:solidFill>
            </a:endParaRPr>
          </a:p>
          <a:p>
            <a:pPr>
              <a:buFont typeface="Arial" pitchFamily="34" charset="0"/>
              <a:buChar char="•"/>
            </a:pPr>
            <a:r>
              <a:rPr lang="en-GB" sz="2400" dirty="0" smtClean="0">
                <a:solidFill>
                  <a:schemeClr val="bg1"/>
                </a:solidFill>
              </a:rPr>
              <a:t>Illness perceptions (defined as the processes by which an individual’s own implicit, common-sense beliefs about illness are associated with behavioural responses employed to manage outcomes) have been highlighted as important influences on clinical outcomes for back </a:t>
            </a:r>
            <a:r>
              <a:rPr lang="en-GB" sz="2400" dirty="0" smtClean="0">
                <a:solidFill>
                  <a:schemeClr val="bg1"/>
                </a:solidFill>
              </a:rPr>
              <a:t>pain</a:t>
            </a:r>
            <a:endParaRPr lang="en-GB" sz="2400" dirty="0" smtClean="0">
              <a:solidFill>
                <a:schemeClr val="bg1"/>
              </a:solidFill>
            </a:endParaRPr>
          </a:p>
          <a:p>
            <a:pPr>
              <a:buFontTx/>
              <a:buNone/>
            </a:pPr>
            <a:endParaRPr lang="en-GB" sz="2400" dirty="0" smtClean="0">
              <a:solidFill>
                <a:schemeClr val="bg1"/>
              </a:solidFill>
            </a:endParaRPr>
          </a:p>
          <a:p>
            <a:pPr>
              <a:buFont typeface="Arial" pitchFamily="34" charset="0"/>
              <a:buChar char="•"/>
            </a:pPr>
            <a:r>
              <a:rPr lang="en-GB" sz="2400" dirty="0" smtClean="0">
                <a:solidFill>
                  <a:schemeClr val="bg1"/>
                </a:solidFill>
              </a:rPr>
              <a:t>Furthermore, evidence suggests that illness perceptions may play an important role in mediating between illness and work outcomes </a:t>
            </a:r>
            <a:endParaRPr lang="en-GB" sz="2400" i="1" dirty="0" smtClean="0">
              <a:solidFill>
                <a:schemeClr val="bg1"/>
              </a:solidFill>
            </a:endParaRPr>
          </a:p>
          <a:p>
            <a:pPr>
              <a:buFont typeface="Arial" pitchFamily="34" charset="0"/>
              <a:buChar char="•"/>
            </a:pPr>
            <a:endParaRPr lang="en-GB" sz="2400" i="1" dirty="0" smtClean="0">
              <a:solidFill>
                <a:schemeClr val="bg1"/>
              </a:solidFill>
            </a:endParaRPr>
          </a:p>
          <a:p>
            <a:pPr>
              <a:buFont typeface="Arial" pitchFamily="34" charset="0"/>
              <a:buChar char="•"/>
            </a:pPr>
            <a:r>
              <a:rPr lang="en-GB" sz="2400" dirty="0" smtClean="0">
                <a:solidFill>
                  <a:schemeClr val="bg1"/>
                </a:solidFill>
              </a:rPr>
              <a:t>Several studies suggest that significant others (spouse/partner/close family member) have an important influence on an individual’s pain behaviour and </a:t>
            </a:r>
            <a:r>
              <a:rPr lang="en-GB" sz="2400" dirty="0" smtClean="0">
                <a:solidFill>
                  <a:schemeClr val="bg1"/>
                </a:solidFill>
              </a:rPr>
              <a:t>disability, yet the illness perceptions of significant others are rarely explored</a:t>
            </a:r>
            <a:r>
              <a:rPr lang="en-GB" sz="2400" dirty="0" smtClean="0">
                <a:solidFill>
                  <a:schemeClr val="bg1"/>
                </a:solidFill>
              </a:rPr>
              <a:t>, particularly i</a:t>
            </a:r>
            <a:r>
              <a:rPr lang="en-GB" sz="2400" dirty="0" smtClean="0">
                <a:solidFill>
                  <a:schemeClr val="bg1"/>
                </a:solidFill>
              </a:rPr>
              <a:t>n </a:t>
            </a:r>
            <a:r>
              <a:rPr lang="en-GB" sz="2400" dirty="0" smtClean="0">
                <a:solidFill>
                  <a:schemeClr val="bg1"/>
                </a:solidFill>
              </a:rPr>
              <a:t>relation to persistent back pain and work participation </a:t>
            </a:r>
          </a:p>
          <a:p>
            <a:pPr>
              <a:buFontTx/>
              <a:buNone/>
            </a:pPr>
            <a:endParaRPr lang="en-GB" sz="2400" dirty="0" smtClean="0">
              <a:solidFill>
                <a:schemeClr val="bg1"/>
              </a:solidFill>
            </a:endParaRPr>
          </a:p>
          <a:p>
            <a:pPr>
              <a:buFont typeface="Arial" pitchFamily="34" charset="0"/>
              <a:buChar char="•"/>
            </a:pPr>
            <a:r>
              <a:rPr lang="en-GB" sz="2400" dirty="0" smtClean="0">
                <a:solidFill>
                  <a:schemeClr val="bg1"/>
                </a:solidFill>
              </a:rPr>
              <a:t>Therefore, the aim of this study was to initiate more in-depth research in this area in order to broaden our understanding of these psychosocial influences on outcome</a:t>
            </a:r>
          </a:p>
        </p:txBody>
      </p:sp>
      <p:sp>
        <p:nvSpPr>
          <p:cNvPr id="16" name="TextBox 15"/>
          <p:cNvSpPr txBox="1"/>
          <p:nvPr/>
        </p:nvSpPr>
        <p:spPr>
          <a:xfrm>
            <a:off x="0" y="24303211"/>
            <a:ext cx="8244806" cy="9694962"/>
          </a:xfrm>
          <a:prstGeom prst="rect">
            <a:avLst/>
          </a:prstGeom>
          <a:noFill/>
        </p:spPr>
        <p:txBody>
          <a:bodyPr wrap="square" rtlCol="0">
            <a:spAutoFit/>
          </a:bodyPr>
          <a:lstStyle/>
          <a:p>
            <a:pPr>
              <a:buFont typeface="Arial" pitchFamily="34" charset="0"/>
              <a:buChar char="•"/>
            </a:pPr>
            <a:r>
              <a:rPr lang="en-GB" sz="2400" dirty="0" smtClean="0">
                <a:solidFill>
                  <a:schemeClr val="bg1"/>
                </a:solidFill>
              </a:rPr>
              <a:t>A convenience sample  of chronic low back pain patients and their significant others (n=18) were recruited from two settings in the North of England – The Lancashire Condition Management Programme and a hospital-based pain management clinic</a:t>
            </a:r>
            <a:r>
              <a:rPr lang="en-GB" sz="2400" dirty="0" smtClean="0">
                <a:solidFill>
                  <a:schemeClr val="bg1"/>
                </a:solidFill>
              </a:rPr>
              <a:t>. Relevant permissions were obtained from local NHS ethics committees.</a:t>
            </a:r>
            <a:endParaRPr lang="en-GB" sz="2400" dirty="0" smtClean="0">
              <a:solidFill>
                <a:schemeClr val="bg1"/>
              </a:solidFill>
            </a:endParaRPr>
          </a:p>
          <a:p>
            <a:pPr>
              <a:buFont typeface="Arial" pitchFamily="34" charset="0"/>
              <a:buChar char="•"/>
            </a:pPr>
            <a:endParaRPr lang="en-GB" sz="2400" dirty="0" smtClean="0">
              <a:solidFill>
                <a:schemeClr val="bg1"/>
              </a:solidFill>
            </a:endParaRPr>
          </a:p>
          <a:p>
            <a:pPr>
              <a:buFont typeface="Arial" pitchFamily="34" charset="0"/>
              <a:buChar char="•"/>
            </a:pPr>
            <a:r>
              <a:rPr lang="en-GB" sz="2400" dirty="0" smtClean="0">
                <a:solidFill>
                  <a:schemeClr val="bg1"/>
                </a:solidFill>
              </a:rPr>
              <a:t>Participants were interviewed using a schedule derived from the chronic pain version of the Illness Perceptions Questionnaire (Revised) (IPQ-R) </a:t>
            </a:r>
            <a:endParaRPr lang="en-GB" sz="2400" i="1" dirty="0" smtClean="0">
              <a:solidFill>
                <a:schemeClr val="bg1"/>
              </a:solidFill>
            </a:endParaRPr>
          </a:p>
          <a:p>
            <a:pPr>
              <a:buFont typeface="Arial" pitchFamily="34" charset="0"/>
              <a:buChar char="•"/>
            </a:pPr>
            <a:endParaRPr lang="en-GB" sz="2400" i="1" dirty="0" smtClean="0">
              <a:solidFill>
                <a:schemeClr val="bg1"/>
              </a:solidFill>
            </a:endParaRPr>
          </a:p>
          <a:p>
            <a:r>
              <a:rPr lang="en-GB" sz="2400" b="1" u="sng" dirty="0" smtClean="0"/>
              <a:t>Patient participants</a:t>
            </a:r>
            <a:r>
              <a:rPr lang="en-GB" sz="2400" b="1" dirty="0" smtClean="0"/>
              <a:t>                          </a:t>
            </a:r>
            <a:r>
              <a:rPr lang="en-GB" sz="2400" b="1" u="sng" dirty="0" smtClean="0"/>
              <a:t>Significant other participants</a:t>
            </a:r>
          </a:p>
          <a:p>
            <a:r>
              <a:rPr lang="en-GB" sz="2400" b="1" dirty="0" smtClean="0"/>
              <a:t>Mean age = 48.1 years                     Mean age = 49.7 years</a:t>
            </a:r>
          </a:p>
          <a:p>
            <a:r>
              <a:rPr lang="en-GB" sz="2400" b="1" dirty="0" smtClean="0"/>
              <a:t>5 out of 9 = male                               6 out of 9 = female</a:t>
            </a:r>
          </a:p>
          <a:p>
            <a:r>
              <a:rPr lang="en-GB" sz="2400" b="1" dirty="0" smtClean="0"/>
              <a:t>All classified as ‘work disabled’     Majority also out of work</a:t>
            </a:r>
          </a:p>
          <a:p>
            <a:r>
              <a:rPr lang="en-GB" sz="2400" b="1" dirty="0" smtClean="0"/>
              <a:t>Majority had previously worked   Majority had previously</a:t>
            </a:r>
          </a:p>
          <a:p>
            <a:r>
              <a:rPr lang="en-GB" sz="2400" b="1" dirty="0" smtClean="0"/>
              <a:t>  in manual/unskilled jobs                worked/were working in</a:t>
            </a:r>
          </a:p>
          <a:p>
            <a:r>
              <a:rPr lang="en-GB" sz="2400" b="1" dirty="0" smtClean="0"/>
              <a:t>                                                                manual/unskilled  jobs</a:t>
            </a:r>
          </a:p>
          <a:p>
            <a:r>
              <a:rPr lang="en-GB" sz="2400" b="1" dirty="0" smtClean="0"/>
              <a:t>None received education past        None received education  high school                                             past high school  </a:t>
            </a:r>
          </a:p>
          <a:p>
            <a:endParaRPr lang="en-GB" sz="2400" b="1" dirty="0" smtClean="0"/>
          </a:p>
          <a:p>
            <a:pPr>
              <a:buFont typeface="Arial" pitchFamily="34" charset="0"/>
              <a:buChar char="•"/>
            </a:pPr>
            <a:r>
              <a:rPr lang="en-GB" sz="2400" dirty="0" smtClean="0">
                <a:solidFill>
                  <a:schemeClr val="bg1"/>
                </a:solidFill>
              </a:rPr>
              <a:t>Data were analysed using template analysis </a:t>
            </a:r>
            <a:r>
              <a:rPr lang="en-GB" sz="2400" dirty="0" smtClean="0">
                <a:solidFill>
                  <a:schemeClr val="bg1"/>
                </a:solidFill>
              </a:rPr>
              <a:t>and </a:t>
            </a:r>
            <a:r>
              <a:rPr lang="en-GB" sz="2400" dirty="0" smtClean="0">
                <a:solidFill>
                  <a:schemeClr val="bg1"/>
                </a:solidFill>
              </a:rPr>
              <a:t>a-priori themes were arranged around the nine subscales of the IPQ-R </a:t>
            </a:r>
            <a:r>
              <a:rPr lang="en-GB" sz="2400" dirty="0" smtClean="0">
                <a:solidFill>
                  <a:schemeClr val="bg1"/>
                </a:solidFill>
              </a:rPr>
              <a:t> - additional themes relevant to this non-working population were also revealed and findings are presented here.</a:t>
            </a:r>
            <a:endParaRPr lang="en-GB" sz="2400" dirty="0" smtClean="0">
              <a:solidFill>
                <a:schemeClr val="bg1"/>
              </a:solidFill>
            </a:endParaRPr>
          </a:p>
          <a:p>
            <a:pPr>
              <a:buFont typeface="Arial" pitchFamily="34" charset="0"/>
              <a:buChar char="•"/>
            </a:pPr>
            <a:endParaRPr lang="en-GB" sz="2400" dirty="0" smtClean="0">
              <a:solidFill>
                <a:schemeClr val="bg1"/>
              </a:solidFill>
            </a:endParaRPr>
          </a:p>
        </p:txBody>
      </p:sp>
      <p:sp>
        <p:nvSpPr>
          <p:cNvPr id="57" name="TextBox 56"/>
          <p:cNvSpPr txBox="1"/>
          <p:nvPr/>
        </p:nvSpPr>
        <p:spPr>
          <a:xfrm>
            <a:off x="21638294" y="11701811"/>
            <a:ext cx="8244806" cy="707886"/>
          </a:xfrm>
          <a:prstGeom prst="rect">
            <a:avLst/>
          </a:prstGeom>
          <a:noFill/>
        </p:spPr>
        <p:txBody>
          <a:bodyPr wrap="square" rtlCol="0">
            <a:spAutoFit/>
          </a:bodyPr>
          <a:lstStyle/>
          <a:p>
            <a:pPr algn="ctr"/>
            <a:r>
              <a:rPr lang="en-GB" sz="4000" b="1" i="1" dirty="0" smtClean="0">
                <a:solidFill>
                  <a:schemeClr val="bg1"/>
                </a:solidFill>
              </a:rPr>
              <a:t>Patient as genuine</a:t>
            </a:r>
            <a:endParaRPr lang="en-GB" sz="4000" b="1" i="1" dirty="0">
              <a:solidFill>
                <a:schemeClr val="bg1"/>
              </a:solidFill>
            </a:endParaRPr>
          </a:p>
        </p:txBody>
      </p:sp>
      <p:sp>
        <p:nvSpPr>
          <p:cNvPr id="62" name="TextBox 61"/>
          <p:cNvSpPr txBox="1"/>
          <p:nvPr/>
        </p:nvSpPr>
        <p:spPr>
          <a:xfrm>
            <a:off x="22142350" y="23007067"/>
            <a:ext cx="7740750" cy="707886"/>
          </a:xfrm>
          <a:prstGeom prst="rect">
            <a:avLst/>
          </a:prstGeom>
          <a:noFill/>
        </p:spPr>
        <p:txBody>
          <a:bodyPr wrap="square" rtlCol="0">
            <a:spAutoFit/>
          </a:bodyPr>
          <a:lstStyle/>
          <a:p>
            <a:pPr algn="ctr"/>
            <a:r>
              <a:rPr lang="en-GB" sz="4000" b="1" i="1" dirty="0" smtClean="0">
                <a:solidFill>
                  <a:schemeClr val="bg1"/>
                </a:solidFill>
              </a:rPr>
              <a:t>Being a ‘good’ significant other</a:t>
            </a:r>
            <a:endParaRPr lang="en-GB" sz="4000" b="1" i="1" dirty="0">
              <a:solidFill>
                <a:schemeClr val="bg1"/>
              </a:solidFill>
            </a:endParaRPr>
          </a:p>
        </p:txBody>
      </p:sp>
      <p:sp>
        <p:nvSpPr>
          <p:cNvPr id="72" name="TextBox 71"/>
          <p:cNvSpPr txBox="1"/>
          <p:nvPr/>
        </p:nvSpPr>
        <p:spPr>
          <a:xfrm>
            <a:off x="11413158" y="17318435"/>
            <a:ext cx="6984776" cy="707886"/>
          </a:xfrm>
          <a:prstGeom prst="rect">
            <a:avLst/>
          </a:prstGeom>
          <a:noFill/>
        </p:spPr>
        <p:txBody>
          <a:bodyPr wrap="square" rtlCol="0">
            <a:spAutoFit/>
          </a:bodyPr>
          <a:lstStyle/>
          <a:p>
            <a:pPr algn="ctr"/>
            <a:r>
              <a:rPr lang="en-GB" sz="4000" b="1" i="1" dirty="0" smtClean="0">
                <a:solidFill>
                  <a:schemeClr val="bg1"/>
                </a:solidFill>
              </a:rPr>
              <a:t>Consequences of illness</a:t>
            </a:r>
            <a:endParaRPr lang="en-GB" sz="4000" b="1" dirty="0">
              <a:solidFill>
                <a:schemeClr val="bg1"/>
              </a:solidFill>
            </a:endParaRPr>
          </a:p>
        </p:txBody>
      </p:sp>
      <p:sp>
        <p:nvSpPr>
          <p:cNvPr id="73" name="TextBox 72"/>
          <p:cNvSpPr txBox="1"/>
          <p:nvPr/>
        </p:nvSpPr>
        <p:spPr>
          <a:xfrm>
            <a:off x="11485166" y="5221091"/>
            <a:ext cx="7488832" cy="707886"/>
          </a:xfrm>
          <a:prstGeom prst="rect">
            <a:avLst/>
          </a:prstGeom>
          <a:noFill/>
        </p:spPr>
        <p:txBody>
          <a:bodyPr wrap="square" rtlCol="0">
            <a:spAutoFit/>
          </a:bodyPr>
          <a:lstStyle/>
          <a:p>
            <a:pPr algn="ctr"/>
            <a:r>
              <a:rPr lang="en-GB" sz="4000" b="1" i="1" dirty="0" smtClean="0">
                <a:solidFill>
                  <a:schemeClr val="bg1"/>
                </a:solidFill>
              </a:rPr>
              <a:t>Beliefs about causality</a:t>
            </a:r>
            <a:endParaRPr lang="en-GB" sz="4000" b="1" dirty="0">
              <a:solidFill>
                <a:schemeClr val="bg1"/>
              </a:solidFill>
            </a:endParaRPr>
          </a:p>
        </p:txBody>
      </p:sp>
      <p:sp>
        <p:nvSpPr>
          <p:cNvPr id="74" name="TextBox 73"/>
          <p:cNvSpPr txBox="1"/>
          <p:nvPr/>
        </p:nvSpPr>
        <p:spPr>
          <a:xfrm>
            <a:off x="11341150" y="29055739"/>
            <a:ext cx="6984776" cy="707886"/>
          </a:xfrm>
          <a:prstGeom prst="rect">
            <a:avLst/>
          </a:prstGeom>
          <a:noFill/>
        </p:spPr>
        <p:txBody>
          <a:bodyPr wrap="square" rtlCol="0">
            <a:spAutoFit/>
          </a:bodyPr>
          <a:lstStyle/>
          <a:p>
            <a:pPr algn="ctr"/>
            <a:r>
              <a:rPr lang="en-GB" sz="4000" b="1" dirty="0" smtClean="0">
                <a:solidFill>
                  <a:schemeClr val="bg1"/>
                </a:solidFill>
              </a:rPr>
              <a:t>Summary and Conclusions</a:t>
            </a:r>
            <a:endParaRPr lang="en-GB" sz="4000" dirty="0">
              <a:solidFill>
                <a:schemeClr val="bg1"/>
              </a:solidFill>
            </a:endParaRPr>
          </a:p>
        </p:txBody>
      </p:sp>
      <p:sp>
        <p:nvSpPr>
          <p:cNvPr id="95" name="TextBox 94"/>
          <p:cNvSpPr txBox="1"/>
          <p:nvPr/>
        </p:nvSpPr>
        <p:spPr>
          <a:xfrm>
            <a:off x="179910" y="35896499"/>
            <a:ext cx="9217024" cy="5447645"/>
          </a:xfrm>
          <a:prstGeom prst="rect">
            <a:avLst/>
          </a:prstGeom>
          <a:noFill/>
        </p:spPr>
        <p:txBody>
          <a:bodyPr wrap="square" rtlCol="0">
            <a:spAutoFit/>
          </a:bodyPr>
          <a:lstStyle/>
          <a:p>
            <a:r>
              <a:rPr lang="en-GB" sz="2400" b="1" dirty="0" smtClean="0"/>
              <a:t>Correspondence to:</a:t>
            </a:r>
          </a:p>
          <a:p>
            <a:endParaRPr lang="en-GB" sz="2400" b="1" dirty="0" smtClean="0"/>
          </a:p>
          <a:p>
            <a:r>
              <a:rPr lang="en-GB" sz="2400" b="1" dirty="0" smtClean="0"/>
              <a:t>Dr Serena </a:t>
            </a:r>
            <a:r>
              <a:rPr lang="en-GB" sz="2400" b="1" dirty="0" err="1" smtClean="0"/>
              <a:t>McCluskey</a:t>
            </a:r>
            <a:endParaRPr lang="en-GB" sz="2400" b="1" dirty="0" smtClean="0"/>
          </a:p>
          <a:p>
            <a:r>
              <a:rPr lang="en-GB" sz="2400" b="1" dirty="0" smtClean="0"/>
              <a:t>Senior Research Fellow</a:t>
            </a:r>
          </a:p>
          <a:p>
            <a:r>
              <a:rPr lang="en-GB" sz="2400" b="1" dirty="0" smtClean="0"/>
              <a:t>Centre for Health and Social Care Research</a:t>
            </a:r>
          </a:p>
          <a:p>
            <a:r>
              <a:rPr lang="en-GB" sz="2400" b="1" dirty="0" smtClean="0"/>
              <a:t>University of Huddersfield</a:t>
            </a:r>
          </a:p>
          <a:p>
            <a:endParaRPr lang="en-GB" sz="2400" b="1" dirty="0" smtClean="0"/>
          </a:p>
          <a:p>
            <a:r>
              <a:rPr lang="en-GB" sz="2400" b="1" dirty="0" smtClean="0"/>
              <a:t>Email: s.mccluskey@hud.ac.uk</a:t>
            </a:r>
            <a:endParaRPr lang="en-GB" sz="2400" b="1" dirty="0" smtClean="0"/>
          </a:p>
          <a:p>
            <a:endParaRPr lang="en-GB" sz="1200" dirty="0" smtClean="0"/>
          </a:p>
          <a:p>
            <a:endParaRPr lang="en-GB" sz="1200" dirty="0" smtClean="0"/>
          </a:p>
          <a:p>
            <a:endParaRPr lang="en-GB" sz="1200" dirty="0" smtClean="0"/>
          </a:p>
          <a:p>
            <a:endParaRPr lang="en-GB" sz="1200" dirty="0" smtClean="0"/>
          </a:p>
          <a:p>
            <a:endParaRPr lang="en-GB" sz="1200" dirty="0" smtClean="0"/>
          </a:p>
          <a:p>
            <a:endParaRPr lang="en-GB" sz="1200" dirty="0" smtClean="0"/>
          </a:p>
          <a:p>
            <a:endParaRPr lang="en-GB" sz="1200" dirty="0" smtClean="0"/>
          </a:p>
          <a:p>
            <a:endParaRPr lang="en-GB" sz="1200" dirty="0" smtClean="0"/>
          </a:p>
          <a:p>
            <a:endParaRPr lang="en-GB" sz="1200" dirty="0" smtClean="0"/>
          </a:p>
          <a:p>
            <a:endParaRPr lang="en-GB" sz="1200" dirty="0" smtClean="0"/>
          </a:p>
          <a:p>
            <a:endParaRPr lang="en-GB" sz="1200" dirty="0" smtClean="0"/>
          </a:p>
          <a:p>
            <a:endParaRPr lang="en-GB" sz="1200" dirty="0" smtClean="0"/>
          </a:p>
          <a:p>
            <a:endParaRPr lang="en-GB" sz="1200" dirty="0"/>
          </a:p>
        </p:txBody>
      </p:sp>
      <p:sp>
        <p:nvSpPr>
          <p:cNvPr id="93" name="TextBox 92"/>
          <p:cNvSpPr txBox="1"/>
          <p:nvPr/>
        </p:nvSpPr>
        <p:spPr>
          <a:xfrm>
            <a:off x="755974" y="23655139"/>
            <a:ext cx="3888432" cy="707886"/>
          </a:xfrm>
          <a:prstGeom prst="rect">
            <a:avLst/>
          </a:prstGeom>
          <a:noFill/>
        </p:spPr>
        <p:txBody>
          <a:bodyPr wrap="square" rtlCol="0">
            <a:spAutoFit/>
          </a:bodyPr>
          <a:lstStyle/>
          <a:p>
            <a:r>
              <a:rPr lang="en-GB" sz="4000" b="1" dirty="0" smtClean="0">
                <a:solidFill>
                  <a:schemeClr val="bg1"/>
                </a:solidFill>
              </a:rPr>
              <a:t>Method</a:t>
            </a:r>
            <a:endParaRPr lang="en-GB" sz="4000" b="1" dirty="0">
              <a:solidFill>
                <a:schemeClr val="bg1"/>
              </a:solidFill>
            </a:endParaRPr>
          </a:p>
        </p:txBody>
      </p:sp>
      <p:grpSp>
        <p:nvGrpSpPr>
          <p:cNvPr id="61" name="Group 60"/>
          <p:cNvGrpSpPr/>
          <p:nvPr/>
        </p:nvGrpSpPr>
        <p:grpSpPr>
          <a:xfrm>
            <a:off x="10333038" y="6805267"/>
            <a:ext cx="3793331" cy="7704856"/>
            <a:chOff x="2828" y="0"/>
            <a:chExt cx="3793331" cy="3598862"/>
          </a:xfrm>
          <a:solidFill>
            <a:srgbClr val="92D050"/>
          </a:solidFill>
          <a:scene3d>
            <a:camera prst="orthographicFront"/>
            <a:lightRig rig="flat" dir="t"/>
          </a:scene3d>
        </p:grpSpPr>
        <p:sp>
          <p:nvSpPr>
            <p:cNvPr id="63" name="Rounded Rectangle 62"/>
            <p:cNvSpPr/>
            <p:nvPr/>
          </p:nvSpPr>
          <p:spPr>
            <a:xfrm>
              <a:off x="2828" y="0"/>
              <a:ext cx="3793331" cy="3598862"/>
            </a:xfrm>
            <a:prstGeom prst="roundRect">
              <a:avLst>
                <a:gd name="adj" fmla="val 10000"/>
              </a:avLst>
            </a:prstGeom>
            <a:grpFill/>
            <a:sp3d prstMaterial="dkEdge">
              <a:bevelT w="8200" h="38100"/>
            </a:sp3d>
          </p:spPr>
          <p:style>
            <a:lnRef idx="0">
              <a:schemeClr val="lt2">
                <a:hueOff val="0"/>
                <a:satOff val="0"/>
                <a:lumOff val="0"/>
                <a:alphaOff val="0"/>
              </a:schemeClr>
            </a:lnRef>
            <a:fillRef idx="2">
              <a:schemeClr val="dk2">
                <a:hueOff val="0"/>
                <a:satOff val="0"/>
                <a:lumOff val="0"/>
                <a:alphaOff val="0"/>
              </a:schemeClr>
            </a:fillRef>
            <a:effectRef idx="1">
              <a:schemeClr val="dk2">
                <a:hueOff val="0"/>
                <a:satOff val="0"/>
                <a:lumOff val="0"/>
                <a:alphaOff val="0"/>
              </a:schemeClr>
            </a:effectRef>
            <a:fontRef idx="minor">
              <a:schemeClr val="dk1"/>
            </a:fontRef>
          </p:style>
        </p:sp>
        <p:sp>
          <p:nvSpPr>
            <p:cNvPr id="64" name="Rounded Rectangle 4"/>
            <p:cNvSpPr/>
            <p:nvPr/>
          </p:nvSpPr>
          <p:spPr>
            <a:xfrm>
              <a:off x="108235" y="105407"/>
              <a:ext cx="3582517" cy="3388048"/>
            </a:xfrm>
            <a:prstGeom prst="rect">
              <a:avLst/>
            </a:prstGeom>
            <a:grpFill/>
            <a:sp3d/>
          </p:spPr>
          <p:style>
            <a:lnRef idx="0">
              <a:scrgbClr r="0" g="0" b="0"/>
            </a:lnRef>
            <a:fillRef idx="0">
              <a:scrgbClr r="0" g="0" b="0"/>
            </a:fillRef>
            <a:effectRef idx="0">
              <a:scrgbClr r="0" g="0" b="0"/>
            </a:effectRef>
            <a:fontRef idx="minor">
              <a:schemeClr val="dk1"/>
            </a:fontRef>
          </p:style>
          <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GB" sz="2800" i="1" kern="1200" dirty="0" smtClean="0"/>
                <a:t>“I didn’t have any problem with it up until going into that job and that’s why I’ve put it down to doing those things….if I’m in a job where I’m sitting down all day or standing or whatever at a machine all day then it’s going to go, it’s going to continue to go”</a:t>
              </a:r>
            </a:p>
            <a:p>
              <a:pPr lvl="0" algn="ctr" defTabSz="889000" rtl="0">
                <a:lnSpc>
                  <a:spcPct val="90000"/>
                </a:lnSpc>
                <a:spcBef>
                  <a:spcPct val="0"/>
                </a:spcBef>
                <a:spcAft>
                  <a:spcPct val="35000"/>
                </a:spcAft>
              </a:pPr>
              <a:r>
                <a:rPr lang="en-GB" sz="2800" i="1" kern="1200" dirty="0" smtClean="0"/>
                <a:t>[</a:t>
              </a:r>
              <a:r>
                <a:rPr lang="en-GB" sz="2800" i="1" dirty="0" smtClean="0"/>
                <a:t>P</a:t>
              </a:r>
              <a:r>
                <a:rPr lang="en-GB" sz="2800" i="1" kern="1200" dirty="0" smtClean="0"/>
                <a:t>atient]</a:t>
              </a:r>
              <a:endParaRPr lang="en-GB" sz="2800" kern="1200" dirty="0"/>
            </a:p>
          </p:txBody>
        </p:sp>
      </p:grpSp>
      <p:grpSp>
        <p:nvGrpSpPr>
          <p:cNvPr id="65" name="Group 64"/>
          <p:cNvGrpSpPr/>
          <p:nvPr/>
        </p:nvGrpSpPr>
        <p:grpSpPr>
          <a:xfrm>
            <a:off x="15805646" y="6733259"/>
            <a:ext cx="3793331" cy="7848872"/>
            <a:chOff x="4433439" y="0"/>
            <a:chExt cx="3793331" cy="3598862"/>
          </a:xfrm>
          <a:solidFill>
            <a:srgbClr val="92D050"/>
          </a:solidFill>
          <a:scene3d>
            <a:camera prst="orthographicFront"/>
            <a:lightRig rig="flat" dir="t"/>
          </a:scene3d>
        </p:grpSpPr>
        <p:sp>
          <p:nvSpPr>
            <p:cNvPr id="66" name="Rounded Rectangle 65"/>
            <p:cNvSpPr/>
            <p:nvPr/>
          </p:nvSpPr>
          <p:spPr>
            <a:xfrm>
              <a:off x="4433439" y="0"/>
              <a:ext cx="3793331" cy="3598862"/>
            </a:xfrm>
            <a:prstGeom prst="roundRect">
              <a:avLst>
                <a:gd name="adj" fmla="val 10000"/>
              </a:avLst>
            </a:prstGeom>
            <a:grpFill/>
            <a:sp3d prstMaterial="dkEdge">
              <a:bevelT w="8200" h="38100"/>
            </a:sp3d>
          </p:spPr>
          <p:style>
            <a:lnRef idx="0">
              <a:schemeClr val="lt2">
                <a:hueOff val="0"/>
                <a:satOff val="0"/>
                <a:lumOff val="0"/>
                <a:alphaOff val="0"/>
              </a:schemeClr>
            </a:lnRef>
            <a:fillRef idx="2">
              <a:schemeClr val="dk2">
                <a:hueOff val="0"/>
                <a:satOff val="0"/>
                <a:lumOff val="0"/>
                <a:alphaOff val="0"/>
              </a:schemeClr>
            </a:fillRef>
            <a:effectRef idx="1">
              <a:schemeClr val="dk2">
                <a:hueOff val="0"/>
                <a:satOff val="0"/>
                <a:lumOff val="0"/>
                <a:alphaOff val="0"/>
              </a:schemeClr>
            </a:effectRef>
            <a:fontRef idx="minor">
              <a:schemeClr val="dk1"/>
            </a:fontRef>
          </p:style>
        </p:sp>
        <p:sp>
          <p:nvSpPr>
            <p:cNvPr id="87" name="Rounded Rectangle 4"/>
            <p:cNvSpPr/>
            <p:nvPr/>
          </p:nvSpPr>
          <p:spPr>
            <a:xfrm>
              <a:off x="4538846" y="105407"/>
              <a:ext cx="3582517" cy="3388048"/>
            </a:xfrm>
            <a:prstGeom prst="rect">
              <a:avLst/>
            </a:prstGeom>
            <a:grpFill/>
            <a:sp3d/>
          </p:spPr>
          <p:style>
            <a:lnRef idx="0">
              <a:scrgbClr r="0" g="0" b="0"/>
            </a:lnRef>
            <a:fillRef idx="0">
              <a:scrgbClr r="0" g="0" b="0"/>
            </a:fillRef>
            <a:effectRef idx="0">
              <a:scrgbClr r="0" g="0" b="0"/>
            </a:effectRef>
            <a:fontRef idx="minor">
              <a:schemeClr val="dk1"/>
            </a:fontRef>
          </p:style>
          <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GB" sz="2800" i="1" kern="1200" dirty="0" smtClean="0"/>
                <a:t>“It’s probably something that he carried in work that hurt his back” </a:t>
              </a:r>
            </a:p>
            <a:p>
              <a:pPr lvl="0" algn="ctr" defTabSz="889000" rtl="0">
                <a:lnSpc>
                  <a:spcPct val="90000"/>
                </a:lnSpc>
                <a:spcBef>
                  <a:spcPct val="0"/>
                </a:spcBef>
                <a:spcAft>
                  <a:spcPct val="35000"/>
                </a:spcAft>
              </a:pPr>
              <a:r>
                <a:rPr lang="en-GB" sz="2800" i="1" kern="1200" dirty="0" smtClean="0"/>
                <a:t>[Significant other]</a:t>
              </a:r>
              <a:endParaRPr lang="en-GB" sz="2800" kern="1200" dirty="0"/>
            </a:p>
          </p:txBody>
        </p:sp>
      </p:grpSp>
      <p:grpSp>
        <p:nvGrpSpPr>
          <p:cNvPr id="88" name="Group 87"/>
          <p:cNvGrpSpPr/>
          <p:nvPr/>
        </p:nvGrpSpPr>
        <p:grpSpPr>
          <a:xfrm>
            <a:off x="10371647" y="19190643"/>
            <a:ext cx="3831940" cy="7704856"/>
            <a:chOff x="146844" y="0"/>
            <a:chExt cx="3831940" cy="3598862"/>
          </a:xfrm>
          <a:solidFill>
            <a:srgbClr val="00FFFF"/>
          </a:solidFill>
          <a:scene3d>
            <a:camera prst="orthographicFront"/>
            <a:lightRig rig="flat" dir="t"/>
          </a:scene3d>
        </p:grpSpPr>
        <p:sp>
          <p:nvSpPr>
            <p:cNvPr id="92" name="Rounded Rectangle 91"/>
            <p:cNvSpPr/>
            <p:nvPr/>
          </p:nvSpPr>
          <p:spPr>
            <a:xfrm>
              <a:off x="146844" y="0"/>
              <a:ext cx="3793331" cy="3598862"/>
            </a:xfrm>
            <a:prstGeom prst="roundRect">
              <a:avLst>
                <a:gd name="adj" fmla="val 10000"/>
              </a:avLst>
            </a:prstGeom>
            <a:grpFill/>
            <a:sp3d prstMaterial="dkEdge">
              <a:bevelT w="8200" h="38100"/>
            </a:sp3d>
          </p:spPr>
          <p:style>
            <a:lnRef idx="0">
              <a:schemeClr val="lt2">
                <a:hueOff val="0"/>
                <a:satOff val="0"/>
                <a:lumOff val="0"/>
                <a:alphaOff val="0"/>
              </a:schemeClr>
            </a:lnRef>
            <a:fillRef idx="2">
              <a:schemeClr val="dk2">
                <a:hueOff val="0"/>
                <a:satOff val="0"/>
                <a:lumOff val="0"/>
                <a:alphaOff val="0"/>
              </a:schemeClr>
            </a:fillRef>
            <a:effectRef idx="1">
              <a:schemeClr val="dk2">
                <a:hueOff val="0"/>
                <a:satOff val="0"/>
                <a:lumOff val="0"/>
                <a:alphaOff val="0"/>
              </a:schemeClr>
            </a:effectRef>
            <a:fontRef idx="minor">
              <a:schemeClr val="dk1"/>
            </a:fontRef>
          </p:style>
        </p:sp>
        <p:sp>
          <p:nvSpPr>
            <p:cNvPr id="96" name="Rounded Rectangle 4"/>
            <p:cNvSpPr/>
            <p:nvPr/>
          </p:nvSpPr>
          <p:spPr>
            <a:xfrm>
              <a:off x="396267" y="100903"/>
              <a:ext cx="3582517" cy="3388048"/>
            </a:xfrm>
            <a:prstGeom prst="rect">
              <a:avLst/>
            </a:prstGeom>
            <a:grpFill/>
            <a:sp3d/>
          </p:spPr>
          <p:style>
            <a:lnRef idx="0">
              <a:scrgbClr r="0" g="0" b="0"/>
            </a:lnRef>
            <a:fillRef idx="0">
              <a:scrgbClr r="0" g="0" b="0"/>
            </a:fillRef>
            <a:effectRef idx="0">
              <a:scrgbClr r="0" g="0" b="0"/>
            </a:effectRef>
            <a:fontRef idx="minor">
              <a:schemeClr val="dk1"/>
            </a:fontRef>
          </p:style>
          <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GB" sz="2800" i="1" kern="1200" dirty="0" smtClean="0"/>
                <a:t>“What’s important is that I’m not sat down or stood still or something  like day after day because it’ll stop me from walking, which will stop me from working” </a:t>
              </a:r>
            </a:p>
            <a:p>
              <a:pPr lvl="0" algn="ctr" defTabSz="889000" rtl="0">
                <a:lnSpc>
                  <a:spcPct val="90000"/>
                </a:lnSpc>
                <a:spcBef>
                  <a:spcPct val="0"/>
                </a:spcBef>
                <a:spcAft>
                  <a:spcPct val="35000"/>
                </a:spcAft>
              </a:pPr>
              <a:r>
                <a:rPr lang="en-GB" sz="2800" i="1" kern="1200" dirty="0" smtClean="0"/>
                <a:t>[</a:t>
              </a:r>
              <a:r>
                <a:rPr lang="en-GB" sz="2800" i="1" dirty="0" smtClean="0"/>
                <a:t>Patient</a:t>
              </a:r>
              <a:r>
                <a:rPr lang="en-GB" sz="2800" i="1" kern="1200" dirty="0" smtClean="0"/>
                <a:t>]</a:t>
              </a:r>
              <a:endParaRPr lang="en-GB" sz="2800" kern="1200" dirty="0"/>
            </a:p>
          </p:txBody>
        </p:sp>
      </p:grpSp>
      <p:grpSp>
        <p:nvGrpSpPr>
          <p:cNvPr id="97" name="Group 96"/>
          <p:cNvGrpSpPr/>
          <p:nvPr/>
        </p:nvGrpSpPr>
        <p:grpSpPr>
          <a:xfrm>
            <a:off x="15661630" y="19190643"/>
            <a:ext cx="3793331" cy="7560840"/>
            <a:chOff x="4433439" y="0"/>
            <a:chExt cx="3793331" cy="3598862"/>
          </a:xfrm>
          <a:scene3d>
            <a:camera prst="orthographicFront"/>
            <a:lightRig rig="flat" dir="t"/>
          </a:scene3d>
        </p:grpSpPr>
        <p:sp>
          <p:nvSpPr>
            <p:cNvPr id="98" name="Rounded Rectangle 97"/>
            <p:cNvSpPr/>
            <p:nvPr/>
          </p:nvSpPr>
          <p:spPr>
            <a:xfrm>
              <a:off x="4433439" y="0"/>
              <a:ext cx="3793331" cy="3598862"/>
            </a:xfrm>
            <a:prstGeom prst="roundRect">
              <a:avLst>
                <a:gd name="adj" fmla="val 10000"/>
              </a:avLst>
            </a:prstGeom>
            <a:solidFill>
              <a:srgbClr val="00FFFF"/>
            </a:solidFill>
            <a:sp3d prstMaterial="dkEdge">
              <a:bevelT w="8200" h="38100"/>
            </a:sp3d>
          </p:spPr>
          <p:style>
            <a:lnRef idx="0">
              <a:schemeClr val="lt2">
                <a:hueOff val="0"/>
                <a:satOff val="0"/>
                <a:lumOff val="0"/>
                <a:alphaOff val="0"/>
              </a:schemeClr>
            </a:lnRef>
            <a:fillRef idx="2">
              <a:schemeClr val="dk2">
                <a:hueOff val="0"/>
                <a:satOff val="0"/>
                <a:lumOff val="0"/>
                <a:alphaOff val="0"/>
              </a:schemeClr>
            </a:fillRef>
            <a:effectRef idx="1">
              <a:schemeClr val="dk2">
                <a:hueOff val="0"/>
                <a:satOff val="0"/>
                <a:lumOff val="0"/>
                <a:alphaOff val="0"/>
              </a:schemeClr>
            </a:effectRef>
            <a:fontRef idx="minor">
              <a:schemeClr val="dk1"/>
            </a:fontRef>
          </p:style>
        </p:sp>
        <p:sp>
          <p:nvSpPr>
            <p:cNvPr id="99" name="Rounded Rectangle 4"/>
            <p:cNvSpPr/>
            <p:nvPr/>
          </p:nvSpPr>
          <p:spPr>
            <a:xfrm>
              <a:off x="4538846" y="105407"/>
              <a:ext cx="3582517" cy="3388048"/>
            </a:xfrm>
            <a:prstGeom prst="rect">
              <a:avLst/>
            </a:prstGeom>
            <a:solidFill>
              <a:srgbClr val="00FFFF"/>
            </a:solidFill>
            <a:sp3d/>
          </p:spPr>
          <p:style>
            <a:lnRef idx="0">
              <a:scrgbClr r="0" g="0" b="0"/>
            </a:lnRef>
            <a:fillRef idx="0">
              <a:scrgbClr r="0" g="0" b="0"/>
            </a:fillRef>
            <a:effectRef idx="0">
              <a:scrgbClr r="0" g="0" b="0"/>
            </a:effectRef>
            <a:fontRef idx="minor">
              <a:schemeClr val="dk1"/>
            </a:fontRef>
          </p:style>
          <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GB" sz="2800" i="1" kern="1200" dirty="0" smtClean="0"/>
                <a:t>“And, as I say to him, who’s going to hire you? With a backache, you know……how can he get a job with his back the way it is, when he can’t sit down too long, he can’t walk too long, he has to lie down. And who’s </a:t>
              </a:r>
              <a:r>
                <a:rPr lang="en-GB" sz="2800" i="1" kern="1200" dirty="0" err="1" smtClean="0"/>
                <a:t>gonna</a:t>
              </a:r>
              <a:r>
                <a:rPr lang="en-GB" sz="2800" i="1" kern="1200" dirty="0" smtClean="0"/>
                <a:t> let him lie down when he’s working in the factory, no-one are they?”</a:t>
              </a:r>
            </a:p>
            <a:p>
              <a:pPr lvl="0" algn="ctr" defTabSz="889000" rtl="0">
                <a:lnSpc>
                  <a:spcPct val="90000"/>
                </a:lnSpc>
                <a:spcBef>
                  <a:spcPct val="0"/>
                </a:spcBef>
                <a:spcAft>
                  <a:spcPct val="35000"/>
                </a:spcAft>
              </a:pPr>
              <a:r>
                <a:rPr lang="en-GB" sz="2800" i="1" kern="1200" dirty="0" smtClean="0"/>
                <a:t>[Significant other]</a:t>
              </a:r>
              <a:endParaRPr lang="en-GB" sz="2800" kern="1200" dirty="0"/>
            </a:p>
          </p:txBody>
        </p:sp>
      </p:grpSp>
      <p:grpSp>
        <p:nvGrpSpPr>
          <p:cNvPr id="100" name="Group 99"/>
          <p:cNvGrpSpPr/>
          <p:nvPr/>
        </p:nvGrpSpPr>
        <p:grpSpPr>
          <a:xfrm>
            <a:off x="21710302" y="12925947"/>
            <a:ext cx="3793331" cy="8064896"/>
            <a:chOff x="2828" y="0"/>
            <a:chExt cx="3793331" cy="3598862"/>
          </a:xfrm>
          <a:scene3d>
            <a:camera prst="orthographicFront"/>
            <a:lightRig rig="flat" dir="t"/>
          </a:scene3d>
        </p:grpSpPr>
        <p:sp>
          <p:nvSpPr>
            <p:cNvPr id="101" name="Rounded Rectangle 100"/>
            <p:cNvSpPr/>
            <p:nvPr/>
          </p:nvSpPr>
          <p:spPr>
            <a:xfrm>
              <a:off x="2828" y="0"/>
              <a:ext cx="3793331" cy="3598862"/>
            </a:xfrm>
            <a:prstGeom prst="roundRect">
              <a:avLst>
                <a:gd name="adj" fmla="val 10000"/>
              </a:avLst>
            </a:prstGeom>
            <a:solidFill>
              <a:schemeClr val="accent4">
                <a:lumMod val="60000"/>
                <a:lumOff val="40000"/>
              </a:schemeClr>
            </a:solidFill>
            <a:sp3d prstMaterial="dkEdge">
              <a:bevelT w="8200" h="38100"/>
            </a:sp3d>
          </p:spPr>
          <p:style>
            <a:lnRef idx="0">
              <a:schemeClr val="lt2">
                <a:hueOff val="0"/>
                <a:satOff val="0"/>
                <a:lumOff val="0"/>
                <a:alphaOff val="0"/>
              </a:schemeClr>
            </a:lnRef>
            <a:fillRef idx="2">
              <a:schemeClr val="dk2">
                <a:hueOff val="0"/>
                <a:satOff val="0"/>
                <a:lumOff val="0"/>
                <a:alphaOff val="0"/>
              </a:schemeClr>
            </a:fillRef>
            <a:effectRef idx="1">
              <a:schemeClr val="dk2">
                <a:hueOff val="0"/>
                <a:satOff val="0"/>
                <a:lumOff val="0"/>
                <a:alphaOff val="0"/>
              </a:schemeClr>
            </a:effectRef>
            <a:fontRef idx="minor">
              <a:schemeClr val="dk1"/>
            </a:fontRef>
          </p:style>
        </p:sp>
        <p:sp>
          <p:nvSpPr>
            <p:cNvPr id="102" name="Rounded Rectangle 4"/>
            <p:cNvSpPr/>
            <p:nvPr/>
          </p:nvSpPr>
          <p:spPr>
            <a:xfrm>
              <a:off x="108235" y="105407"/>
              <a:ext cx="3582517" cy="3388048"/>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GB" sz="2800" i="1" kern="1200" dirty="0" smtClean="0"/>
                <a:t>“I’ve always worked since I came out of school ….. well I carried on working in the evenings when I was at school and not being able to work has crippled me.  I had three jobs at one time; I was working in three jobs, and to go from three jobs to nothing…”</a:t>
              </a:r>
            </a:p>
            <a:p>
              <a:pPr lvl="0" algn="ctr" defTabSz="889000" rtl="0">
                <a:lnSpc>
                  <a:spcPct val="90000"/>
                </a:lnSpc>
                <a:spcBef>
                  <a:spcPct val="0"/>
                </a:spcBef>
                <a:spcAft>
                  <a:spcPct val="35000"/>
                </a:spcAft>
              </a:pPr>
              <a:r>
                <a:rPr lang="en-GB" sz="2800" i="1" kern="1200" dirty="0" smtClean="0"/>
                <a:t>[</a:t>
              </a:r>
              <a:r>
                <a:rPr lang="en-GB" sz="2800" i="1" dirty="0" smtClean="0"/>
                <a:t>Patient</a:t>
              </a:r>
              <a:r>
                <a:rPr lang="en-GB" sz="2800" i="1" kern="1200" dirty="0" smtClean="0"/>
                <a:t>]</a:t>
              </a:r>
              <a:endParaRPr lang="en-GB" sz="2800" kern="1200" dirty="0"/>
            </a:p>
          </p:txBody>
        </p:sp>
      </p:grpSp>
      <p:grpSp>
        <p:nvGrpSpPr>
          <p:cNvPr id="103" name="Group 102"/>
          <p:cNvGrpSpPr/>
          <p:nvPr/>
        </p:nvGrpSpPr>
        <p:grpSpPr>
          <a:xfrm>
            <a:off x="26606846" y="12997955"/>
            <a:ext cx="3888433" cy="8064896"/>
            <a:chOff x="4433439" y="0"/>
            <a:chExt cx="3793331" cy="3598862"/>
          </a:xfrm>
          <a:scene3d>
            <a:camera prst="orthographicFront"/>
            <a:lightRig rig="flat" dir="t"/>
          </a:scene3d>
        </p:grpSpPr>
        <p:sp>
          <p:nvSpPr>
            <p:cNvPr id="104" name="Rounded Rectangle 103"/>
            <p:cNvSpPr/>
            <p:nvPr/>
          </p:nvSpPr>
          <p:spPr>
            <a:xfrm>
              <a:off x="4433439" y="0"/>
              <a:ext cx="3793331" cy="3598862"/>
            </a:xfrm>
            <a:prstGeom prst="roundRect">
              <a:avLst>
                <a:gd name="adj" fmla="val 10000"/>
              </a:avLst>
            </a:prstGeom>
            <a:solidFill>
              <a:schemeClr val="accent4">
                <a:lumMod val="60000"/>
                <a:lumOff val="40000"/>
              </a:schemeClr>
            </a:solidFill>
            <a:sp3d prstMaterial="dkEdge">
              <a:bevelT w="8200" h="38100"/>
            </a:sp3d>
          </p:spPr>
          <p:style>
            <a:lnRef idx="0">
              <a:schemeClr val="lt2">
                <a:hueOff val="0"/>
                <a:satOff val="0"/>
                <a:lumOff val="0"/>
                <a:alphaOff val="0"/>
              </a:schemeClr>
            </a:lnRef>
            <a:fillRef idx="2">
              <a:schemeClr val="dk2">
                <a:hueOff val="0"/>
                <a:satOff val="0"/>
                <a:lumOff val="0"/>
                <a:alphaOff val="0"/>
              </a:schemeClr>
            </a:fillRef>
            <a:effectRef idx="1">
              <a:schemeClr val="dk2">
                <a:hueOff val="0"/>
                <a:satOff val="0"/>
                <a:lumOff val="0"/>
                <a:alphaOff val="0"/>
              </a:schemeClr>
            </a:effectRef>
            <a:fontRef idx="minor">
              <a:schemeClr val="dk1"/>
            </a:fontRef>
          </p:style>
        </p:sp>
        <p:sp>
          <p:nvSpPr>
            <p:cNvPr id="105" name="Rounded Rectangle 4"/>
            <p:cNvSpPr/>
            <p:nvPr/>
          </p:nvSpPr>
          <p:spPr>
            <a:xfrm>
              <a:off x="4538846" y="105407"/>
              <a:ext cx="3582517" cy="3388048"/>
            </a:xfrm>
            <a:prstGeom prst="rect">
              <a:avLst/>
            </a:prstGeom>
            <a:solidFill>
              <a:schemeClr val="accent4">
                <a:lumMod val="60000"/>
                <a:lumOff val="40000"/>
              </a:schemeClr>
            </a:solidFill>
            <a:sp3d/>
          </p:spPr>
          <p:style>
            <a:lnRef idx="0">
              <a:scrgbClr r="0" g="0" b="0"/>
            </a:lnRef>
            <a:fillRef idx="0">
              <a:scrgbClr r="0" g="0" b="0"/>
            </a:fillRef>
            <a:effectRef idx="0">
              <a:scrgbClr r="0" g="0" b="0"/>
            </a:effectRef>
            <a:fontRef idx="minor">
              <a:schemeClr val="dk1"/>
            </a:fontRef>
          </p:style>
          <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GB" sz="2800" i="1" kern="1200" dirty="0" smtClean="0"/>
                <a:t>“I can probably tell when I can see the way he walks if he’s sore or not….I could see how much pain he was in … even sitting down for more than half-an-hour”</a:t>
              </a:r>
            </a:p>
            <a:p>
              <a:pPr lvl="0" algn="ctr" defTabSz="889000" rtl="0">
                <a:lnSpc>
                  <a:spcPct val="90000"/>
                </a:lnSpc>
                <a:spcBef>
                  <a:spcPct val="0"/>
                </a:spcBef>
                <a:spcAft>
                  <a:spcPct val="35000"/>
                </a:spcAft>
              </a:pPr>
              <a:r>
                <a:rPr lang="en-GB" sz="2800" i="1" kern="1200" dirty="0" smtClean="0"/>
                <a:t>[Significant other]</a:t>
              </a:r>
              <a:endParaRPr lang="en-GB" sz="2800" kern="1200" dirty="0"/>
            </a:p>
          </p:txBody>
        </p:sp>
      </p:grpSp>
      <p:grpSp>
        <p:nvGrpSpPr>
          <p:cNvPr id="106" name="Group 105"/>
          <p:cNvGrpSpPr/>
          <p:nvPr/>
        </p:nvGrpSpPr>
        <p:grpSpPr>
          <a:xfrm>
            <a:off x="21638294" y="24231203"/>
            <a:ext cx="3793331" cy="8352928"/>
            <a:chOff x="2828" y="0"/>
            <a:chExt cx="3793331" cy="3598862"/>
          </a:xfrm>
          <a:solidFill>
            <a:srgbClr val="FFFF66"/>
          </a:solidFill>
          <a:scene3d>
            <a:camera prst="orthographicFront"/>
            <a:lightRig rig="flat" dir="t"/>
          </a:scene3d>
        </p:grpSpPr>
        <p:sp>
          <p:nvSpPr>
            <p:cNvPr id="107" name="Rounded Rectangle 106"/>
            <p:cNvSpPr/>
            <p:nvPr/>
          </p:nvSpPr>
          <p:spPr>
            <a:xfrm>
              <a:off x="2828" y="0"/>
              <a:ext cx="3793331" cy="3598862"/>
            </a:xfrm>
            <a:prstGeom prst="roundRect">
              <a:avLst>
                <a:gd name="adj" fmla="val 10000"/>
              </a:avLst>
            </a:prstGeom>
            <a:grpFill/>
            <a:sp3d prstMaterial="dkEdge">
              <a:bevelT w="8200" h="38100"/>
            </a:sp3d>
          </p:spPr>
          <p:style>
            <a:lnRef idx="0">
              <a:schemeClr val="lt2">
                <a:hueOff val="0"/>
                <a:satOff val="0"/>
                <a:lumOff val="0"/>
                <a:alphaOff val="0"/>
              </a:schemeClr>
            </a:lnRef>
            <a:fillRef idx="2">
              <a:schemeClr val="dk2">
                <a:hueOff val="0"/>
                <a:satOff val="0"/>
                <a:lumOff val="0"/>
                <a:alphaOff val="0"/>
              </a:schemeClr>
            </a:fillRef>
            <a:effectRef idx="1">
              <a:schemeClr val="dk2">
                <a:hueOff val="0"/>
                <a:satOff val="0"/>
                <a:lumOff val="0"/>
                <a:alphaOff val="0"/>
              </a:schemeClr>
            </a:effectRef>
            <a:fontRef idx="minor">
              <a:schemeClr val="dk1"/>
            </a:fontRef>
          </p:style>
        </p:sp>
        <p:sp>
          <p:nvSpPr>
            <p:cNvPr id="108" name="Rounded Rectangle 4"/>
            <p:cNvSpPr/>
            <p:nvPr/>
          </p:nvSpPr>
          <p:spPr>
            <a:xfrm>
              <a:off x="108235" y="105407"/>
              <a:ext cx="3582517" cy="3388048"/>
            </a:xfrm>
            <a:prstGeom prst="rect">
              <a:avLst/>
            </a:prstGeom>
            <a:grpFill/>
            <a:sp3d/>
          </p:spPr>
          <p:style>
            <a:lnRef idx="0">
              <a:scrgbClr r="0" g="0" b="0"/>
            </a:lnRef>
            <a:fillRef idx="0">
              <a:scrgbClr r="0" g="0" b="0"/>
            </a:fillRef>
            <a:effectRef idx="0">
              <a:scrgbClr r="0" g="0" b="0"/>
            </a:effectRef>
            <a:fontRef idx="minor">
              <a:schemeClr val="dk1"/>
            </a:fontRef>
          </p:style>
          <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GB" sz="2800" i="1" kern="1200" dirty="0" smtClean="0"/>
                <a:t>“I just help him, run up and down stairs when he wants….if he wants something he can ask me and I’ll do it for him” </a:t>
              </a:r>
            </a:p>
            <a:p>
              <a:pPr lvl="0" algn="ctr" defTabSz="889000" rtl="0">
                <a:lnSpc>
                  <a:spcPct val="90000"/>
                </a:lnSpc>
                <a:spcBef>
                  <a:spcPct val="0"/>
                </a:spcBef>
                <a:spcAft>
                  <a:spcPct val="35000"/>
                </a:spcAft>
              </a:pPr>
              <a:r>
                <a:rPr lang="en-GB" sz="2800" i="1" kern="1200" dirty="0" smtClean="0"/>
                <a:t>[Significant other]</a:t>
              </a:r>
              <a:endParaRPr lang="en-GB" sz="2800" kern="1200" dirty="0"/>
            </a:p>
          </p:txBody>
        </p:sp>
      </p:grpSp>
      <p:grpSp>
        <p:nvGrpSpPr>
          <p:cNvPr id="109" name="Group 108"/>
          <p:cNvGrpSpPr/>
          <p:nvPr/>
        </p:nvGrpSpPr>
        <p:grpSpPr>
          <a:xfrm>
            <a:off x="26606846" y="24231203"/>
            <a:ext cx="3793331" cy="8424936"/>
            <a:chOff x="4433439" y="0"/>
            <a:chExt cx="3793331" cy="3598862"/>
          </a:xfrm>
          <a:solidFill>
            <a:srgbClr val="FFFF66"/>
          </a:solidFill>
          <a:scene3d>
            <a:camera prst="orthographicFront"/>
            <a:lightRig rig="flat" dir="t"/>
          </a:scene3d>
        </p:grpSpPr>
        <p:sp>
          <p:nvSpPr>
            <p:cNvPr id="110" name="Rounded Rectangle 109"/>
            <p:cNvSpPr/>
            <p:nvPr/>
          </p:nvSpPr>
          <p:spPr>
            <a:xfrm>
              <a:off x="4433439" y="0"/>
              <a:ext cx="3793331" cy="3598862"/>
            </a:xfrm>
            <a:prstGeom prst="roundRect">
              <a:avLst>
                <a:gd name="adj" fmla="val 10000"/>
              </a:avLst>
            </a:prstGeom>
            <a:grpFill/>
            <a:sp3d prstMaterial="dkEdge">
              <a:bevelT w="8200" h="38100"/>
            </a:sp3d>
          </p:spPr>
          <p:style>
            <a:lnRef idx="0">
              <a:schemeClr val="lt2">
                <a:hueOff val="0"/>
                <a:satOff val="0"/>
                <a:lumOff val="0"/>
                <a:alphaOff val="0"/>
              </a:schemeClr>
            </a:lnRef>
            <a:fillRef idx="2">
              <a:schemeClr val="dk2">
                <a:hueOff val="0"/>
                <a:satOff val="0"/>
                <a:lumOff val="0"/>
                <a:alphaOff val="0"/>
              </a:schemeClr>
            </a:fillRef>
            <a:effectRef idx="1">
              <a:schemeClr val="dk2">
                <a:hueOff val="0"/>
                <a:satOff val="0"/>
                <a:lumOff val="0"/>
                <a:alphaOff val="0"/>
              </a:schemeClr>
            </a:effectRef>
            <a:fontRef idx="minor">
              <a:schemeClr val="dk1"/>
            </a:fontRef>
          </p:style>
        </p:sp>
        <p:sp>
          <p:nvSpPr>
            <p:cNvPr id="111" name="Rounded Rectangle 4"/>
            <p:cNvSpPr/>
            <p:nvPr/>
          </p:nvSpPr>
          <p:spPr>
            <a:xfrm>
              <a:off x="4538846" y="105407"/>
              <a:ext cx="3582517" cy="3388048"/>
            </a:xfrm>
            <a:prstGeom prst="rect">
              <a:avLst/>
            </a:prstGeom>
            <a:grpFill/>
            <a:sp3d/>
          </p:spPr>
          <p:style>
            <a:lnRef idx="0">
              <a:scrgbClr r="0" g="0" b="0"/>
            </a:lnRef>
            <a:fillRef idx="0">
              <a:scrgbClr r="0" g="0" b="0"/>
            </a:fillRef>
            <a:effectRef idx="0">
              <a:scrgbClr r="0" g="0" b="0"/>
            </a:effectRef>
            <a:fontRef idx="minor">
              <a:schemeClr val="dk1"/>
            </a:fontRef>
          </p:style>
          <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GB" sz="2800" i="1" kern="1200" dirty="0" smtClean="0"/>
                <a:t>“Maybe we’re an odd household because we’re both ill – that makes us more understanding of each other”</a:t>
              </a:r>
            </a:p>
            <a:p>
              <a:pPr lvl="0" algn="ctr" defTabSz="889000" rtl="0">
                <a:lnSpc>
                  <a:spcPct val="90000"/>
                </a:lnSpc>
                <a:spcBef>
                  <a:spcPct val="0"/>
                </a:spcBef>
                <a:spcAft>
                  <a:spcPct val="35000"/>
                </a:spcAft>
              </a:pPr>
              <a:r>
                <a:rPr lang="en-GB" sz="2800" i="1" kern="1200" dirty="0" smtClean="0"/>
                <a:t>[Significant other]</a:t>
              </a:r>
              <a:endParaRPr lang="en-GB" sz="2800" kern="1200" dirty="0"/>
            </a:p>
          </p:txBody>
        </p:sp>
      </p:grpSp>
      <p:pic>
        <p:nvPicPr>
          <p:cNvPr id="45" name="Picture 44" descr="uni logo.bmp"/>
          <p:cNvPicPr>
            <a:picLocks noChangeAspect="1"/>
          </p:cNvPicPr>
          <p:nvPr/>
        </p:nvPicPr>
        <p:blipFill>
          <a:blip r:embed="rId3" cstate="print"/>
          <a:stretch>
            <a:fillRect/>
          </a:stretch>
        </p:blipFill>
        <p:spPr>
          <a:xfrm>
            <a:off x="22070342" y="5077075"/>
            <a:ext cx="7128792" cy="4752528"/>
          </a:xfrm>
          <a:prstGeom prst="rect">
            <a:avLst/>
          </a:prstGeom>
        </p:spPr>
      </p:pic>
      <p:sp>
        <p:nvSpPr>
          <p:cNvPr id="47" name="TextBox 46"/>
          <p:cNvSpPr txBox="1"/>
          <p:nvPr/>
        </p:nvSpPr>
        <p:spPr>
          <a:xfrm>
            <a:off x="10837094" y="30639915"/>
            <a:ext cx="7992888" cy="7417415"/>
          </a:xfrm>
          <a:prstGeom prst="rect">
            <a:avLst/>
          </a:prstGeom>
          <a:solidFill>
            <a:schemeClr val="bg1"/>
          </a:solidFill>
          <a:ln>
            <a:solidFill>
              <a:schemeClr val="tx1"/>
            </a:solidFill>
          </a:ln>
        </p:spPr>
        <p:txBody>
          <a:bodyPr wrap="square" rtlCol="0">
            <a:spAutoFit/>
          </a:bodyPr>
          <a:lstStyle/>
          <a:p>
            <a:pPr>
              <a:buFont typeface="Arial" pitchFamily="34" charset="0"/>
              <a:buChar char="•"/>
            </a:pPr>
            <a:r>
              <a:rPr lang="en-GB" sz="2800" dirty="0" smtClean="0"/>
              <a:t>Significant others shared and further reinforced unhelpful illness beliefs</a:t>
            </a:r>
          </a:p>
          <a:p>
            <a:pPr>
              <a:buFont typeface="Arial" pitchFamily="34" charset="0"/>
              <a:buChar char="•"/>
            </a:pPr>
            <a:r>
              <a:rPr lang="en-GB" sz="2800" dirty="0" smtClean="0"/>
              <a:t>Significant others </a:t>
            </a:r>
            <a:r>
              <a:rPr lang="en-GB" sz="2800" dirty="0" smtClean="0"/>
              <a:t>appeared more </a:t>
            </a:r>
            <a:r>
              <a:rPr lang="en-GB" sz="2800" dirty="0" smtClean="0"/>
              <a:t>resigned to permanence and negative inevitable </a:t>
            </a:r>
            <a:r>
              <a:rPr lang="en-GB" sz="2800" dirty="0" smtClean="0"/>
              <a:t>consequences of the patient’s condition</a:t>
            </a:r>
            <a:endParaRPr lang="en-GB" sz="2800" dirty="0" smtClean="0"/>
          </a:p>
          <a:p>
            <a:pPr>
              <a:buFont typeface="Arial" pitchFamily="34" charset="0"/>
              <a:buChar char="•"/>
            </a:pPr>
            <a:r>
              <a:rPr lang="en-GB" sz="2800" dirty="0" smtClean="0"/>
              <a:t>Significant </a:t>
            </a:r>
            <a:r>
              <a:rPr lang="en-GB" sz="2800" dirty="0" smtClean="0"/>
              <a:t>others were </a:t>
            </a:r>
            <a:r>
              <a:rPr lang="en-GB" sz="2800" dirty="0" smtClean="0"/>
              <a:t>more sceptical about the availability of suitable work and sympathy from employers</a:t>
            </a:r>
          </a:p>
          <a:p>
            <a:pPr>
              <a:buFont typeface="Arial" pitchFamily="34" charset="0"/>
              <a:buChar char="•"/>
            </a:pPr>
            <a:r>
              <a:rPr lang="en-GB" sz="2800" dirty="0" smtClean="0"/>
              <a:t>Patients </a:t>
            </a:r>
            <a:r>
              <a:rPr lang="en-GB" sz="2800" dirty="0" smtClean="0"/>
              <a:t>were keen to stress their ‘authenticity’ and significant others </a:t>
            </a:r>
            <a:r>
              <a:rPr lang="en-GB" sz="2800" dirty="0" smtClean="0"/>
              <a:t>validated this, acting </a:t>
            </a:r>
            <a:r>
              <a:rPr lang="en-GB" sz="2800" dirty="0" smtClean="0"/>
              <a:t>as a ‘witness to pain’ </a:t>
            </a:r>
            <a:r>
              <a:rPr lang="en-GB" sz="2800" dirty="0" smtClean="0"/>
              <a:t>– being a </a:t>
            </a:r>
            <a:r>
              <a:rPr lang="en-GB" sz="2800" i="1" u="sng" dirty="0" smtClean="0"/>
              <a:t>good significant </a:t>
            </a:r>
            <a:r>
              <a:rPr lang="en-GB" sz="2800" i="1" u="sng" dirty="0" smtClean="0"/>
              <a:t>other</a:t>
            </a:r>
          </a:p>
          <a:p>
            <a:pPr>
              <a:buFont typeface="Arial" pitchFamily="34" charset="0"/>
              <a:buChar char="•"/>
            </a:pPr>
            <a:endParaRPr lang="en-GB" sz="2800" i="1" u="sng" dirty="0" smtClean="0"/>
          </a:p>
          <a:p>
            <a:r>
              <a:rPr lang="en-GB" sz="2800" b="1" i="1" dirty="0" smtClean="0"/>
              <a:t>These findings highlight the wider social circumstances that can also act as obstacles to recovery and work participation, and indicate that focusing on the individual as the sole target for intervention may not be sufficient</a:t>
            </a:r>
            <a:r>
              <a:rPr lang="en-GB" sz="2800" i="1" dirty="0" smtClean="0"/>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851</TotalTime>
  <Words>832</Words>
  <Application>Microsoft Office PowerPoint</Application>
  <PresentationFormat>Custom</PresentationFormat>
  <Paragraphs>72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The influence of ‘significant others’ on persistent back pain and work participation: a qualitative study of illness perceptions Serena McCluskey1, Joanna Brooks2, Nigel King2 &amp; Kim Burton1 1Centre for Health &amp; Social Care Research    2Centre for Applied Psychological Research </vt:lpstr>
    </vt:vector>
  </TitlesOfParts>
  <Company>University of Huddersfield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shumalb</dc:creator>
  <cp:lastModifiedBy>Staff01</cp:lastModifiedBy>
  <cp:revision>171</cp:revision>
  <dcterms:created xsi:type="dcterms:W3CDTF">2012-03-27T14:27:14Z</dcterms:created>
  <dcterms:modified xsi:type="dcterms:W3CDTF">2012-04-20T12:44:16Z</dcterms:modified>
</cp:coreProperties>
</file>