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0" r:id="rId1"/>
    <p:sldMasterId id="2147483652" r:id="rId2"/>
    <p:sldMasterId id="2147483654" r:id="rId3"/>
    <p:sldMasterId id="2147483656" r:id="rId4"/>
    <p:sldMasterId id="2147483657" r:id="rId5"/>
    <p:sldMasterId id="2147483658" r:id="rId6"/>
    <p:sldMasterId id="2147483659" r:id="rId7"/>
    <p:sldMasterId id="2147483660" r:id="rId8"/>
    <p:sldMasterId id="2147483661" r:id="rId9"/>
    <p:sldMasterId id="2147483662" r:id="rId10"/>
    <p:sldMasterId id="2147483663" r:id="rId11"/>
    <p:sldMasterId id="2147483664" r:id="rId12"/>
  </p:sldMasterIdLst>
  <p:notesMasterIdLst>
    <p:notesMasterId r:id="rId59"/>
  </p:notesMasterIdLst>
  <p:handoutMasterIdLst>
    <p:handoutMasterId r:id="rId60"/>
  </p:handoutMasterIdLst>
  <p:sldIdLst>
    <p:sldId id="384" r:id="rId13"/>
    <p:sldId id="640" r:id="rId14"/>
    <p:sldId id="635" r:id="rId15"/>
    <p:sldId id="636" r:id="rId16"/>
    <p:sldId id="637" r:id="rId17"/>
    <p:sldId id="431" r:id="rId18"/>
    <p:sldId id="433" r:id="rId19"/>
    <p:sldId id="434" r:id="rId20"/>
    <p:sldId id="435" r:id="rId21"/>
    <p:sldId id="436" r:id="rId22"/>
    <p:sldId id="480" r:id="rId23"/>
    <p:sldId id="633" r:id="rId24"/>
    <p:sldId id="438" r:id="rId25"/>
    <p:sldId id="439" r:id="rId26"/>
    <p:sldId id="634" r:id="rId27"/>
    <p:sldId id="440" r:id="rId28"/>
    <p:sldId id="575" r:id="rId29"/>
    <p:sldId id="576" r:id="rId30"/>
    <p:sldId id="441" r:id="rId31"/>
    <p:sldId id="442" r:id="rId32"/>
    <p:sldId id="548" r:id="rId33"/>
    <p:sldId id="577" r:id="rId34"/>
    <p:sldId id="484" r:id="rId35"/>
    <p:sldId id="497" r:id="rId36"/>
    <p:sldId id="529" r:id="rId37"/>
    <p:sldId id="545" r:id="rId38"/>
    <p:sldId id="530" r:id="rId39"/>
    <p:sldId id="546" r:id="rId40"/>
    <p:sldId id="547" r:id="rId41"/>
    <p:sldId id="531" r:id="rId42"/>
    <p:sldId id="629" r:id="rId43"/>
    <p:sldId id="592" r:id="rId44"/>
    <p:sldId id="596" r:id="rId45"/>
    <p:sldId id="604" r:id="rId46"/>
    <p:sldId id="605" r:id="rId47"/>
    <p:sldId id="638" r:id="rId48"/>
    <p:sldId id="622" r:id="rId49"/>
    <p:sldId id="639" r:id="rId50"/>
    <p:sldId id="580" r:id="rId51"/>
    <p:sldId id="586" r:id="rId52"/>
    <p:sldId id="589" r:id="rId53"/>
    <p:sldId id="588" r:id="rId54"/>
    <p:sldId id="587" r:id="rId55"/>
    <p:sldId id="631" r:id="rId56"/>
    <p:sldId id="630" r:id="rId57"/>
    <p:sldId id="632" r:id="rId58"/>
  </p:sldIdLst>
  <p:sldSz cx="9144000" cy="6858000" type="screen4x3"/>
  <p:notesSz cx="9926638" cy="6669088"/>
  <p:embeddedFontLst>
    <p:embeddedFont>
      <p:font typeface="Calibri" pitchFamily="34" charset="0"/>
      <p:regular r:id="rId61"/>
      <p:bold r:id="rId62"/>
      <p:italic r:id="rId63"/>
      <p:boldItalic r:id="rId64"/>
    </p:embeddedFont>
    <p:embeddedFont>
      <p:font typeface="Cambria" pitchFamily="18" charset="0"/>
      <p:regular r:id="rId65"/>
      <p:bold r:id="rId66"/>
      <p:italic r:id="rId67"/>
      <p:boldItalic r:id="rId68"/>
    </p:embeddedFont>
  </p:embeddedFontLst>
  <p:defaultTextStyle>
    <a:defPPr>
      <a:defRPr lang="en-GB"/>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84"/>
    <a:srgbClr val="0058B8"/>
    <a:srgbClr val="3366FF"/>
    <a:srgbClr val="336699"/>
    <a:srgbClr val="FF0000"/>
    <a:srgbClr val="0099CC"/>
    <a:srgbClr val="003772"/>
    <a:srgbClr val="62545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619" autoAdjust="0"/>
  </p:normalViewPr>
  <p:slideViewPr>
    <p:cSldViewPr>
      <p:cViewPr>
        <p:scale>
          <a:sx n="40" d="100"/>
          <a:sy n="40" d="100"/>
        </p:scale>
        <p:origin x="-1398" y="-21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1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font" Target="fonts/font1.fntdata"/><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handoutMaster" Target="handoutMasters/handoutMaster1.xml"/><Relationship Id="rId65"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2.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0519" cy="3338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3755" y="0"/>
            <a:ext cx="4300519" cy="333828"/>
          </a:xfrm>
          <a:prstGeom prst="rect">
            <a:avLst/>
          </a:prstGeom>
        </p:spPr>
        <p:txBody>
          <a:bodyPr vert="horz" lIns="91440" tIns="45720" rIns="91440" bIns="45720" rtlCol="0"/>
          <a:lstStyle>
            <a:lvl1pPr algn="r">
              <a:defRPr sz="1200"/>
            </a:lvl1pPr>
          </a:lstStyle>
          <a:p>
            <a:fld id="{43EF1C45-81DA-4252-B821-C556EE61A35D}" type="datetimeFigureOut">
              <a:rPr lang="en-US" smtClean="0"/>
              <a:pPr/>
              <a:t>6/25/2011</a:t>
            </a:fld>
            <a:endParaRPr lang="en-GB"/>
          </a:p>
        </p:txBody>
      </p:sp>
      <p:sp>
        <p:nvSpPr>
          <p:cNvPr id="4" name="Footer Placeholder 3"/>
          <p:cNvSpPr>
            <a:spLocks noGrp="1"/>
          </p:cNvSpPr>
          <p:nvPr>
            <p:ph type="ftr" sz="quarter" idx="2"/>
          </p:nvPr>
        </p:nvSpPr>
        <p:spPr>
          <a:xfrm>
            <a:off x="0" y="6334194"/>
            <a:ext cx="4300519" cy="3338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3755" y="6334194"/>
            <a:ext cx="4300519" cy="333827"/>
          </a:xfrm>
          <a:prstGeom prst="rect">
            <a:avLst/>
          </a:prstGeom>
        </p:spPr>
        <p:txBody>
          <a:bodyPr vert="horz" lIns="91440" tIns="45720" rIns="91440" bIns="45720" rtlCol="0" anchor="b"/>
          <a:lstStyle>
            <a:lvl1pPr algn="r">
              <a:defRPr sz="1200"/>
            </a:lvl1pPr>
          </a:lstStyle>
          <a:p>
            <a:fld id="{CEBD16C7-A912-4950-8055-9B03378022BF}"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4300519" cy="3338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en-GB"/>
          </a:p>
        </p:txBody>
      </p:sp>
      <p:sp>
        <p:nvSpPr>
          <p:cNvPr id="49155" name="Rectangle 3"/>
          <p:cNvSpPr>
            <a:spLocks noGrp="1" noChangeArrowheads="1"/>
          </p:cNvSpPr>
          <p:nvPr>
            <p:ph type="dt" idx="1"/>
          </p:nvPr>
        </p:nvSpPr>
        <p:spPr bwMode="auto">
          <a:xfrm>
            <a:off x="5623755" y="0"/>
            <a:ext cx="4300519" cy="3338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71684" name="Rectangle 4"/>
          <p:cNvSpPr>
            <a:spLocks noGrp="1" noRot="1" noChangeAspect="1" noChangeArrowheads="1" noTextEdit="1"/>
          </p:cNvSpPr>
          <p:nvPr>
            <p:ph type="sldImg" idx="2"/>
          </p:nvPr>
        </p:nvSpPr>
        <p:spPr bwMode="auto">
          <a:xfrm>
            <a:off x="3295650" y="500063"/>
            <a:ext cx="3335338" cy="25019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992428" y="3167631"/>
            <a:ext cx="7941783" cy="3001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6334194"/>
            <a:ext cx="4300519" cy="33382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en-GB"/>
          </a:p>
        </p:txBody>
      </p:sp>
      <p:sp>
        <p:nvSpPr>
          <p:cNvPr id="49159" name="Rectangle 7"/>
          <p:cNvSpPr>
            <a:spLocks noGrp="1" noChangeArrowheads="1"/>
          </p:cNvSpPr>
          <p:nvPr>
            <p:ph type="sldNum" sz="quarter" idx="5"/>
          </p:nvPr>
        </p:nvSpPr>
        <p:spPr bwMode="auto">
          <a:xfrm>
            <a:off x="5623755" y="6334194"/>
            <a:ext cx="4300519" cy="33382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A097DCA3-7A93-46E6-BCE7-A1A4C63B346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 Dozen Neat Take-</a:t>
            </a:r>
            <a:r>
              <a:rPr lang="en-GB" dirty="0" err="1" smtClean="0"/>
              <a:t>aways</a:t>
            </a:r>
            <a:r>
              <a:rPr lang="en-GB" dirty="0" smtClean="0"/>
              <a:t> from ALA Midwinter 2009”</a:t>
            </a:r>
          </a:p>
          <a:p>
            <a:r>
              <a:rPr lang="en-GB" dirty="0" smtClean="0"/>
              <a:t>http://freerangelibrarian.com/2009/02/02/a-dozen-from-ala-midwinter-2009/</a:t>
            </a:r>
            <a:endParaRPr lang="en-GB" dirty="0"/>
          </a:p>
        </p:txBody>
      </p:sp>
      <p:sp>
        <p:nvSpPr>
          <p:cNvPr id="4" name="Slide Number Placeholder 3"/>
          <p:cNvSpPr>
            <a:spLocks noGrp="1"/>
          </p:cNvSpPr>
          <p:nvPr>
            <p:ph type="sldNum" sz="quarter" idx="10"/>
          </p:nvPr>
        </p:nvSpPr>
        <p:spPr/>
        <p:txBody>
          <a:bodyPr/>
          <a:lstStyle/>
          <a:p>
            <a:pPr>
              <a:defRPr/>
            </a:pPr>
            <a:fld id="{A097DCA3-7A93-46E6-BCE7-A1A4C63B346C}" type="slidenum">
              <a:rPr lang="en-GB" smtClean="0"/>
              <a:pPr>
                <a:defRPr/>
              </a:pPr>
              <a:t>15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http://www.serialssolutions.com/news-detail/university-of-huddersfield-is-uks-first-commercial-adoption-of-the-summon-s/</a:t>
            </a:r>
            <a:endParaRPr lang="en-GB" dirty="0"/>
          </a:p>
        </p:txBody>
      </p:sp>
      <p:sp>
        <p:nvSpPr>
          <p:cNvPr id="4" name="Slide Number Placeholder 3"/>
          <p:cNvSpPr>
            <a:spLocks noGrp="1"/>
          </p:cNvSpPr>
          <p:nvPr>
            <p:ph type="sldNum" sz="quarter" idx="10"/>
          </p:nvPr>
        </p:nvSpPr>
        <p:spPr/>
        <p:txBody>
          <a:bodyPr/>
          <a:lstStyle/>
          <a:p>
            <a:pPr>
              <a:defRPr/>
            </a:pPr>
            <a:fld id="{A097DCA3-7A93-46E6-BCE7-A1A4C63B346C}" type="slidenum">
              <a:rPr lang="en-GB" smtClean="0"/>
              <a:pPr>
                <a:defRPr/>
              </a:pPr>
              <a:t>16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Inputting one or two keywords into search engines was most popular search method. </a:t>
            </a:r>
          </a:p>
          <a:p>
            <a:endParaRPr lang="en-US" dirty="0" smtClean="0"/>
          </a:p>
          <a:p>
            <a:r>
              <a:rPr lang="en-US" dirty="0" smtClean="0"/>
              <a:t>Recorded by previous studies, </a:t>
            </a:r>
          </a:p>
          <a:p>
            <a:pPr lvl="1"/>
            <a:r>
              <a:rPr lang="en-US" dirty="0" err="1" smtClean="0"/>
              <a:t>Tallent</a:t>
            </a:r>
            <a:r>
              <a:rPr lang="en-US" dirty="0" smtClean="0"/>
              <a:t> (2004: 70) points that having a keyword based method “is not just the approach (students have) to this resource, but to database searching in general.”</a:t>
            </a:r>
          </a:p>
          <a:p>
            <a:endParaRPr lang="en-US" dirty="0" smtClean="0"/>
          </a:p>
          <a:p>
            <a:r>
              <a:rPr lang="en-US" dirty="0" smtClean="0"/>
              <a:t>Evidence from this and other studies, clearly shows that undergraduate students are transferring their search </a:t>
            </a:r>
            <a:r>
              <a:rPr lang="en-US" dirty="0" err="1" smtClean="0"/>
              <a:t>behaviour</a:t>
            </a:r>
            <a:r>
              <a:rPr lang="en-US" dirty="0" smtClean="0"/>
              <a:t> from web search engines, to academic research.</a:t>
            </a:r>
          </a:p>
          <a:p>
            <a:endParaRPr lang="en-US" dirty="0" smtClean="0"/>
          </a:p>
          <a:p>
            <a:r>
              <a:rPr lang="en-US" dirty="0" smtClean="0"/>
              <a:t>21 of our participants </a:t>
            </a:r>
            <a:r>
              <a:rPr lang="en-US" b="1" dirty="0" smtClean="0"/>
              <a:t>said</a:t>
            </a:r>
            <a:r>
              <a:rPr lang="en-US" dirty="0" smtClean="0"/>
              <a:t> when searching for academic information using an information retrieval system, they inputted one or two keywords into a search box. </a:t>
            </a:r>
          </a:p>
          <a:p>
            <a:endParaRPr lang="en-US" dirty="0" smtClean="0"/>
          </a:p>
          <a:p>
            <a:r>
              <a:rPr lang="en-US" dirty="0" smtClean="0"/>
              <a:t>30 out of the 33 participants were </a:t>
            </a:r>
            <a:r>
              <a:rPr lang="en-US" b="1" dirty="0" smtClean="0"/>
              <a:t>observed </a:t>
            </a:r>
            <a:r>
              <a:rPr lang="en-US" dirty="0" smtClean="0"/>
              <a:t>exhibiting these same search </a:t>
            </a:r>
            <a:r>
              <a:rPr lang="en-US" dirty="0" err="1" smtClean="0"/>
              <a:t>behaviours</a:t>
            </a:r>
            <a:r>
              <a:rPr lang="en-US" dirty="0" smtClean="0"/>
              <a:t>. </a:t>
            </a:r>
          </a:p>
          <a:p>
            <a:endParaRPr lang="en-US" dirty="0" smtClean="0"/>
          </a:p>
          <a:p>
            <a:r>
              <a:rPr lang="en-US" dirty="0" smtClean="0"/>
              <a:t>This evidence, plus the recorded comments made by students in the group discussion, corresponds with much of the studies that have already been conducted. </a:t>
            </a:r>
          </a:p>
          <a:p>
            <a:endParaRPr lang="en-US" dirty="0" smtClean="0"/>
          </a:p>
          <a:p>
            <a:r>
              <a:rPr lang="en-US" dirty="0" smtClean="0"/>
              <a:t>This would suggest that libraries should be providing what students, as </a:t>
            </a:r>
            <a:r>
              <a:rPr lang="en-US" dirty="0" err="1" smtClean="0"/>
              <a:t>Oberhelman</a:t>
            </a:r>
            <a:r>
              <a:rPr lang="en-US" dirty="0" smtClean="0"/>
              <a:t> (2006: 6) puts it, “have long wished for”, namely “a clean, Google-like box into which they can plug a keyword or two for a search and… instantly get the results they want.”</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A097DCA3-7A93-46E6-BCE7-A1A4C63B346C}" type="slidenum">
              <a:rPr lang="en-GB" smtClean="0"/>
              <a:pPr>
                <a:defRPr/>
              </a:pPr>
              <a:t>33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observations the preview of article function was the joint most used feature when participants spent twenty minutes using Summon. </a:t>
            </a:r>
          </a:p>
          <a:p>
            <a:pPr lvl="1"/>
            <a:r>
              <a:rPr lang="en-US" dirty="0" smtClean="0"/>
              <a:t>30 out of the 33 participants made use of this feature, which suggests they found it a very useful tool for their research. </a:t>
            </a:r>
          </a:p>
          <a:p>
            <a:endParaRPr lang="en-US" dirty="0" smtClean="0"/>
          </a:p>
          <a:p>
            <a:r>
              <a:rPr lang="en-US" dirty="0" smtClean="0"/>
              <a:t>Apart from the intuitiveness and relevant results of a resource discovery product; such systems also need to provide features to add-value. </a:t>
            </a:r>
          </a:p>
          <a:p>
            <a:endParaRPr lang="en-US" dirty="0" smtClean="0"/>
          </a:p>
          <a:p>
            <a:r>
              <a:rPr lang="en-US" dirty="0" smtClean="0"/>
              <a:t>The literature (</a:t>
            </a:r>
            <a:r>
              <a:rPr lang="en-US" dirty="0" err="1" smtClean="0"/>
              <a:t>Stubbings</a:t>
            </a:r>
            <a:r>
              <a:rPr lang="en-US" dirty="0" smtClean="0"/>
              <a:t>, 2003; </a:t>
            </a:r>
            <a:r>
              <a:rPr lang="en-US" dirty="0" err="1" smtClean="0"/>
              <a:t>Oberhelman</a:t>
            </a:r>
            <a:r>
              <a:rPr lang="en-US" dirty="0" smtClean="0"/>
              <a:t>, 2006; </a:t>
            </a:r>
            <a:r>
              <a:rPr lang="en-US" dirty="0" err="1" smtClean="0"/>
              <a:t>Korah</a:t>
            </a:r>
            <a:r>
              <a:rPr lang="en-US" dirty="0" smtClean="0"/>
              <a:t> &amp; Cassidy, 2010) is littered with examples of students being frustrated with poor one-stop-shop products </a:t>
            </a:r>
            <a:r>
              <a:rPr lang="en-US" b="1" dirty="0" smtClean="0"/>
              <a:t>or</a:t>
            </a:r>
            <a:r>
              <a:rPr lang="en-US" dirty="0" smtClean="0"/>
              <a:t> ones that have been poorly </a:t>
            </a:r>
            <a:r>
              <a:rPr lang="en-US" b="1" dirty="0" smtClean="0"/>
              <a:t>implemented</a:t>
            </a:r>
            <a:r>
              <a:rPr lang="en-US" dirty="0" smtClean="0"/>
              <a:t>.</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A097DCA3-7A93-46E6-BCE7-A1A4C63B346C}" type="slidenum">
              <a:rPr lang="en-GB" smtClean="0"/>
              <a:pPr>
                <a:defRPr/>
              </a:pPr>
              <a:t>34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From the observations and the group discussion it was clear that, generally, participants did not make use of the refining facets within Summon. </a:t>
            </a:r>
          </a:p>
          <a:p>
            <a:pPr lvl="1"/>
            <a:r>
              <a:rPr lang="en-US" dirty="0" smtClean="0"/>
              <a:t>Facets are numerous tick boxes where users have the capacity to narrow their results down further.</a:t>
            </a:r>
          </a:p>
          <a:p>
            <a:pPr lvl="1"/>
            <a:r>
              <a:rPr lang="en-US" dirty="0" err="1" smtClean="0"/>
              <a:t>Eg</a:t>
            </a:r>
            <a:r>
              <a:rPr lang="en-US" dirty="0" smtClean="0"/>
              <a:t>. including or excluding subject terms; date, content type, peer-reviewed material, etc. </a:t>
            </a:r>
          </a:p>
          <a:p>
            <a:pPr lvl="1">
              <a:buNone/>
            </a:pPr>
            <a:endParaRPr lang="en-US" dirty="0" smtClean="0"/>
          </a:p>
          <a:p>
            <a:r>
              <a:rPr lang="en-US" dirty="0" smtClean="0"/>
              <a:t>Participants didn’t fully explore Summon and make use of some of the additional features. </a:t>
            </a:r>
          </a:p>
          <a:p>
            <a:endParaRPr lang="en-US" dirty="0" smtClean="0"/>
          </a:p>
          <a:p>
            <a:r>
              <a:rPr lang="en-US" dirty="0" smtClean="0"/>
              <a:t>Only 20 minutes allotted for participants to use Summon probably had a big bearing on whether participants used the additional features or not. </a:t>
            </a:r>
          </a:p>
          <a:p>
            <a:pPr lvl="1"/>
            <a:endParaRPr lang="en-US" dirty="0" smtClean="0"/>
          </a:p>
          <a:p>
            <a:r>
              <a:rPr lang="en-US" dirty="0" smtClean="0"/>
              <a:t>Interestingly not about facets or the refining style:</a:t>
            </a:r>
          </a:p>
          <a:p>
            <a:pPr lvl="1"/>
            <a:r>
              <a:rPr lang="en-US" dirty="0" smtClean="0"/>
              <a:t>Google added refining facets onto their results page in 2009</a:t>
            </a:r>
          </a:p>
          <a:p>
            <a:pPr lvl="1"/>
            <a:r>
              <a:rPr lang="en-US" dirty="0" smtClean="0"/>
              <a:t>As students become more accustomed with facets in their general web searches, they are more likely to use such features on Summon when conducting academic research.</a:t>
            </a:r>
          </a:p>
          <a:p>
            <a:pPr lvl="1"/>
            <a:r>
              <a:rPr lang="en-US" dirty="0" smtClean="0"/>
              <a:t>Hope is that, resource discovery products such as Summon, may end up being the search engine of choice for undergraduates, as they ‘do’ the basic search very well but also provide more options for the more advanced user.</a:t>
            </a:r>
          </a:p>
          <a:p>
            <a:pPr lvl="1"/>
            <a:r>
              <a:rPr lang="en-US" dirty="0" smtClean="0"/>
              <a:t>Firstly, much of the literature (</a:t>
            </a:r>
            <a:r>
              <a:rPr lang="en-US" dirty="0" err="1" smtClean="0"/>
              <a:t>Oberhelman</a:t>
            </a:r>
            <a:r>
              <a:rPr lang="en-US" dirty="0" smtClean="0"/>
              <a:t>, 2006), as we have seen, describes students’ search </a:t>
            </a:r>
            <a:r>
              <a:rPr lang="en-US" dirty="0" err="1" smtClean="0"/>
              <a:t>behaviour</a:t>
            </a:r>
            <a:r>
              <a:rPr lang="en-US" dirty="0" smtClean="0"/>
              <a:t> as impatient, and that they are unwilling to spend a lot of time analyzing the initial list of retrieved results. </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A097DCA3-7A93-46E6-BCE7-A1A4C63B346C}" type="slidenum">
              <a:rPr lang="en-GB" smtClean="0"/>
              <a:pPr>
                <a:defRPr/>
              </a:pPr>
              <a:t>35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r>
              <a:rPr lang="en-GB"/>
              <a:t>Click to edit Master title style</a:t>
            </a:r>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r>
              <a:rPr lang="en-GB"/>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33962F-C223-4DA6-9575-8543F320A348}" type="slidenum">
              <a:rPr lang="en-GB"/>
              <a:pPr>
                <a:defRPr/>
              </a:pPr>
              <a:t>‹#›</a:t>
            </a:fld>
            <a:endParaRPr lang="en-GB"/>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EA4EEC9-474E-4F82-BB53-C7DD0031052B}" type="slidenum">
              <a:rPr lang="en-GB"/>
              <a:pPr>
                <a:defRPr/>
              </a:pPr>
              <a:t>‹#›</a:t>
            </a:fld>
            <a:endParaRPr lang="en-GB"/>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374BEB-F6B0-4BAA-BC51-10E94B82AC92}" type="slidenum">
              <a:rPr lang="en-GB"/>
              <a:pPr>
                <a:defRPr/>
              </a:pPr>
              <a:t>‹#›</a:t>
            </a:fld>
            <a:endParaRPr lang="en-GB"/>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B1C81B5-0C7F-45F8-BAF2-342E5C361AC5}" type="slidenum">
              <a:rPr lang="en-GB"/>
              <a:pPr>
                <a:defRPr/>
              </a:pPr>
              <a:t>‹#›</a:t>
            </a:fld>
            <a:endParaRPr lang="en-GB"/>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D503FA0-BE70-428D-94B3-A4542CD29DDD}" type="slidenum">
              <a:rPr lang="en-GB"/>
              <a:pPr>
                <a:defRPr/>
              </a:pPr>
              <a:t>‹#›</a:t>
            </a:fld>
            <a:endParaRPr lang="en-GB"/>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6E68020-24DC-41AA-BF04-85364D81457F}" type="slidenum">
              <a:rPr lang="en-GB"/>
              <a:pPr>
                <a:defRPr/>
              </a:pPr>
              <a:t>‹#›</a:t>
            </a:fld>
            <a:endParaRPr lang="en-GB"/>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D022D9-791E-4F5C-9A44-CA4AF194E3A1}" type="slidenum">
              <a:rPr lang="en-GB"/>
              <a:pPr>
                <a:defRPr/>
              </a:pPr>
              <a:t>‹#›</a:t>
            </a:fld>
            <a:endParaRPr lang="en-GB"/>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F9A2A23-C6FC-4895-BFA4-FF097FF9F9B6}" type="slidenum">
              <a:rPr lang="en-GB"/>
              <a:pPr>
                <a:defRPr/>
              </a:pPr>
              <a:t>‹#›</a:t>
            </a:fld>
            <a:endParaRPr lang="en-GB"/>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1C20945-DB13-488B-8AF4-64131C5B1166}" type="slidenum">
              <a:rPr lang="en-GB"/>
              <a:pPr>
                <a:defRPr/>
              </a:pPr>
              <a:t>‹#›</a:t>
            </a:fld>
            <a:endParaRPr lang="en-GB"/>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7700C84-9C35-4DC5-A091-5D228D628D8C}" type="slidenum">
              <a:rPr lang="en-GB"/>
              <a:pPr>
                <a:defRPr/>
              </a:pPr>
              <a:t>‹#›</a:t>
            </a:fld>
            <a:endParaRPr lang="en-GB"/>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B3C7BD0-B37A-4BA4-881F-9A523FD22303}" type="slidenum">
              <a:rPr lang="en-GB"/>
              <a:pPr>
                <a:defRPr/>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1511683-AD7D-4708-A932-F8D632AF8D56}" type="slidenum">
              <a:rPr lang="en-GB"/>
              <a:pPr>
                <a:defRPr/>
              </a:pPr>
              <a:t>‹#›</a:t>
            </a:fld>
            <a:endParaRPr lang="en-GB"/>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50B033-711A-4A28-A6F5-01CDAE134C35}" type="slidenum">
              <a:rPr lang="en-GB"/>
              <a:pPr>
                <a:defRPr/>
              </a:pPr>
              <a:t>‹#›</a:t>
            </a:fld>
            <a:endParaRPr lang="en-GB"/>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C1B2393-E5CA-4592-ACC4-E4FAA5A0168A}" type="slidenum">
              <a:rPr lang="en-GB"/>
              <a:pPr>
                <a:defRPr/>
              </a:pPr>
              <a:t>‹#›</a:t>
            </a:fld>
            <a:endParaRPr lang="en-GB"/>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C12DA69-8741-4781-B98B-C024B6200E07}" type="slidenum">
              <a:rPr lang="en-GB"/>
              <a:pPr>
                <a:defRPr/>
              </a:pPr>
              <a:t>‹#›</a:t>
            </a:fld>
            <a:endParaRPr lang="en-GB"/>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68DF1C-7264-43F9-BC23-B8364C12191F}" type="slidenum">
              <a:rPr lang="en-GB"/>
              <a:pPr>
                <a:defRPr/>
              </a:pPr>
              <a:t>‹#›</a:t>
            </a:fld>
            <a:endParaRPr lang="en-GB"/>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1B825C-8D56-4428-8972-9FDC9264631D}" type="slidenum">
              <a:rPr lang="en-GB"/>
              <a:pPr>
                <a:defRPr/>
              </a:pPr>
              <a:t>‹#›</a:t>
            </a:fld>
            <a:endParaRPr lang="en-GB"/>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4810959-0294-4009-84E2-562497EF05BD}" type="slidenum">
              <a:rPr lang="en-GB"/>
              <a:pPr>
                <a:defRPr/>
              </a:pPr>
              <a:t>‹#›</a:t>
            </a:fld>
            <a:endParaRPr lang="en-GB"/>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08A44EF-B948-4674-938E-63B43CF14FA4}" type="slidenum">
              <a:rPr lang="en-GB"/>
              <a:pPr>
                <a:defRPr/>
              </a:pPr>
              <a:t>‹#›</a:t>
            </a:fld>
            <a:endParaRPr lang="en-GB"/>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ECFF3A1-12EC-4939-8F78-CB63DE99861B}" type="slidenum">
              <a:rPr lang="en-GB"/>
              <a:pPr>
                <a:defRPr/>
              </a:pPr>
              <a:t>‹#›</a:t>
            </a:fld>
            <a:endParaRPr lang="en-GB"/>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0BD763E-E8C2-448C-B13F-5F39D633521C}" type="slidenum">
              <a:rPr lang="en-GB"/>
              <a:pPr>
                <a:defRPr/>
              </a:pPr>
              <a:t>‹#›</a:t>
            </a:fld>
            <a:endParaRPr lang="en-GB"/>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F1BA6B6-F448-4540-B374-54D2A8328FC4}" type="slidenum">
              <a:rPr lang="en-GB"/>
              <a:pPr>
                <a:defRPr/>
              </a:pPr>
              <a:t>‹#›</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r>
              <a:rPr lang="en-GB"/>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GB"/>
              <a:t>Click to edit Master subtitle style</a:t>
            </a: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C3805EC-686A-47BE-9674-F7D5E457053B}" type="slidenum">
              <a:rPr lang="en-GB"/>
              <a:pPr>
                <a:defRPr/>
              </a:pPr>
              <a:t>‹#›</a:t>
            </a:fld>
            <a:endParaRPr lang="en-GB"/>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EF49109-53CA-4AC0-AC26-1F8086EA4974}" type="slidenum">
              <a:rPr lang="en-GB"/>
              <a:pPr>
                <a:defRPr/>
              </a:pPr>
              <a:t>‹#›</a:t>
            </a:fld>
            <a:endParaRPr lang="en-GB"/>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77A2F88-7766-42E9-9AE0-35BDAAEEB807}" type="slidenum">
              <a:rPr lang="en-GB"/>
              <a:pPr>
                <a:defRPr/>
              </a:pPr>
              <a:t>‹#›</a:t>
            </a:fld>
            <a:endParaRPr lang="en-GB"/>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4250B57-5433-41CC-9347-CA5975851526}" type="slidenum">
              <a:rPr lang="en-GB"/>
              <a:pPr>
                <a:defRPr/>
              </a:pPr>
              <a:t>‹#›</a:t>
            </a:fld>
            <a:endParaRPr lang="en-GB"/>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4D35FA-443E-4FF3-8AC7-3045E472AC7D}" type="slidenum">
              <a:rPr lang="en-GB"/>
              <a:pPr>
                <a:defRPr/>
              </a:pPr>
              <a:t>‹#›</a:t>
            </a:fld>
            <a:endParaRPr lang="en-GB"/>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6F84A2A-5358-4962-971B-3E76EA1A547D}" type="slidenum">
              <a:rPr lang="en-GB"/>
              <a:pPr>
                <a:defRPr/>
              </a:pPr>
              <a:t>‹#›</a:t>
            </a:fld>
            <a:endParaRPr lang="en-GB"/>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E3BCE13-3E6A-4126-9E7E-3E8E8C29D501}" type="slidenum">
              <a:rPr lang="en-GB"/>
              <a:pPr>
                <a:defRPr/>
              </a:pPr>
              <a:t>‹#›</a:t>
            </a:fld>
            <a:endParaRPr lang="en-GB"/>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A115ED-B4AB-4A89-898A-830E4E2F4FF2}" type="slidenum">
              <a:rPr lang="en-GB"/>
              <a:pPr>
                <a:defRPr/>
              </a:pPr>
              <a:t>‹#›</a:t>
            </a:fld>
            <a:endParaRPr lang="en-GB"/>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B34C85A-7DD1-4A75-A3CE-33906E463BC2}" type="slidenum">
              <a:rPr lang="en-GB"/>
              <a:pPr>
                <a:defRPr/>
              </a:pPr>
              <a:t>‹#›</a:t>
            </a:fld>
            <a:endParaRPr lang="en-GB"/>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9C3883A-00A9-425E-A73B-575FB6589046}" type="slidenum">
              <a:rPr lang="en-GB"/>
              <a:pPr>
                <a:defRPr/>
              </a:pPr>
              <a:t>‹#›</a:t>
            </a:fld>
            <a:endParaRPr lang="en-GB"/>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1FE3F5-72BA-48F6-B1E6-730CC4C12A33}" type="slidenum">
              <a:rPr lang="en-GB"/>
              <a:pPr>
                <a:defRPr/>
              </a:pPr>
              <a:t>‹#›</a:t>
            </a:fld>
            <a:endParaRPr lang="en-GB"/>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A603E9C-700C-4F42-B451-06C62C446ADE}" type="slidenum">
              <a:rPr lang="en-GB"/>
              <a:pPr>
                <a:defRPr/>
              </a:pPr>
              <a:t>‹#›</a:t>
            </a:fld>
            <a:endParaRPr lang="en-GB"/>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779A849-21DA-47A6-A45F-5EE7574937B6}" type="slidenum">
              <a:rPr lang="en-GB"/>
              <a:pPr>
                <a:defRPr/>
              </a:pPr>
              <a:t>‹#›</a:t>
            </a:fld>
            <a:endParaRPr lang="en-GB"/>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BE52D13-473E-4990-B612-33F0B5B8EC5F}" type="slidenum">
              <a:rPr lang="en-GB"/>
              <a:pPr>
                <a:defRPr/>
              </a:pPr>
              <a:t>‹#›</a:t>
            </a:fld>
            <a:endParaRPr lang="en-GB"/>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71A68C-DFFF-4262-BECE-058D0E1CB0BC}" type="slidenum">
              <a:rPr lang="en-GB"/>
              <a:pPr>
                <a:defRPr/>
              </a:pPr>
              <a:t>‹#›</a:t>
            </a:fld>
            <a:endParaRPr lang="en-GB"/>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5AA8841-8E23-422F-AA4C-D4DBAD9A8F1A}" type="slidenum">
              <a:rPr lang="en-GB"/>
              <a:pPr>
                <a:defRPr/>
              </a:pPr>
              <a:t>‹#›</a:t>
            </a:fld>
            <a:endParaRPr lang="en-GB"/>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FD11236-D06C-41BF-B9E2-F050CA62F30E}" type="slidenum">
              <a:rPr lang="en-GB"/>
              <a:pPr>
                <a:defRPr/>
              </a:pPr>
              <a:t>‹#›</a:t>
            </a:fld>
            <a:endParaRPr lang="en-GB"/>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D4DFA8-0BEE-49E6-91E1-A676A067B72A}" type="slidenum">
              <a:rPr lang="en-GB"/>
              <a:pPr>
                <a:defRPr/>
              </a:pPr>
              <a:t>‹#›</a:t>
            </a:fld>
            <a:endParaRPr lang="en-GB"/>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55C21C-F6B6-46BD-B6E1-F55AD4302803}" type="slidenum">
              <a:rPr lang="en-GB"/>
              <a:pPr>
                <a:defRPr/>
              </a:pPr>
              <a:t>‹#›</a:t>
            </a:fld>
            <a:endParaRPr lang="en-GB"/>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F029E4E-7ACB-42CC-B736-4F07051E34B8}" type="slidenum">
              <a:rPr lang="en-GB"/>
              <a:pPr>
                <a:defRPr/>
              </a:pPr>
              <a:t>‹#›</a:t>
            </a:fld>
            <a:endParaRPr lang="en-GB"/>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EF068CA-247B-4EFA-881B-63600AA873AE}" type="slidenum">
              <a:rPr lang="en-GB"/>
              <a:pPr>
                <a:defRPr/>
              </a:pPr>
              <a:t>‹#›</a:t>
            </a:fld>
            <a:endParaRPr lang="en-GB"/>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6DB286-833B-4A32-99EA-FCCE0CCBCD26}" type="slidenum">
              <a:rPr lang="en-GB"/>
              <a:pPr>
                <a:defRPr/>
              </a:pPr>
              <a:t>‹#›</a:t>
            </a:fld>
            <a:endParaRPr lang="en-GB"/>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9F049EB-8D99-4F2D-B273-EED75373D7E3}" type="slidenum">
              <a:rPr lang="en-GB"/>
              <a:pPr>
                <a:defRPr/>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0C52F85-6FEB-4F20-8F70-D41D29C70E5E}" type="slidenum">
              <a:rPr lang="en-GB"/>
              <a:pPr>
                <a:defRPr/>
              </a:pPr>
              <a:t>‹#›</a:t>
            </a:fld>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54C8A41-B1B0-412F-ABE5-C9D6CB1E9323}" type="slidenum">
              <a:rPr lang="en-GB"/>
              <a:pPr>
                <a:defRPr/>
              </a:pPr>
              <a:t>‹#›</a:t>
            </a:fld>
            <a:endParaRPr lang="en-GB"/>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6D02B28-8FF7-4EEE-A3AE-27738DE8F88D}" type="slidenum">
              <a:rPr lang="en-GB"/>
              <a:pPr>
                <a:defRPr/>
              </a:pPr>
              <a:t>‹#›</a:t>
            </a:fld>
            <a:endParaRPr lang="en-GB"/>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5F6BE33-5C25-4ECB-B4CD-13C1127516B2}" type="slidenum">
              <a:rPr lang="en-GB"/>
              <a:pPr>
                <a:defRPr/>
              </a:pPr>
              <a:t>‹#›</a:t>
            </a:fld>
            <a:endParaRPr lang="en-GB"/>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UofH wo"/>
          <p:cNvPicPr>
            <a:picLocks noChangeAspect="1" noChangeArrowheads="1"/>
          </p:cNvPicPr>
          <p:nvPr/>
        </p:nvPicPr>
        <p:blipFill>
          <a:blip r:embed="rId2" cstate="print"/>
          <a:srcRect/>
          <a:stretch>
            <a:fillRect/>
          </a:stretch>
        </p:blipFill>
        <p:spPr bwMode="auto">
          <a:xfrm>
            <a:off x="7197725" y="358775"/>
            <a:ext cx="1485900" cy="823913"/>
          </a:xfrm>
          <a:prstGeom prst="rect">
            <a:avLst/>
          </a:prstGeom>
          <a:noFill/>
          <a:ln w="9525">
            <a:noFill/>
            <a:miter lim="800000"/>
            <a:headEnd/>
            <a:tailEnd/>
          </a:ln>
        </p:spPr>
      </p:pic>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r>
              <a:rPr lang="en-GB"/>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GB"/>
              <a:t>Click to edit Master subtitle style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1E7FFFB5-68B2-467F-90E0-62B6BBED3435}"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CF85CE-7896-4956-B6CF-92C7EB5F5150}"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20C8713D-15D9-4304-8A26-4976D09DD57F}"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BE9AD1EB-B536-42B5-B59C-E4007615139F}" type="slidenum">
              <a:rPr lang="en-GB"/>
              <a:pPr>
                <a:defRPr/>
              </a:pPr>
              <a:t>‹#›</a:t>
            </a:fld>
            <a:endParaRPr lang="en-GB"/>
          </a:p>
        </p:txBody>
      </p:sp>
      <p:sp>
        <p:nvSpPr>
          <p:cNvPr id="8" name="Rectangle 11"/>
          <p:cNvSpPr>
            <a:spLocks noGrp="1" noChangeArrowheads="1"/>
          </p:cNvSpPr>
          <p:nvPr>
            <p:ph type="ftr" sz="quarter" idx="11"/>
          </p:nvPr>
        </p:nvSpPr>
        <p:spPr>
          <a:ln/>
        </p:spPr>
        <p:txBody>
          <a:bodyPr/>
          <a:lstStyle>
            <a:lvl1pPr>
              <a:defRPr/>
            </a:lvl1pPr>
          </a:lstStyle>
          <a:p>
            <a:pPr>
              <a:defRPr/>
            </a:pPr>
            <a:endParaRPr lang="en-GB"/>
          </a:p>
        </p:txBody>
      </p:sp>
      <p:sp>
        <p:nvSpPr>
          <p:cNvPr id="9"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62017264-52AE-4C46-A0E6-17890119DD06}" type="slidenum">
              <a:rPr lang="en-GB"/>
              <a:pPr>
                <a:defRPr/>
              </a:pPr>
              <a:t>‹#›</a:t>
            </a:fld>
            <a:endParaRPr lang="en-GB"/>
          </a:p>
        </p:txBody>
      </p:sp>
      <p:sp>
        <p:nvSpPr>
          <p:cNvPr id="4" name="Rectangle 11"/>
          <p:cNvSpPr>
            <a:spLocks noGrp="1" noChangeArrowheads="1"/>
          </p:cNvSpPr>
          <p:nvPr>
            <p:ph type="ftr" sz="quarter" idx="11"/>
          </p:nvPr>
        </p:nvSpPr>
        <p:spPr>
          <a:ln/>
        </p:spPr>
        <p:txBody>
          <a:bodyPr/>
          <a:lstStyle>
            <a:lvl1pPr>
              <a:defRPr/>
            </a:lvl1pPr>
          </a:lstStyle>
          <a:p>
            <a:pPr>
              <a:defRPr/>
            </a:pPr>
            <a:endParaRPr lang="en-GB"/>
          </a:p>
        </p:txBody>
      </p:sp>
      <p:sp>
        <p:nvSpPr>
          <p:cNvPr id="5"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E3AB97B-8F30-4BE6-9E89-E30114FDB4DE}" type="slidenum">
              <a:rPr lang="en-GB"/>
              <a:pPr>
                <a:defRPr/>
              </a:pPr>
              <a:t>‹#›</a:t>
            </a:fld>
            <a:endParaRPr lang="en-GB"/>
          </a:p>
        </p:txBody>
      </p:sp>
      <p:sp>
        <p:nvSpPr>
          <p:cNvPr id="3" name="Rectangle 11"/>
          <p:cNvSpPr>
            <a:spLocks noGrp="1" noChangeArrowheads="1"/>
          </p:cNvSpPr>
          <p:nvPr>
            <p:ph type="ftr" sz="quarter" idx="11"/>
          </p:nvPr>
        </p:nvSpPr>
        <p:spPr>
          <a:ln/>
        </p:spPr>
        <p:txBody>
          <a:bodyPr/>
          <a:lstStyle>
            <a:lvl1pPr>
              <a:defRPr/>
            </a:lvl1pPr>
          </a:lstStyle>
          <a:p>
            <a:pPr>
              <a:defRPr/>
            </a:pPr>
            <a:endParaRPr lang="en-GB"/>
          </a:p>
        </p:txBody>
      </p:sp>
      <p:sp>
        <p:nvSpPr>
          <p:cNvPr id="4"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23C488-2648-44BC-9B8D-72D344D86344}" type="slidenum">
              <a:rPr lang="en-GB"/>
              <a:pPr>
                <a:defRPr/>
              </a:pPr>
              <a:t>‹#›</a:t>
            </a:fld>
            <a:endParaRPr lang="en-GB"/>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028C582-9B7F-4044-B765-725E024DF3AB}"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514F6C1-AB46-4C44-904A-1F070BA8DAB1}" type="slidenum">
              <a:rPr lang="en-GB"/>
              <a:pPr>
                <a:defRPr/>
              </a:pPr>
              <a:t>‹#›</a:t>
            </a:fld>
            <a:endParaRPr lang="en-GB"/>
          </a:p>
        </p:txBody>
      </p:sp>
      <p:sp>
        <p:nvSpPr>
          <p:cNvPr id="6" name="Rectangle 11"/>
          <p:cNvSpPr>
            <a:spLocks noGrp="1" noChangeArrowheads="1"/>
          </p:cNvSpPr>
          <p:nvPr>
            <p:ph type="ftr" sz="quarter" idx="11"/>
          </p:nvPr>
        </p:nvSpPr>
        <p:spPr>
          <a:ln/>
        </p:spPr>
        <p:txBody>
          <a:bodyPr/>
          <a:lstStyle>
            <a:lvl1pPr>
              <a:defRPr/>
            </a:lvl1pPr>
          </a:lstStyle>
          <a:p>
            <a:pPr>
              <a:defRPr/>
            </a:pPr>
            <a:endParaRPr lang="en-GB"/>
          </a:p>
        </p:txBody>
      </p:sp>
      <p:sp>
        <p:nvSpPr>
          <p:cNvPr id="7"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3C2D03F9-24E7-4925-BDB4-5D654C43E406}"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A0236A0A-3EB9-4492-9384-C65E0BA68C73}" type="slidenum">
              <a:rPr lang="en-GB"/>
              <a:pPr>
                <a:defRPr/>
              </a:pPr>
              <a:t>‹#›</a:t>
            </a:fld>
            <a:endParaRPr lang="en-GB"/>
          </a:p>
        </p:txBody>
      </p:sp>
      <p:sp>
        <p:nvSpPr>
          <p:cNvPr id="5" name="Rectangle 11"/>
          <p:cNvSpPr>
            <a:spLocks noGrp="1" noChangeArrowheads="1"/>
          </p:cNvSpPr>
          <p:nvPr>
            <p:ph type="ftr" sz="quarter" idx="11"/>
          </p:nvPr>
        </p:nvSpPr>
        <p:spPr>
          <a:ln/>
        </p:spPr>
        <p:txBody>
          <a:bodyPr/>
          <a:lstStyle>
            <a:lvl1pPr>
              <a:defRPr/>
            </a:lvl1pPr>
          </a:lstStyle>
          <a:p>
            <a:pPr>
              <a:defRPr/>
            </a:pPr>
            <a:endParaRPr lang="en-GB"/>
          </a:p>
        </p:txBody>
      </p:sp>
      <p:sp>
        <p:nvSpPr>
          <p:cNvPr id="6" name="Rectangle 12"/>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CAFE953-0753-4A60-8F9C-5BD9BA1D6DC7}" type="slidenum">
              <a:rPr lang="en-GB"/>
              <a:pPr>
                <a:defRPr/>
              </a:pPr>
              <a:t>‹#›</a:t>
            </a:fld>
            <a:endParaRPr lang="en-GB"/>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E71D33-D941-43A4-B1B8-944618C3BF34}" type="slidenum">
              <a:rPr lang="en-GB"/>
              <a:pPr>
                <a:defRPr/>
              </a:pPr>
              <a:t>‹#›</a:t>
            </a:fld>
            <a:endParaRPr lang="en-GB"/>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8494844-A5DF-4247-AF3F-FD75247E1F48}" type="slidenum">
              <a:rPr lang="en-GB"/>
              <a:pPr>
                <a:defRPr/>
              </a:pPr>
              <a:t>‹#›</a:t>
            </a:fld>
            <a:endParaRPr lang="en-GB"/>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6DFF407-8DAD-496A-96D7-556511F7487F}" type="slidenum">
              <a:rPr lang="en-GB"/>
              <a:pPr>
                <a:defRPr/>
              </a:pPr>
              <a:t>‹#›</a:t>
            </a:fld>
            <a:endParaRPr lang="en-GB"/>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410F1D9-0375-4130-8A53-DC2E25AD71BC}" type="slidenum">
              <a:rPr lang="en-GB"/>
              <a:pPr>
                <a:defRPr/>
              </a:pPr>
              <a:t>‹#›</a:t>
            </a:fld>
            <a:endParaRPr lang="en-GB"/>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5DD6D50-96C2-4BB9-8956-FB0248DD2F0C}" type="slidenum">
              <a:rPr lang="en-GB"/>
              <a:pPr>
                <a:defRPr/>
              </a:pPr>
              <a:t>‹#›</a:t>
            </a:fld>
            <a:endParaRPr lang="en-GB"/>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7D42C5A-22E9-41C7-BCFA-6E51FD7EBAC4}" type="slidenum">
              <a:rPr lang="en-GB"/>
              <a:pPr>
                <a:defRPr/>
              </a:pPr>
              <a:t>‹#›</a:t>
            </a:fld>
            <a:endParaRPr lang="en-GB"/>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35307F2-5F1A-421D-8312-A9889D4BC4B5}" type="slidenum">
              <a:rPr lang="en-GB"/>
              <a:pPr>
                <a:defRPr/>
              </a:pPr>
              <a:t>‹#›</a:t>
            </a:fld>
            <a:endParaRPr lang="en-GB"/>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98E2347-E96F-45AE-AE96-CF2943141098}" type="slidenum">
              <a:rPr lang="en-GB"/>
              <a:pPr>
                <a:defRPr/>
              </a:pPr>
              <a:t>‹#›</a:t>
            </a:fld>
            <a:endParaRPr lang="en-GB"/>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3371DF3-7625-4BB6-A7B3-7EEABC703879}" type="slidenum">
              <a:rPr lang="en-GB"/>
              <a:pPr>
                <a:defRPr/>
              </a:pPr>
              <a:t>‹#›</a:t>
            </a:fld>
            <a:endParaRPr lang="en-GB"/>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C043757-201C-49AE-942F-E939853BAFAC}" type="slidenum">
              <a:rPr lang="en-GB"/>
              <a:pPr>
                <a:defRPr/>
              </a:pPr>
              <a:t>‹#›</a:t>
            </a:fld>
            <a:endParaRPr lang="en-GB"/>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08927D-4F6B-4DB2-9A9B-6F6CD51D3EDD}" type="slidenum">
              <a:rPr lang="en-GB"/>
              <a:pPr>
                <a:defRPr/>
              </a:pPr>
              <a:t>‹#›</a:t>
            </a:fld>
            <a:endParaRPr lang="en-GB"/>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69601C8E-5F42-4827-85DE-2F457B676DFA}" type="slidenum">
              <a:rPr lang="en-GB"/>
              <a:pPr>
                <a:defRPr/>
              </a:pPr>
              <a:t>‹#›</a:t>
            </a:fld>
            <a:endParaRPr lang="en-GB"/>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02F9DFDD-33A1-49B6-B00C-49B088724870}" type="slidenum">
              <a:rPr lang="en-GB"/>
              <a:pPr>
                <a:defRPr/>
              </a:pPr>
              <a:t>‹#›</a:t>
            </a:fld>
            <a:endParaRPr lang="en-GB"/>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23BEEA1D-DBFA-4F44-8BFF-A452ED584316}" type="slidenum">
              <a:rPr lang="en-GB"/>
              <a:pPr>
                <a:defRPr/>
              </a:pPr>
              <a:t>‹#›</a:t>
            </a:fld>
            <a:endParaRPr lang="en-GB"/>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3F0F5B4A-3CEC-41EA-869B-9FF2DD64BFDC}" type="slidenum">
              <a:rPr lang="en-GB"/>
              <a:pPr>
                <a:defRPr/>
              </a:pPr>
              <a:t>‹#›</a:t>
            </a:fld>
            <a:endParaRPr lang="en-GB"/>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pPr>
              <a:defRPr/>
            </a:pPr>
            <a:endParaRPr lang="en-GB"/>
          </a:p>
        </p:txBody>
      </p:sp>
      <p:sp>
        <p:nvSpPr>
          <p:cNvPr id="8" name="Rectangle 4"/>
          <p:cNvSpPr>
            <a:spLocks noGrp="1" noChangeArrowheads="1"/>
          </p:cNvSpPr>
          <p:nvPr>
            <p:ph type="ftr" sz="quarter" idx="11"/>
          </p:nvPr>
        </p:nvSpPr>
        <p:spPr>
          <a:ln/>
        </p:spPr>
        <p:txBody>
          <a:bodyPr/>
          <a:lstStyle>
            <a:lvl1pPr>
              <a:defRPr/>
            </a:lvl1pPr>
          </a:lstStyle>
          <a:p>
            <a:pPr>
              <a:defRPr/>
            </a:pPr>
            <a:endParaRPr lang="en-GB"/>
          </a:p>
        </p:txBody>
      </p:sp>
      <p:sp>
        <p:nvSpPr>
          <p:cNvPr id="9" name="Rectangle 5"/>
          <p:cNvSpPr>
            <a:spLocks noGrp="1" noChangeArrowheads="1"/>
          </p:cNvSpPr>
          <p:nvPr>
            <p:ph type="sldNum" sz="quarter" idx="12"/>
          </p:nvPr>
        </p:nvSpPr>
        <p:spPr>
          <a:ln/>
        </p:spPr>
        <p:txBody>
          <a:bodyPr/>
          <a:lstStyle>
            <a:lvl1pPr>
              <a:defRPr/>
            </a:lvl1pPr>
          </a:lstStyle>
          <a:p>
            <a:pPr>
              <a:defRPr/>
            </a:pPr>
            <a:fld id="{064F0875-9BAD-49BE-AA37-B022D6BA1995}" type="slidenum">
              <a:rPr lang="en-GB"/>
              <a:pPr>
                <a:defRPr/>
              </a:pPr>
              <a:t>‹#›</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F900D98-6F3D-4F39-8150-FC8D0DBD7E62}" type="slidenum">
              <a:rPr lang="en-GB"/>
              <a:pPr>
                <a:defRPr/>
              </a:pPr>
              <a:t>‹#›</a:t>
            </a:fld>
            <a:endParaRPr lang="en-GB"/>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pPr>
              <a:defRPr/>
            </a:pPr>
            <a:endParaRPr lang="en-GB"/>
          </a:p>
        </p:txBody>
      </p:sp>
      <p:sp>
        <p:nvSpPr>
          <p:cNvPr id="4" name="Rectangle 4"/>
          <p:cNvSpPr>
            <a:spLocks noGrp="1" noChangeArrowheads="1"/>
          </p:cNvSpPr>
          <p:nvPr>
            <p:ph type="ftr" sz="quarter" idx="11"/>
          </p:nvPr>
        </p:nvSpPr>
        <p:spPr>
          <a:ln/>
        </p:spPr>
        <p:txBody>
          <a:bodyPr/>
          <a:lstStyle>
            <a:lvl1pPr>
              <a:defRPr/>
            </a:lvl1pPr>
          </a:lstStyle>
          <a:p>
            <a:pPr>
              <a:defRPr/>
            </a:pPr>
            <a:endParaRPr lang="en-GB"/>
          </a:p>
        </p:txBody>
      </p:sp>
      <p:sp>
        <p:nvSpPr>
          <p:cNvPr id="5" name="Rectangle 5"/>
          <p:cNvSpPr>
            <a:spLocks noGrp="1" noChangeArrowheads="1"/>
          </p:cNvSpPr>
          <p:nvPr>
            <p:ph type="sldNum" sz="quarter" idx="12"/>
          </p:nvPr>
        </p:nvSpPr>
        <p:spPr>
          <a:ln/>
        </p:spPr>
        <p:txBody>
          <a:bodyPr/>
          <a:lstStyle>
            <a:lvl1pPr>
              <a:defRPr/>
            </a:lvl1pPr>
          </a:lstStyle>
          <a:p>
            <a:pPr>
              <a:defRPr/>
            </a:pPr>
            <a:fld id="{D471215E-3E9A-4EAE-B39B-69EDC342AF53}" type="slidenum">
              <a:rPr lang="en-GB"/>
              <a:pPr>
                <a:defRPr/>
              </a:pPr>
              <a:t>‹#›</a:t>
            </a:fld>
            <a:endParaRPr lang="en-GB"/>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GB"/>
          </a:p>
        </p:txBody>
      </p:sp>
      <p:sp>
        <p:nvSpPr>
          <p:cNvPr id="3" name="Rectangle 4"/>
          <p:cNvSpPr>
            <a:spLocks noGrp="1" noChangeArrowheads="1"/>
          </p:cNvSpPr>
          <p:nvPr>
            <p:ph type="ftr" sz="quarter" idx="11"/>
          </p:nvPr>
        </p:nvSpPr>
        <p:spPr>
          <a:ln/>
        </p:spPr>
        <p:txBody>
          <a:bodyPr/>
          <a:lstStyle>
            <a:lvl1pPr>
              <a:defRPr/>
            </a:lvl1pPr>
          </a:lstStyle>
          <a:p>
            <a:pPr>
              <a:defRPr/>
            </a:pPr>
            <a:endParaRPr lang="en-GB"/>
          </a:p>
        </p:txBody>
      </p:sp>
      <p:sp>
        <p:nvSpPr>
          <p:cNvPr id="4" name="Rectangle 5"/>
          <p:cNvSpPr>
            <a:spLocks noGrp="1" noChangeArrowheads="1"/>
          </p:cNvSpPr>
          <p:nvPr>
            <p:ph type="sldNum" sz="quarter" idx="12"/>
          </p:nvPr>
        </p:nvSpPr>
        <p:spPr>
          <a:ln/>
        </p:spPr>
        <p:txBody>
          <a:bodyPr/>
          <a:lstStyle>
            <a:lvl1pPr>
              <a:defRPr/>
            </a:lvl1pPr>
          </a:lstStyle>
          <a:p>
            <a:pPr>
              <a:defRPr/>
            </a:pPr>
            <a:fld id="{29B4A781-543D-47CD-93CF-50A0328686F9}" type="slidenum">
              <a:rPr lang="en-GB"/>
              <a:pPr>
                <a:defRPr/>
              </a:pPr>
              <a:t>‹#›</a:t>
            </a:fld>
            <a:endParaRPr lang="en-GB"/>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C2B3C223-2E36-47BA-8C2C-47963C0B871F}" type="slidenum">
              <a:rPr lang="en-GB"/>
              <a:pPr>
                <a:defRPr/>
              </a:pPr>
              <a:t>‹#›</a:t>
            </a:fld>
            <a:endParaRPr lang="en-GB"/>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GB"/>
          </a:p>
        </p:txBody>
      </p:sp>
      <p:sp>
        <p:nvSpPr>
          <p:cNvPr id="6" name="Rectangle 4"/>
          <p:cNvSpPr>
            <a:spLocks noGrp="1" noChangeArrowheads="1"/>
          </p:cNvSpPr>
          <p:nvPr>
            <p:ph type="ftr" sz="quarter" idx="11"/>
          </p:nvPr>
        </p:nvSpPr>
        <p:spPr>
          <a:ln/>
        </p:spPr>
        <p:txBody>
          <a:bodyPr/>
          <a:lstStyle>
            <a:lvl1pPr>
              <a:defRPr/>
            </a:lvl1pPr>
          </a:lstStyle>
          <a:p>
            <a:pPr>
              <a:defRPr/>
            </a:pPr>
            <a:endParaRPr lang="en-GB"/>
          </a:p>
        </p:txBody>
      </p:sp>
      <p:sp>
        <p:nvSpPr>
          <p:cNvPr id="7" name="Rectangle 5"/>
          <p:cNvSpPr>
            <a:spLocks noGrp="1" noChangeArrowheads="1"/>
          </p:cNvSpPr>
          <p:nvPr>
            <p:ph type="sldNum" sz="quarter" idx="12"/>
          </p:nvPr>
        </p:nvSpPr>
        <p:spPr>
          <a:ln/>
        </p:spPr>
        <p:txBody>
          <a:bodyPr/>
          <a:lstStyle>
            <a:lvl1pPr>
              <a:defRPr/>
            </a:lvl1pPr>
          </a:lstStyle>
          <a:p>
            <a:pPr>
              <a:defRPr/>
            </a:pPr>
            <a:fld id="{D0C4F110-10CD-4924-A308-C38025BF2459}" type="slidenum">
              <a:rPr lang="en-GB"/>
              <a:pPr>
                <a:defRPr/>
              </a:pPr>
              <a:t>‹#›</a:t>
            </a:fld>
            <a:endParaRPr lang="en-GB"/>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5616A32C-BDD2-477E-9699-974424EDB6B8}" type="slidenum">
              <a:rPr lang="en-GB"/>
              <a:pPr>
                <a:defRPr/>
              </a:pPr>
              <a:t>‹#›</a:t>
            </a:fld>
            <a:endParaRPr lang="en-GB"/>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pPr>
              <a:defRPr/>
            </a:pPr>
            <a:endParaRPr lang="en-GB"/>
          </a:p>
        </p:txBody>
      </p:sp>
      <p:sp>
        <p:nvSpPr>
          <p:cNvPr id="5" name="Rectangle 4"/>
          <p:cNvSpPr>
            <a:spLocks noGrp="1" noChangeArrowheads="1"/>
          </p:cNvSpPr>
          <p:nvPr>
            <p:ph type="ftr" sz="quarter" idx="11"/>
          </p:nvPr>
        </p:nvSpPr>
        <p:spPr>
          <a:ln/>
        </p:spPr>
        <p:txBody>
          <a:bodyPr/>
          <a:lstStyle>
            <a:lvl1pPr>
              <a:defRPr/>
            </a:lvl1pPr>
          </a:lstStyle>
          <a:p>
            <a:pPr>
              <a:defRPr/>
            </a:pPr>
            <a:endParaRPr lang="en-GB"/>
          </a:p>
        </p:txBody>
      </p:sp>
      <p:sp>
        <p:nvSpPr>
          <p:cNvPr id="6" name="Rectangle 5"/>
          <p:cNvSpPr>
            <a:spLocks noGrp="1" noChangeArrowheads="1"/>
          </p:cNvSpPr>
          <p:nvPr>
            <p:ph type="sldNum" sz="quarter" idx="12"/>
          </p:nvPr>
        </p:nvSpPr>
        <p:spPr>
          <a:ln/>
        </p:spPr>
        <p:txBody>
          <a:bodyPr/>
          <a:lstStyle>
            <a:lvl1pPr>
              <a:defRPr/>
            </a:lvl1pPr>
          </a:lstStyle>
          <a:p>
            <a:pPr>
              <a:defRPr/>
            </a:pPr>
            <a:fld id="{B11B7DA9-9D2A-425C-9C6F-F48F9EEEE505}" type="slidenum">
              <a:rPr lang="en-GB"/>
              <a:pPr>
                <a:defRPr/>
              </a:pPr>
              <a:t>‹#›</a:t>
            </a:fld>
            <a:endParaRPr lang="en-GB"/>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675B25A-C62F-4555-B283-56CDB15895AD}" type="slidenum">
              <a:rPr lang="en-GB"/>
              <a:pPr>
                <a:defRPr/>
              </a:pPr>
              <a:t>‹#›</a:t>
            </a:fld>
            <a:endParaRPr lang="en-GB"/>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B286449-DACD-4560-9803-FF75F4010A6B}" type="slidenum">
              <a:rPr lang="en-GB"/>
              <a:pPr>
                <a:defRPr/>
              </a:pPr>
              <a:t>‹#›</a:t>
            </a:fld>
            <a:endParaRPr lang="en-GB"/>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6E65D68-F3C5-45B9-8D5E-68E77221FBFF}" type="slidenum">
              <a:rPr lang="en-GB"/>
              <a:pPr>
                <a:defRPr/>
              </a:pPr>
              <a:t>‹#›</a:t>
            </a:fld>
            <a:endParaRPr lang="en-GB"/>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0BE1B8-29A5-4586-B422-5F4475998533}" type="slidenum">
              <a:rPr lang="en-GB"/>
              <a:pPr>
                <a:defRPr/>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A349C5C-E2EA-4905-99E7-48FAC2694CC5}" type="slidenum">
              <a:rPr lang="en-GB"/>
              <a:pPr>
                <a:defRPr/>
              </a:pPr>
              <a:t>‹#›</a:t>
            </a:fld>
            <a:endParaRPr lang="en-GB"/>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AE72ABF-6125-4A68-98C1-CC2D25566B0E}" type="slidenum">
              <a:rPr lang="en-GB"/>
              <a:pPr>
                <a:defRPr/>
              </a:pPr>
              <a:t>‹#›</a:t>
            </a:fld>
            <a:endParaRPr lang="en-GB"/>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5AC5702-546C-44BD-8961-CB7E89D7B87A}" type="slidenum">
              <a:rPr lang="en-GB"/>
              <a:pPr>
                <a:defRPr/>
              </a:pPr>
              <a:t>‹#›</a:t>
            </a:fld>
            <a:endParaRPr lang="en-GB"/>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B7427CA-4853-47A5-8DDD-B06CD26BA6BB}" type="slidenum">
              <a:rPr lang="en-GB"/>
              <a:pPr>
                <a:defRPr/>
              </a:pPr>
              <a:t>‹#›</a:t>
            </a:fld>
            <a:endParaRPr lang="en-GB"/>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EE72909-E317-49A8-8651-652527A42A01}" type="slidenum">
              <a:rPr lang="en-GB"/>
              <a:pPr>
                <a:defRPr/>
              </a:pPr>
              <a:t>‹#›</a:t>
            </a:fld>
            <a:endParaRPr lang="en-GB"/>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2580EAD-758C-4718-879A-B4E1543AB1DE}" type="slidenum">
              <a:rPr lang="en-GB"/>
              <a:pPr>
                <a:defRPr/>
              </a:pPr>
              <a:t>‹#›</a:t>
            </a:fld>
            <a:endParaRPr lang="en-GB"/>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E9A29A1-0AAE-45D1-BEFC-AF65B219C66E}" type="slidenum">
              <a:rPr lang="en-GB"/>
              <a:pPr>
                <a:defRPr/>
              </a:pPr>
              <a:t>‹#›</a:t>
            </a:fld>
            <a:endParaRPr lang="en-GB"/>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5A134BA-A877-43D7-90E9-EAFC0FD67E59}" type="slidenum">
              <a:rPr lang="en-GB"/>
              <a:pPr>
                <a:defRPr/>
              </a:pPr>
              <a:t>‹#›</a:t>
            </a:fld>
            <a:endParaRPr lang="en-GB"/>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DEC963E-CBB9-4502-9A3D-69D56622F59D}" type="slidenum">
              <a:rPr lang="en-GB"/>
              <a:pPr>
                <a:defRPr/>
              </a:pPr>
              <a:t>‹#›</a:t>
            </a:fld>
            <a:endParaRPr lang="en-GB"/>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9DF4257-A677-4721-8BA0-FC5A34B06810}" type="slidenum">
              <a:rPr lang="en-GB"/>
              <a:pPr>
                <a:defRPr/>
              </a:pPr>
              <a:t>‹#›</a:t>
            </a:fld>
            <a:endParaRPr lang="en-GB"/>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C4B2D4-2B4E-4CC0-8EBB-97B34C073F04}" type="slidenum">
              <a:rPr lang="en-GB"/>
              <a:pPr>
                <a:defRPr/>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68838A0-89AF-4EC6-A298-33A090A47038}" type="slidenum">
              <a:rPr lang="en-GB"/>
              <a:pPr>
                <a:defRPr/>
              </a:pPr>
              <a:t>‹#›</a:t>
            </a:fld>
            <a:endParaRPr lang="en-GB"/>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FBAEE26-9883-4CF3-8954-D2A71E4B7324}" type="slidenum">
              <a:rPr lang="en-GB"/>
              <a:pPr>
                <a:defRPr/>
              </a:pPr>
              <a:t>‹#›</a:t>
            </a:fld>
            <a:endParaRPr lang="en-GB"/>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D78A43D-1939-4363-89BD-31773904B318}" type="slidenum">
              <a:rPr lang="en-GB"/>
              <a:pPr>
                <a:defRPr/>
              </a:pPr>
              <a:t>‹#›</a:t>
            </a:fld>
            <a:endParaRPr lang="en-GB"/>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5D5EF55-D0DA-4E17-93C9-3126161DEB8C}" type="slidenum">
              <a:rPr lang="en-GB"/>
              <a:pPr>
                <a:defRPr/>
              </a:pPr>
              <a:t>‹#›</a:t>
            </a:fld>
            <a:endParaRPr lang="en-GB"/>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6075B17-5336-4C85-ABFE-2F719FCCCA7A}" type="slidenum">
              <a:rPr lang="en-GB"/>
              <a:pPr>
                <a:defRPr/>
              </a:pPr>
              <a:t>‹#›</a:t>
            </a:fld>
            <a:endParaRPr lang="en-GB"/>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840C48B-87CB-4CA1-92F2-63D18105204A}" type="slidenum">
              <a:rPr lang="en-GB"/>
              <a:pPr>
                <a:defRPr/>
              </a:pPr>
              <a:t>‹#›</a:t>
            </a:fld>
            <a:endParaRPr lang="en-GB"/>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D49953A-8455-458A-AD51-B76404E878F6}" type="slidenum">
              <a:rPr lang="en-GB"/>
              <a:pPr>
                <a:defRPr/>
              </a:pPr>
              <a:t>‹#›</a:t>
            </a:fld>
            <a:endParaRPr lang="en-GB"/>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F64E372-C542-4DFD-B52C-CE2E07B93551}" type="slidenum">
              <a:rPr lang="en-GB"/>
              <a:pPr>
                <a:defRPr/>
              </a:pPr>
              <a:t>‹#›</a:t>
            </a:fld>
            <a:endParaRPr lang="en-GB"/>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5A98B3-0FFD-4A08-B834-15F07BED8BB5}" type="slidenum">
              <a:rPr lang="en-GB"/>
              <a:pPr>
                <a:defRPr/>
              </a:pPr>
              <a:t>‹#›</a:t>
            </a:fld>
            <a:endParaRPr lang="en-GB"/>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90BA436-2D1B-49A9-9F4C-A46A5000B5A4}" type="slidenum">
              <a:rPr lang="en-GB"/>
              <a:pPr>
                <a:defRPr/>
              </a:pPr>
              <a:t>‹#›</a:t>
            </a:fld>
            <a:endParaRPr lang="en-GB"/>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260648"/>
            <a:ext cx="8229600" cy="1080119"/>
          </a:xfrm>
        </p:spPr>
        <p:txBody>
          <a:bodyPr anchor="t"/>
          <a:lstStyle>
            <a:lvl1pPr>
              <a:defRPr sz="3600" b="0">
                <a:latin typeface="Cambria" pitchFamily="18"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3600"/>
            </a:lvl1pPr>
            <a:lvl2pPr>
              <a:spcBef>
                <a:spcPts val="0"/>
              </a:spcBef>
              <a:defRPr sz="3000" i="1"/>
            </a:lvl2pPr>
            <a:lvl3pPr>
              <a:defRPr sz="2400"/>
            </a:lvl3pPr>
            <a:lvl4pPr>
              <a:defRPr sz="20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pPr>
              <a:defRPr/>
            </a:pPr>
            <a:fld id="{DACF7660-38BF-4C31-9BC0-A60CF04CC393}" type="slidenum">
              <a:rPr lang="en-GB"/>
              <a:pPr>
                <a:defRPr/>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07DF3E4-2F6E-47C5-A659-06110C03E0A2}" type="slidenum">
              <a:rPr lang="en-GB"/>
              <a:pPr>
                <a:defRPr/>
              </a:pPr>
              <a:t>‹#›</a:t>
            </a:fld>
            <a:endParaRPr lang="en-GB"/>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B996489-C7C7-425C-AA1A-2FA28808921A}" type="slidenum">
              <a:rPr lang="en-GB"/>
              <a:pPr>
                <a:defRPr/>
              </a:pPr>
              <a:t>‹#›</a:t>
            </a:fld>
            <a:endParaRPr lang="en-GB"/>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1773238"/>
            <a:ext cx="40386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1773238"/>
            <a:ext cx="40386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10B4965-4558-42A3-9F2C-7EF91A7BE9E2}" type="slidenum">
              <a:rPr lang="en-GB"/>
              <a:pPr>
                <a:defRPr/>
              </a:pPr>
              <a:t>‹#›</a:t>
            </a:fld>
            <a:endParaRPr lang="en-GB"/>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F5A86BA-F617-46D8-ADDD-2A4FA17333AF}" type="slidenum">
              <a:rPr lang="en-GB"/>
              <a:pPr>
                <a:defRPr/>
              </a:pPr>
              <a:t>‹#›</a:t>
            </a:fld>
            <a:endParaRPr lang="en-GB"/>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CF27F0B-D897-44E8-9276-C9899B7EB390}" type="slidenum">
              <a:rPr lang="en-GB"/>
              <a:pPr>
                <a:defRPr/>
              </a:pPr>
              <a:t>‹#›</a:t>
            </a:fld>
            <a:endParaRPr lang="en-GB"/>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283251F-9C69-4784-B27E-FA9890C86FBC}" type="slidenum">
              <a:rPr lang="en-GB"/>
              <a:pPr>
                <a:defRPr/>
              </a:pPr>
              <a:t>‹#›</a:t>
            </a:fld>
            <a:endParaRPr lang="en-GB"/>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76AEA1B-30D8-4C47-BA26-D996F4878EB0}" type="slidenum">
              <a:rPr lang="en-GB"/>
              <a:pPr>
                <a:defRPr/>
              </a:pPr>
              <a:t>‹#›</a:t>
            </a:fld>
            <a:endParaRPr lang="en-GB"/>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1E370D6-FAFD-459E-A685-6222C9E41751}" type="slidenum">
              <a:rPr lang="en-GB"/>
              <a:pPr>
                <a:defRPr/>
              </a:pPr>
              <a:t>‹#›</a:t>
            </a:fld>
            <a:endParaRPr lang="en-GB"/>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C42C04-95B6-45E6-B980-6E5A095A2716}" type="slidenum">
              <a:rPr lang="en-GB"/>
              <a:pPr>
                <a:defRPr/>
              </a:pPr>
              <a:t>‹#›</a:t>
            </a:fld>
            <a:endParaRPr lang="en-GB"/>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085217-C72D-4F7A-A860-03C6BA0E3E88}" type="slidenum">
              <a:rPr lang="en-GB"/>
              <a:pPr>
                <a:defRPr/>
              </a:pPr>
              <a:t>‹#›</a:t>
            </a:fld>
            <a:endParaRPr lang="en-GB"/>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95288" y="258763"/>
            <a:ext cx="8229600" cy="900112"/>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12750" y="1773238"/>
            <a:ext cx="4038600" cy="1938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03750" y="1773238"/>
            <a:ext cx="4038600" cy="1938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12750" y="3863975"/>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03750" y="3863975"/>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594D4ED-D51F-43D0-AE95-1822B80618E5}" type="slidenum">
              <a:rPr lang="en-GB"/>
              <a:pPr>
                <a:defRPr/>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5275F14-C741-494F-AC8D-FC1F6E2D4A17}" type="slidenum">
              <a:rPr lang="en-GB"/>
              <a:pPr>
                <a:defRPr/>
              </a:pPr>
              <a:t>‹#›</a:t>
            </a:fld>
            <a:endParaRPr lang="en-GB"/>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258763"/>
            <a:ext cx="8229600" cy="90011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12750" y="1773238"/>
            <a:ext cx="4038600" cy="4030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1773238"/>
            <a:ext cx="4038600" cy="4030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185E11-D038-4436-A00C-AD1A27CAFD28}" type="slidenum">
              <a:rPr lang="en-GB"/>
              <a:pPr>
                <a:defRPr/>
              </a:pPr>
              <a:t>‹#›</a:t>
            </a:fld>
            <a:endParaRPr lang="en-GB"/>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258763"/>
            <a:ext cx="8229600" cy="900112"/>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1773238"/>
            <a:ext cx="4038600" cy="4030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03750" y="1773238"/>
            <a:ext cx="4038600" cy="1938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03750" y="3863975"/>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6C393C70-A923-40CA-86B5-17BAE156A68C}" type="slidenum">
              <a:rPr lang="en-GB"/>
              <a:pPr>
                <a:defRPr/>
              </a:pPr>
              <a:t>‹#›</a:t>
            </a:fld>
            <a:endParaRPr lang="en-GB"/>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79D1CE0-28FE-4911-8B30-CAFB7DA03219}" type="slidenum">
              <a:rPr lang="en-GB"/>
              <a:pPr>
                <a:defRPr/>
              </a:pPr>
              <a:t>‹#›</a:t>
            </a:fld>
            <a:endParaRPr lang="en-GB"/>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0F2164-0A7D-4ADC-951C-B99E8F0F700F}" type="slidenum">
              <a:rPr lang="en-GB"/>
              <a:pPr>
                <a:defRPr/>
              </a:pPr>
              <a:t>‹#›</a:t>
            </a:fld>
            <a:endParaRPr lang="en-GB"/>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E66A558-E809-4184-997A-A8AF8D0364C3}" type="slidenum">
              <a:rPr lang="en-GB"/>
              <a:pPr>
                <a:defRPr/>
              </a:pPr>
              <a:t>‹#›</a:t>
            </a:fld>
            <a:endParaRPr lang="en-GB"/>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D08FC7-DC91-4328-B330-D638CCAB856A}" type="slidenum">
              <a:rPr lang="en-GB"/>
              <a:pPr>
                <a:defRPr/>
              </a:pPr>
              <a:t>‹#›</a:t>
            </a:fld>
            <a:endParaRPr lang="en-GB"/>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F7C6299-2C72-4C05-9872-45D5869FB49E}" type="slidenum">
              <a:rPr lang="en-GB"/>
              <a:pPr>
                <a:defRPr/>
              </a:pPr>
              <a:t>‹#›</a:t>
            </a:fld>
            <a:endParaRPr lang="en-GB"/>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486EC25-9981-4A56-8044-E11032A9B766}" type="slidenum">
              <a:rPr lang="en-GB"/>
              <a:pPr>
                <a:defRPr/>
              </a:pPr>
              <a:t>‹#›</a:t>
            </a:fld>
            <a:endParaRPr lang="en-GB"/>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8D7210F-A95B-4D8E-8BD5-9FF6799B9622}" type="slidenum">
              <a:rPr lang="en-GB"/>
              <a:pPr>
                <a:defRPr/>
              </a:pPr>
              <a:t>‹#›</a:t>
            </a:fld>
            <a:endParaRPr lang="en-GB"/>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B43FE11-BCE9-4EB3-802A-D5DEC618712F}" type="slidenum">
              <a:rPr lang="en-GB"/>
              <a:pPr>
                <a:defRPr/>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2.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3.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4.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2.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5.png"/><Relationship Id="rId2" Type="http://schemas.openxmlformats.org/officeDocument/2006/relationships/slideLayout" Target="../slideLayouts/slideLayout79.xml"/><Relationship Id="rId16" Type="http://schemas.openxmlformats.org/officeDocument/2006/relationships/image" Target="../media/image10.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8.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08E4B22B-8701-47DC-83D3-E5BCBD9836B2}" type="slidenum">
              <a:rPr lang="en-GB"/>
              <a:pPr>
                <a:defRPr/>
              </a:pPr>
              <a:t>‹#›</a:t>
            </a:fld>
            <a:endParaRPr lang="en-GB"/>
          </a:p>
        </p:txBody>
      </p:sp>
      <p:pic>
        <p:nvPicPr>
          <p:cNvPr id="3079" name="Picture 8"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7"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10" descr="pms151 equiv"/>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12291"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4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4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01B65135-557F-43C3-B875-10C50EEE193C}" type="slidenum">
              <a:rPr lang="en-GB"/>
              <a:pPr>
                <a:defRPr/>
              </a:pPr>
              <a:t>‹#›</a:t>
            </a:fld>
            <a:endParaRPr lang="en-GB"/>
          </a:p>
        </p:txBody>
      </p:sp>
      <p:sp>
        <p:nvSpPr>
          <p:cNvPr id="12295"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2296"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2297"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0" descr="magenta"/>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13315"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5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5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BF63ABA-45E5-445C-8829-996258C4A1E0}" type="slidenum">
              <a:rPr lang="en-GB"/>
              <a:pPr>
                <a:defRPr/>
              </a:pPr>
              <a:t>‹#›</a:t>
            </a:fld>
            <a:endParaRPr lang="en-GB"/>
          </a:p>
        </p:txBody>
      </p:sp>
      <p:sp>
        <p:nvSpPr>
          <p:cNvPr id="13319"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3320"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3321"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10" descr="cyan"/>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14339"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6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6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A96F869-5B95-4593-9F64-A5A7BCAC6F87}" type="slidenum">
              <a:rPr lang="en-GB"/>
              <a:pPr>
                <a:defRPr/>
              </a:pPr>
              <a:t>‹#›</a:t>
            </a:fld>
            <a:endParaRPr lang="en-GB"/>
          </a:p>
        </p:txBody>
      </p:sp>
      <p:sp>
        <p:nvSpPr>
          <p:cNvPr id="14343"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4344"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4345"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AEB5838-3C34-4EA3-BB53-10A35E3420B8}" type="slidenum">
              <a:rPr lang="en-GB"/>
              <a:pPr>
                <a:defRPr/>
              </a:pPr>
              <a:t>‹#›</a:t>
            </a:fld>
            <a:endParaRPr lang="en-GB"/>
          </a:p>
        </p:txBody>
      </p:sp>
      <p:pic>
        <p:nvPicPr>
          <p:cNvPr id="4103" name="Picture 7"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8"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0455032-96D6-4EF9-8DB8-7D834870C369}" type="slidenum">
              <a:rPr lang="en-GB"/>
              <a:pPr>
                <a:defRPr/>
              </a:pPr>
              <a:t>‹#›</a:t>
            </a:fld>
            <a:endParaRPr lang="en-GB"/>
          </a:p>
        </p:txBody>
      </p:sp>
      <p:sp>
        <p:nvSpPr>
          <p:cNvPr id="5123"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4"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pic>
        <p:nvPicPr>
          <p:cNvPr id="5127" name="Picture 13" descr="UofH wo"/>
          <p:cNvPicPr>
            <a:picLocks noChangeAspect="1" noChangeArrowheads="1"/>
          </p:cNvPicPr>
          <p:nvPr/>
        </p:nvPicPr>
        <p:blipFill>
          <a:blip r:embed="rId14"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9"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fade/>
  </p:transition>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1787571E-9E89-4B0C-BCF6-9AC8EBB52C05}" type="slidenum">
              <a:rPr lang="en-GB"/>
              <a:pPr>
                <a:defRPr/>
              </a:pPr>
              <a:t>‹#›</a:t>
            </a:fld>
            <a:endParaRPr lang="en-GB"/>
          </a:p>
        </p:txBody>
      </p:sp>
      <p:sp>
        <p:nvSpPr>
          <p:cNvPr id="6150"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6151" name="Picture 9" descr="Inspiring tomorrows profs 400"/>
          <p:cNvPicPr>
            <a:picLocks noChangeAspect="1" noChangeArrowheads="1"/>
          </p:cNvPicPr>
          <p:nvPr/>
        </p:nvPicPr>
        <p:blipFill>
          <a:blip r:embed="rId13" cstate="print"/>
          <a:srcRect/>
          <a:stretch>
            <a:fillRect/>
          </a:stretch>
        </p:blipFill>
        <p:spPr bwMode="auto">
          <a:xfrm>
            <a:off x="0" y="5757863"/>
            <a:ext cx="3598863" cy="695325"/>
          </a:xfrm>
          <a:prstGeom prst="rect">
            <a:avLst/>
          </a:prstGeom>
          <a:noFill/>
          <a:ln w="9525">
            <a:noFill/>
            <a:miter lim="800000"/>
            <a:headEnd/>
            <a:tailEnd/>
          </a:ln>
        </p:spPr>
      </p:pic>
      <p:pic>
        <p:nvPicPr>
          <p:cNvPr id="6152" name="Picture 10" descr="UofH"/>
          <p:cNvPicPr>
            <a:picLocks noChangeAspect="1" noChangeArrowheads="1"/>
          </p:cNvPicPr>
          <p:nvPr/>
        </p:nvPicPr>
        <p:blipFill>
          <a:blip r:embed="rId14" cstate="print"/>
          <a:srcRect/>
          <a:stretch>
            <a:fillRect/>
          </a:stretch>
        </p:blipFill>
        <p:spPr bwMode="auto">
          <a:xfrm>
            <a:off x="7197725" y="358775"/>
            <a:ext cx="1485900" cy="825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p:fade/>
  </p:transition>
  <p:hf hdr="0" ftr="0" dt="0"/>
  <p:txStyles>
    <p:titleStyle>
      <a:lvl1pPr algn="l" rtl="0" eaLnBrk="0" fontAlgn="base" hangingPunct="0">
        <a:spcBef>
          <a:spcPct val="0"/>
        </a:spcBef>
        <a:spcAft>
          <a:spcPct val="0"/>
        </a:spcAft>
        <a:defRPr sz="3100">
          <a:solidFill>
            <a:srgbClr val="003772"/>
          </a:solidFill>
          <a:latin typeface="+mj-lt"/>
          <a:ea typeface="+mj-ea"/>
          <a:cs typeface="+mj-cs"/>
        </a:defRPr>
      </a:lvl1pPr>
      <a:lvl2pPr algn="l" rtl="0" eaLnBrk="0" fontAlgn="base" hangingPunct="0">
        <a:spcBef>
          <a:spcPct val="0"/>
        </a:spcBef>
        <a:spcAft>
          <a:spcPct val="0"/>
        </a:spcAft>
        <a:defRPr sz="3100">
          <a:solidFill>
            <a:srgbClr val="003772"/>
          </a:solidFill>
          <a:latin typeface="Arial" charset="0"/>
        </a:defRPr>
      </a:lvl2pPr>
      <a:lvl3pPr algn="l" rtl="0" eaLnBrk="0" fontAlgn="base" hangingPunct="0">
        <a:spcBef>
          <a:spcPct val="0"/>
        </a:spcBef>
        <a:spcAft>
          <a:spcPct val="0"/>
        </a:spcAft>
        <a:defRPr sz="3100">
          <a:solidFill>
            <a:srgbClr val="003772"/>
          </a:solidFill>
          <a:latin typeface="Arial" charset="0"/>
        </a:defRPr>
      </a:lvl3pPr>
      <a:lvl4pPr algn="l" rtl="0" eaLnBrk="0" fontAlgn="base" hangingPunct="0">
        <a:spcBef>
          <a:spcPct val="0"/>
        </a:spcBef>
        <a:spcAft>
          <a:spcPct val="0"/>
        </a:spcAft>
        <a:defRPr sz="3100">
          <a:solidFill>
            <a:srgbClr val="003772"/>
          </a:solidFill>
          <a:latin typeface="Arial" charset="0"/>
        </a:defRPr>
      </a:lvl4pPr>
      <a:lvl5pPr algn="l" rtl="0" eaLnBrk="0" fontAlgn="base" hangingPunct="0">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9" descr="pms2725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7171" name="Rectangle 2"/>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897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89797"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1B50D065-65EF-4E6B-B6FF-8F88BFC284E6}" type="slidenum">
              <a:rPr lang="en-GB"/>
              <a:pPr>
                <a:defRPr/>
              </a:pPr>
              <a:t>‹#›</a:t>
            </a:fld>
            <a:endParaRPr lang="en-GB"/>
          </a:p>
        </p:txBody>
      </p:sp>
      <p:sp>
        <p:nvSpPr>
          <p:cNvPr id="7175" name="Rectangle 6"/>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7176" name="Picture 7"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7177" name="Picture 10"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descr="pms410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8195"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1C984927-FD6A-479D-901D-B59BC338EB00}" type="slidenum">
              <a:rPr lang="en-GB"/>
              <a:pPr>
                <a:defRPr/>
              </a:pPr>
              <a:t>‹#›</a:t>
            </a:fld>
            <a:endParaRPr lang="en-GB"/>
          </a:p>
        </p:txBody>
      </p:sp>
      <p:sp>
        <p:nvSpPr>
          <p:cNvPr id="8199"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8200"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8201"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0" descr="pms376 equiv"/>
          <p:cNvPicPr>
            <a:picLocks noChangeAspect="1" noChangeArrowheads="1"/>
          </p:cNvPicPr>
          <p:nvPr/>
        </p:nvPicPr>
        <p:blipFill>
          <a:blip r:embed="rId13" cstate="print"/>
          <a:srcRect/>
          <a:stretch>
            <a:fillRect/>
          </a:stretch>
        </p:blipFill>
        <p:spPr bwMode="auto">
          <a:xfrm>
            <a:off x="3175" y="0"/>
            <a:ext cx="9140825" cy="1755775"/>
          </a:xfrm>
          <a:prstGeom prst="rect">
            <a:avLst/>
          </a:prstGeom>
          <a:noFill/>
          <a:ln w="9525">
            <a:noFill/>
            <a:miter lim="800000"/>
            <a:headEnd/>
            <a:tailEnd/>
          </a:ln>
        </p:spPr>
      </p:pic>
      <p:sp>
        <p:nvSpPr>
          <p:cNvPr id="9219"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1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1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755F8AD3-9980-4AB4-9469-FEB0B8CE5971}" type="slidenum">
              <a:rPr lang="en-GB"/>
              <a:pPr>
                <a:defRPr/>
              </a:pPr>
              <a:t>‹#›</a:t>
            </a:fld>
            <a:endParaRPr lang="en-GB"/>
          </a:p>
        </p:txBody>
      </p:sp>
      <p:sp>
        <p:nvSpPr>
          <p:cNvPr id="9223"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9224"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9225"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0" descr="pms281 equiv"/>
          <p:cNvPicPr>
            <a:picLocks noChangeAspect="1" noChangeArrowheads="1"/>
          </p:cNvPicPr>
          <p:nvPr/>
        </p:nvPicPr>
        <p:blipFill>
          <a:blip r:embed="rId16" cstate="print"/>
          <a:srcRect/>
          <a:stretch>
            <a:fillRect/>
          </a:stretch>
        </p:blipFill>
        <p:spPr bwMode="auto">
          <a:xfrm>
            <a:off x="0" y="-26988"/>
            <a:ext cx="9140825" cy="1584326"/>
          </a:xfrm>
          <a:prstGeom prst="rect">
            <a:avLst/>
          </a:prstGeom>
          <a:noFill/>
          <a:ln w="9525">
            <a:noFill/>
            <a:miter lim="800000"/>
            <a:headEnd/>
            <a:tailEnd/>
          </a:ln>
        </p:spPr>
      </p:pic>
      <p:sp>
        <p:nvSpPr>
          <p:cNvPr id="10243"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2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2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F181BD94-9FAB-4704-9A01-07F8FBF67363}" type="slidenum">
              <a:rPr lang="en-GB"/>
              <a:pPr>
                <a:defRPr/>
              </a:pPr>
              <a:t>‹#›</a:t>
            </a:fld>
            <a:endParaRPr lang="en-GB"/>
          </a:p>
        </p:txBody>
      </p:sp>
      <p:sp>
        <p:nvSpPr>
          <p:cNvPr id="10247" name="Rectangle 7"/>
          <p:cNvSpPr>
            <a:spLocks noGrp="1" noChangeArrowheads="1"/>
          </p:cNvSpPr>
          <p:nvPr>
            <p:ph type="body" idx="1"/>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pic>
        <p:nvPicPr>
          <p:cNvPr id="10248" name="Picture 8" descr="Inspiring tomorrows profs 400"/>
          <p:cNvPicPr>
            <a:picLocks noChangeAspect="1" noChangeArrowheads="1"/>
          </p:cNvPicPr>
          <p:nvPr/>
        </p:nvPicPr>
        <p:blipFill>
          <a:blip r:embed="rId17" cstate="print"/>
          <a:srcRect/>
          <a:stretch>
            <a:fillRect/>
          </a:stretch>
        </p:blipFill>
        <p:spPr bwMode="auto">
          <a:xfrm>
            <a:off x="0" y="5757863"/>
            <a:ext cx="3598863" cy="695325"/>
          </a:xfrm>
          <a:prstGeom prst="rect">
            <a:avLst/>
          </a:prstGeom>
          <a:noFill/>
          <a:ln w="9525">
            <a:noFill/>
            <a:miter lim="800000"/>
            <a:headEnd/>
            <a:tailEnd/>
          </a:ln>
        </p:spPr>
      </p:pic>
      <p:pic>
        <p:nvPicPr>
          <p:cNvPr id="10249" name="Picture 9" descr="UofH wo"/>
          <p:cNvPicPr>
            <a:picLocks noChangeAspect="1" noChangeArrowheads="1"/>
          </p:cNvPicPr>
          <p:nvPr/>
        </p:nvPicPr>
        <p:blipFill>
          <a:blip r:embed="rId18"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60" r:id="rId1"/>
    <p:sldLayoutId id="214748422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transition>
    <p:fade/>
  </p:transition>
  <p:hf hdr="0" ftr="0" dt="0"/>
  <p:txStyles>
    <p:titleStyle>
      <a:lvl1pPr algn="l" rtl="0" eaLnBrk="0" fontAlgn="base" hangingPunct="0">
        <a:spcBef>
          <a:spcPct val="0"/>
        </a:spcBef>
        <a:spcAft>
          <a:spcPct val="0"/>
        </a:spcAft>
        <a:defRPr sz="3100" b="1">
          <a:solidFill>
            <a:schemeClr val="bg1"/>
          </a:solidFill>
          <a:latin typeface="+mj-lt"/>
          <a:ea typeface="+mj-ea"/>
          <a:cs typeface="+mj-cs"/>
        </a:defRPr>
      </a:lvl1pPr>
      <a:lvl2pPr algn="l" rtl="0" eaLnBrk="0" fontAlgn="base" hangingPunct="0">
        <a:spcBef>
          <a:spcPct val="0"/>
        </a:spcBef>
        <a:spcAft>
          <a:spcPct val="0"/>
        </a:spcAft>
        <a:defRPr sz="3100" b="1">
          <a:solidFill>
            <a:schemeClr val="bg1"/>
          </a:solidFill>
          <a:latin typeface="Calibri" pitchFamily="34" charset="0"/>
        </a:defRPr>
      </a:lvl2pPr>
      <a:lvl3pPr algn="l" rtl="0" eaLnBrk="0" fontAlgn="base" hangingPunct="0">
        <a:spcBef>
          <a:spcPct val="0"/>
        </a:spcBef>
        <a:spcAft>
          <a:spcPct val="0"/>
        </a:spcAft>
        <a:defRPr sz="3100" b="1">
          <a:solidFill>
            <a:schemeClr val="bg1"/>
          </a:solidFill>
          <a:latin typeface="Calibri" pitchFamily="34" charset="0"/>
        </a:defRPr>
      </a:lvl3pPr>
      <a:lvl4pPr algn="l" rtl="0" eaLnBrk="0" fontAlgn="base" hangingPunct="0">
        <a:spcBef>
          <a:spcPct val="0"/>
        </a:spcBef>
        <a:spcAft>
          <a:spcPct val="0"/>
        </a:spcAft>
        <a:defRPr sz="3100" b="1">
          <a:solidFill>
            <a:schemeClr val="bg1"/>
          </a:solidFill>
          <a:latin typeface="Calibri" pitchFamily="34" charset="0"/>
        </a:defRPr>
      </a:lvl4pPr>
      <a:lvl5pPr algn="l" rtl="0" eaLnBrk="0" fontAlgn="base" hangingPunct="0">
        <a:spcBef>
          <a:spcPct val="0"/>
        </a:spcBef>
        <a:spcAft>
          <a:spcPct val="0"/>
        </a:spcAft>
        <a:defRPr sz="3100" b="1">
          <a:solidFill>
            <a:schemeClr val="bg1"/>
          </a:solidFill>
          <a:latin typeface="Calibri" pitchFamily="34" charset="0"/>
        </a:defRPr>
      </a:lvl5pPr>
      <a:lvl6pPr marL="457200" algn="l" rtl="0" fontAlgn="base">
        <a:spcBef>
          <a:spcPct val="0"/>
        </a:spcBef>
        <a:spcAft>
          <a:spcPct val="0"/>
        </a:spcAft>
        <a:defRPr sz="3100" b="1">
          <a:solidFill>
            <a:schemeClr val="bg1"/>
          </a:solidFill>
          <a:latin typeface="Arial" charset="0"/>
        </a:defRPr>
      </a:lvl6pPr>
      <a:lvl7pPr marL="914400" algn="l" rtl="0" fontAlgn="base">
        <a:spcBef>
          <a:spcPct val="0"/>
        </a:spcBef>
        <a:spcAft>
          <a:spcPct val="0"/>
        </a:spcAft>
        <a:defRPr sz="3100" b="1">
          <a:solidFill>
            <a:schemeClr val="bg1"/>
          </a:solidFill>
          <a:latin typeface="Arial" charset="0"/>
        </a:defRPr>
      </a:lvl7pPr>
      <a:lvl8pPr marL="1371600" algn="l" rtl="0" fontAlgn="base">
        <a:spcBef>
          <a:spcPct val="0"/>
        </a:spcBef>
        <a:spcAft>
          <a:spcPct val="0"/>
        </a:spcAft>
        <a:defRPr sz="3100" b="1">
          <a:solidFill>
            <a:schemeClr val="bg1"/>
          </a:solidFill>
          <a:latin typeface="Arial" charset="0"/>
        </a:defRPr>
      </a:lvl8pPr>
      <a:lvl9pPr marL="1828800" algn="l" rtl="0" fontAlgn="base">
        <a:spcBef>
          <a:spcPct val="0"/>
        </a:spcBef>
        <a:spcAft>
          <a:spcPct val="0"/>
        </a:spcAft>
        <a:defRPr sz="31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400">
          <a:solidFill>
            <a:srgbClr val="336699"/>
          </a:solidFill>
          <a:latin typeface="+mn-lt"/>
        </a:defRPr>
      </a:lvl2pPr>
      <a:lvl3pPr marL="1143000" indent="-228600" algn="l" rtl="0" eaLnBrk="0" fontAlgn="base" hangingPunct="0">
        <a:spcBef>
          <a:spcPct val="20000"/>
        </a:spcBef>
        <a:spcAft>
          <a:spcPct val="0"/>
        </a:spcAft>
        <a:buChar char="•"/>
        <a:defRPr sz="2000">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10" descr="pms186 equiv"/>
          <p:cNvPicPr>
            <a:picLocks noChangeAspect="1" noChangeArrowheads="1"/>
          </p:cNvPicPr>
          <p:nvPr/>
        </p:nvPicPr>
        <p:blipFill>
          <a:blip r:embed="rId13" cstate="print"/>
          <a:srcRect/>
          <a:stretch>
            <a:fillRect/>
          </a:stretch>
        </p:blipFill>
        <p:spPr bwMode="auto">
          <a:xfrm>
            <a:off x="0" y="0"/>
            <a:ext cx="9140825" cy="1755775"/>
          </a:xfrm>
          <a:prstGeom prst="rect">
            <a:avLst/>
          </a:prstGeom>
          <a:noFill/>
          <a:ln w="9525">
            <a:noFill/>
            <a:miter lim="800000"/>
            <a:headEnd/>
            <a:tailEnd/>
          </a:ln>
        </p:spPr>
      </p:pic>
      <p:sp>
        <p:nvSpPr>
          <p:cNvPr id="11267" name="Rectangle 3"/>
          <p:cNvSpPr>
            <a:spLocks noGrp="1" noChangeArrowheads="1"/>
          </p:cNvSpPr>
          <p:nvPr>
            <p:ph type="title"/>
          </p:nvPr>
        </p:nvSpPr>
        <p:spPr bwMode="auto">
          <a:xfrm>
            <a:off x="395288" y="258763"/>
            <a:ext cx="8229600" cy="900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GB"/>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GB"/>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33C2B768-650C-4D04-A3B6-303566EA8EB5}" type="slidenum">
              <a:rPr lang="en-GB"/>
              <a:pPr>
                <a:defRPr/>
              </a:pPr>
              <a:t>‹#›</a:t>
            </a:fld>
            <a:endParaRPr lang="en-GB"/>
          </a:p>
        </p:txBody>
      </p:sp>
      <p:sp>
        <p:nvSpPr>
          <p:cNvPr id="11271" name="Rectangle 7"/>
          <p:cNvSpPr>
            <a:spLocks noGrp="1" noChangeArrowheads="1"/>
          </p:cNvSpPr>
          <p:nvPr>
            <p:ph type="body" idx="1"/>
          </p:nvPr>
        </p:nvSpPr>
        <p:spPr bwMode="auto">
          <a:xfrm>
            <a:off x="412750" y="2205038"/>
            <a:ext cx="8229600" cy="3598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1272" name="Picture 8" descr="Inspiring tomorrows profs 400"/>
          <p:cNvPicPr>
            <a:picLocks noChangeAspect="1" noChangeArrowheads="1"/>
          </p:cNvPicPr>
          <p:nvPr/>
        </p:nvPicPr>
        <p:blipFill>
          <a:blip r:embed="rId14" cstate="print"/>
          <a:srcRect/>
          <a:stretch>
            <a:fillRect/>
          </a:stretch>
        </p:blipFill>
        <p:spPr bwMode="auto">
          <a:xfrm>
            <a:off x="0" y="5757863"/>
            <a:ext cx="3598863" cy="695325"/>
          </a:xfrm>
          <a:prstGeom prst="rect">
            <a:avLst/>
          </a:prstGeom>
          <a:noFill/>
          <a:ln w="9525">
            <a:noFill/>
            <a:miter lim="800000"/>
            <a:headEnd/>
            <a:tailEnd/>
          </a:ln>
        </p:spPr>
      </p:pic>
      <p:pic>
        <p:nvPicPr>
          <p:cNvPr id="11273" name="Picture 9" descr="UofH wo"/>
          <p:cNvPicPr>
            <a:picLocks noChangeAspect="1" noChangeArrowheads="1"/>
          </p:cNvPicPr>
          <p:nvPr/>
        </p:nvPicPr>
        <p:blipFill>
          <a:blip r:embed="rId15" cstate="print"/>
          <a:srcRect/>
          <a:stretch>
            <a:fillRect/>
          </a:stretch>
        </p:blipFill>
        <p:spPr bwMode="auto">
          <a:xfrm>
            <a:off x="7197725" y="358775"/>
            <a:ext cx="1485900" cy="8239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p:fade/>
  </p:transition>
  <p:hf hdr="0" ftr="0" dt="0"/>
  <p:txStyles>
    <p:titleStyle>
      <a:lvl1pPr algn="l" rtl="0" eaLnBrk="0" fontAlgn="base" hangingPunct="0">
        <a:spcBef>
          <a:spcPct val="0"/>
        </a:spcBef>
        <a:spcAft>
          <a:spcPct val="0"/>
        </a:spcAft>
        <a:defRPr sz="3100">
          <a:solidFill>
            <a:schemeClr val="bg1"/>
          </a:solidFill>
          <a:latin typeface="+mj-lt"/>
          <a:ea typeface="+mj-ea"/>
          <a:cs typeface="+mj-cs"/>
        </a:defRPr>
      </a:lvl1pPr>
      <a:lvl2pPr algn="l" rtl="0" eaLnBrk="0" fontAlgn="base" hangingPunct="0">
        <a:spcBef>
          <a:spcPct val="0"/>
        </a:spcBef>
        <a:spcAft>
          <a:spcPct val="0"/>
        </a:spcAft>
        <a:defRPr sz="3100">
          <a:solidFill>
            <a:schemeClr val="bg1"/>
          </a:solidFill>
          <a:latin typeface="Arial" charset="0"/>
        </a:defRPr>
      </a:lvl2pPr>
      <a:lvl3pPr algn="l" rtl="0" eaLnBrk="0" fontAlgn="base" hangingPunct="0">
        <a:spcBef>
          <a:spcPct val="0"/>
        </a:spcBef>
        <a:spcAft>
          <a:spcPct val="0"/>
        </a:spcAft>
        <a:defRPr sz="3100">
          <a:solidFill>
            <a:schemeClr val="bg1"/>
          </a:solidFill>
          <a:latin typeface="Arial" charset="0"/>
        </a:defRPr>
      </a:lvl3pPr>
      <a:lvl4pPr algn="l" rtl="0" eaLnBrk="0" fontAlgn="base" hangingPunct="0">
        <a:spcBef>
          <a:spcPct val="0"/>
        </a:spcBef>
        <a:spcAft>
          <a:spcPct val="0"/>
        </a:spcAft>
        <a:defRPr sz="3100">
          <a:solidFill>
            <a:schemeClr val="bg1"/>
          </a:solidFill>
          <a:latin typeface="Arial" charset="0"/>
        </a:defRPr>
      </a:lvl4pPr>
      <a:lvl5pPr algn="l" rtl="0" eaLnBrk="0" fontAlgn="base" hangingPunct="0">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rgbClr val="003772"/>
          </a:solidFill>
          <a:latin typeface="+mn-lt"/>
          <a:ea typeface="+mn-ea"/>
          <a:cs typeface="+mn-cs"/>
        </a:defRPr>
      </a:lvl1pPr>
      <a:lvl2pPr marL="742950" indent="-285750" algn="l" rtl="0" eaLnBrk="0" fontAlgn="base" hangingPunct="0">
        <a:spcBef>
          <a:spcPct val="20000"/>
        </a:spcBef>
        <a:spcAft>
          <a:spcPct val="0"/>
        </a:spcAft>
        <a:buChar char="–"/>
        <a:defRPr sz="2000">
          <a:solidFill>
            <a:srgbClr val="003772"/>
          </a:solidFill>
          <a:latin typeface="+mn-lt"/>
        </a:defRPr>
      </a:lvl2pPr>
      <a:lvl3pPr marL="1143000" indent="-228600" algn="l" rtl="0" eaLnBrk="0" fontAlgn="base" hangingPunct="0">
        <a:spcBef>
          <a:spcPct val="20000"/>
        </a:spcBef>
        <a:spcAft>
          <a:spcPct val="0"/>
        </a:spcAft>
        <a:buChar char="•"/>
        <a:defRPr>
          <a:solidFill>
            <a:srgbClr val="003772"/>
          </a:solidFill>
          <a:latin typeface="+mn-lt"/>
        </a:defRPr>
      </a:lvl3pPr>
      <a:lvl4pPr marL="1600200" indent="-228600" algn="l" rtl="0" eaLnBrk="0" fontAlgn="base" hangingPunct="0">
        <a:spcBef>
          <a:spcPct val="20000"/>
        </a:spcBef>
        <a:spcAft>
          <a:spcPct val="0"/>
        </a:spcAft>
        <a:buChar char="–"/>
        <a:defRPr sz="1600">
          <a:solidFill>
            <a:srgbClr val="003772"/>
          </a:solidFill>
          <a:latin typeface="+mn-lt"/>
        </a:defRPr>
      </a:lvl4pPr>
      <a:lvl5pPr marL="2057400" indent="-228600" algn="l" rtl="0" eaLnBrk="0" fontAlgn="base" hangingPunct="0">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sz="quarter" idx="1"/>
          </p:nvPr>
        </p:nvSpPr>
        <p:spPr>
          <a:xfrm>
            <a:off x="285720" y="4581128"/>
            <a:ext cx="4214272" cy="1991144"/>
          </a:xfrm>
          <a:solidFill>
            <a:schemeClr val="bg1">
              <a:alpha val="73000"/>
            </a:schemeClr>
          </a:solidFill>
          <a:ln w="19050">
            <a:solidFill>
              <a:schemeClr val="tx1"/>
            </a:solidFill>
          </a:ln>
        </p:spPr>
        <p:txBody>
          <a:bodyPr lIns="180000" tIns="108000" rIns="180000" bIns="108000"/>
          <a:lstStyle/>
          <a:p>
            <a:pPr algn="l" eaLnBrk="1" hangingPunct="1">
              <a:spcBef>
                <a:spcPct val="0"/>
              </a:spcBef>
            </a:pPr>
            <a:r>
              <a:rPr lang="en-GB" sz="2800" dirty="0" smtClean="0">
                <a:latin typeface="Calibri" pitchFamily="34" charset="0"/>
              </a:rPr>
              <a:t>Dave Pattern</a:t>
            </a:r>
          </a:p>
          <a:p>
            <a:pPr algn="l" eaLnBrk="1" hangingPunct="1">
              <a:spcBef>
                <a:spcPct val="0"/>
              </a:spcBef>
            </a:pPr>
            <a:r>
              <a:rPr lang="en-GB" sz="2800" dirty="0" smtClean="0">
                <a:latin typeface="Calibri" pitchFamily="34" charset="0"/>
              </a:rPr>
              <a:t>Library Systems Manager</a:t>
            </a:r>
          </a:p>
          <a:p>
            <a:pPr algn="l" eaLnBrk="1" hangingPunct="1">
              <a:spcBef>
                <a:spcPct val="0"/>
              </a:spcBef>
            </a:pPr>
            <a:r>
              <a:rPr lang="en-GB" sz="2800" dirty="0" smtClean="0">
                <a:latin typeface="Calibri" pitchFamily="34" charset="0"/>
              </a:rPr>
              <a:t>University of Huddersfield</a:t>
            </a:r>
          </a:p>
          <a:p>
            <a:pPr algn="l" eaLnBrk="1" hangingPunct="1">
              <a:spcBef>
                <a:spcPct val="0"/>
              </a:spcBef>
            </a:pPr>
            <a:r>
              <a:rPr lang="en-GB" sz="2800" dirty="0" smtClean="0">
                <a:latin typeface="Calibri" pitchFamily="34" charset="0"/>
              </a:rPr>
              <a:t>d.c.pattern@hud.ac.uk</a:t>
            </a:r>
          </a:p>
        </p:txBody>
      </p:sp>
      <p:sp>
        <p:nvSpPr>
          <p:cNvPr id="4" name="Title 1"/>
          <p:cNvSpPr>
            <a:spLocks/>
          </p:cNvSpPr>
          <p:nvPr/>
        </p:nvSpPr>
        <p:spPr bwMode="auto">
          <a:xfrm>
            <a:off x="214282" y="579153"/>
            <a:ext cx="8229600" cy="811196"/>
          </a:xfrm>
          <a:prstGeom prst="rect">
            <a:avLst/>
          </a:prstGeom>
          <a:noFill/>
          <a:ln w="9525">
            <a:noFill/>
            <a:miter lim="800000"/>
            <a:headEnd/>
            <a:tailEnd/>
          </a:ln>
        </p:spPr>
        <p:txBody>
          <a:bodyPr/>
          <a:lstStyle/>
          <a:p>
            <a:pPr eaLnBrk="0" hangingPunct="0"/>
            <a:r>
              <a:rPr lang="en-GB" sz="4400" dirty="0" smtClean="0">
                <a:solidFill>
                  <a:schemeClr val="bg1"/>
                </a:solidFill>
                <a:latin typeface="Cambria" pitchFamily="18" charset="0"/>
              </a:rPr>
              <a:t>Summon at Huddersfield</a:t>
            </a:r>
            <a:endParaRPr lang="en-GB" sz="44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Meanwhile, in the real world…</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Google Scholar (launched Nov 2004)</a:t>
            </a:r>
            <a:endParaRPr lang="en-GB" sz="3200" i="1" dirty="0">
              <a:solidFill>
                <a:srgbClr val="FFC000"/>
              </a:solidFill>
              <a:latin typeface="Cambria"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755650" y="2106626"/>
            <a:ext cx="7632700" cy="3251200"/>
          </a:xfrm>
          <a:prstGeom prst="rect">
            <a:avLst/>
          </a:prstGeom>
          <a:noFill/>
          <a:ln w="9525" algn="ctr">
            <a:noFill/>
            <a:miter lim="800000"/>
            <a:headEnd/>
            <a:tailEnd/>
          </a:ln>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ChangeArrowheads="1"/>
          </p:cNvSpPr>
          <p:nvPr>
            <p:ph type="body" idx="4294967295"/>
          </p:nvPr>
        </p:nvSpPr>
        <p:spPr/>
        <p:txBody>
          <a:bodyPr/>
          <a:lstStyle/>
          <a:p>
            <a:pPr eaLnBrk="1" hangingPunct="1"/>
            <a:r>
              <a:rPr lang="en-GB" sz="3600" dirty="0" smtClean="0"/>
              <a:t>“Make recommendations for future</a:t>
            </a:r>
            <a:br>
              <a:rPr lang="en-GB" sz="3600" dirty="0" smtClean="0"/>
            </a:br>
            <a:r>
              <a:rPr lang="en-GB" sz="3600" dirty="0" smtClean="0"/>
              <a:t>  provision, e.g. for the next 5 years,</a:t>
            </a:r>
            <a:br>
              <a:rPr lang="en-GB" sz="3600" dirty="0" smtClean="0"/>
            </a:br>
            <a:r>
              <a:rPr lang="en-GB" sz="3600" dirty="0" smtClean="0"/>
              <a:t>  taking into account system</a:t>
            </a:r>
            <a:br>
              <a:rPr lang="en-GB" sz="3600" dirty="0" smtClean="0"/>
            </a:br>
            <a:r>
              <a:rPr lang="en-GB" sz="3600" dirty="0" smtClean="0"/>
              <a:t>  interoperability and future-proofing.”</a:t>
            </a:r>
            <a:br>
              <a:rPr lang="en-GB" sz="3600" dirty="0" smtClean="0"/>
            </a:br>
            <a:r>
              <a:rPr lang="en-GB" sz="3600" dirty="0" smtClean="0"/>
              <a:t>		           </a:t>
            </a:r>
            <a:r>
              <a:rPr lang="en-GB" i="1" dirty="0" smtClean="0">
                <a:solidFill>
                  <a:srgbClr val="0070C0"/>
                </a:solidFill>
              </a:rPr>
              <a:t>(terms of reference document)</a:t>
            </a:r>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Electronic Resources Review</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April 2009</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ChangeArrowheads="1"/>
          </p:cNvSpPr>
          <p:nvPr>
            <p:ph type="body" idx="4294967295"/>
          </p:nvPr>
        </p:nvSpPr>
        <p:spPr/>
        <p:txBody>
          <a:bodyPr/>
          <a:lstStyle/>
          <a:p>
            <a:pPr eaLnBrk="1" hangingPunct="1"/>
            <a:r>
              <a:rPr lang="en-GB" sz="3600" dirty="0" smtClean="0"/>
              <a:t>“To provide ease of searching and access</a:t>
            </a:r>
            <a:br>
              <a:rPr lang="en-GB" sz="3600" dirty="0" smtClean="0"/>
            </a:br>
            <a:r>
              <a:rPr lang="en-GB" sz="3600" dirty="0" smtClean="0"/>
              <a:t>  for the user, whilst reducing the</a:t>
            </a:r>
            <a:br>
              <a:rPr lang="en-GB" sz="3600" dirty="0" smtClean="0"/>
            </a:br>
            <a:r>
              <a:rPr lang="en-GB" sz="3600" dirty="0" smtClean="0"/>
              <a:t>  workload for Systems and Technical</a:t>
            </a:r>
            <a:br>
              <a:rPr lang="en-GB" sz="3600" dirty="0" smtClean="0"/>
            </a:br>
            <a:r>
              <a:rPr lang="en-GB" sz="3600" dirty="0" smtClean="0"/>
              <a:t>  Services, and remaining within current</a:t>
            </a:r>
            <a:br>
              <a:rPr lang="en-GB" sz="3600" dirty="0" smtClean="0"/>
            </a:br>
            <a:r>
              <a:rPr lang="en-GB" sz="3600" dirty="0" smtClean="0"/>
              <a:t>  budget levels.”</a:t>
            </a:r>
            <a:br>
              <a:rPr lang="en-GB" sz="3600" dirty="0" smtClean="0"/>
            </a:br>
            <a:r>
              <a:rPr lang="en-GB" sz="3600" dirty="0" smtClean="0"/>
              <a:t>		           </a:t>
            </a:r>
            <a:r>
              <a:rPr lang="en-GB" i="1" dirty="0" smtClean="0">
                <a:solidFill>
                  <a:srgbClr val="0070C0"/>
                </a:solidFill>
              </a:rPr>
              <a:t>(terms of reference document)</a:t>
            </a:r>
            <a:endParaRPr lang="en-GB" dirty="0" smtClean="0"/>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Electronic Resources Review</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April 2009</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body" idx="4294967295"/>
          </p:nvPr>
        </p:nvSpPr>
        <p:spPr/>
        <p:txBody>
          <a:bodyPr/>
          <a:lstStyle/>
          <a:p>
            <a:pPr marL="609600" indent="-609600" eaLnBrk="1" hangingPunct="1">
              <a:lnSpc>
                <a:spcPct val="90000"/>
              </a:lnSpc>
              <a:buFontTx/>
              <a:buAutoNum type="arabicPeriod"/>
            </a:pPr>
            <a:r>
              <a:rPr lang="en-GB" sz="3600" dirty="0" smtClean="0"/>
              <a:t>First class search engine</a:t>
            </a:r>
          </a:p>
          <a:p>
            <a:pPr marL="914400" lvl="1" indent="-457200" eaLnBrk="1" hangingPunct="1">
              <a:lnSpc>
                <a:spcPct val="90000"/>
              </a:lnSpc>
              <a:spcBef>
                <a:spcPts val="0"/>
              </a:spcBef>
              <a:buNone/>
            </a:pPr>
            <a:r>
              <a:rPr lang="en-GB" sz="2800" i="1" dirty="0" smtClean="0"/>
              <a:t>    - relevancy ranking, facets, fast results, etc</a:t>
            </a:r>
          </a:p>
          <a:p>
            <a:pPr marL="609600" indent="-609600" eaLnBrk="1" hangingPunct="1">
              <a:lnSpc>
                <a:spcPct val="90000"/>
              </a:lnSpc>
              <a:buFontTx/>
              <a:buAutoNum type="arabicPeriod"/>
            </a:pPr>
            <a:r>
              <a:rPr lang="en-GB" sz="3600" dirty="0" smtClean="0"/>
              <a:t>The “one-stop shop”</a:t>
            </a:r>
          </a:p>
          <a:p>
            <a:pPr marL="914400" lvl="1" indent="-457200" eaLnBrk="1" hangingPunct="1">
              <a:lnSpc>
                <a:spcPct val="90000"/>
              </a:lnSpc>
              <a:spcBef>
                <a:spcPts val="0"/>
              </a:spcBef>
              <a:buNone/>
            </a:pPr>
            <a:r>
              <a:rPr lang="en-GB" sz="2800" i="1" dirty="0" smtClean="0"/>
              <a:t>    - personalisation, reduce silos of data, etc</a:t>
            </a:r>
          </a:p>
          <a:p>
            <a:pPr marL="609600" indent="-609600" eaLnBrk="1" hangingPunct="1">
              <a:lnSpc>
                <a:spcPct val="90000"/>
              </a:lnSpc>
              <a:buFontTx/>
              <a:buAutoNum type="arabicPeriod"/>
            </a:pPr>
            <a:r>
              <a:rPr lang="en-GB" sz="3600" dirty="0" smtClean="0"/>
              <a:t>Improved systems management</a:t>
            </a:r>
          </a:p>
          <a:p>
            <a:pPr marL="914400" lvl="1" indent="-457200" eaLnBrk="1" hangingPunct="1">
              <a:lnSpc>
                <a:spcPct val="90000"/>
              </a:lnSpc>
              <a:spcBef>
                <a:spcPts val="0"/>
              </a:spcBef>
              <a:buNone/>
            </a:pPr>
            <a:r>
              <a:rPr lang="en-GB" sz="2800" i="1" dirty="0" smtClean="0"/>
              <a:t>    - interoperability, usage stats, open standards, etc</a:t>
            </a:r>
          </a:p>
          <a:p>
            <a:pPr marL="609600" indent="-609600" eaLnBrk="1" hangingPunct="1">
              <a:lnSpc>
                <a:spcPct val="90000"/>
              </a:lnSpc>
              <a:buFontTx/>
              <a:buAutoNum type="arabicPeriod"/>
            </a:pPr>
            <a:r>
              <a:rPr lang="en-GB" sz="3600" dirty="0" smtClean="0"/>
              <a:t>Improved value for money</a:t>
            </a:r>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Electronic Resources Review</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“The Vision”</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4294967295"/>
          </p:nvPr>
        </p:nvSpPr>
        <p:spPr/>
        <p:txBody>
          <a:bodyPr/>
          <a:lstStyle/>
          <a:p>
            <a:pPr eaLnBrk="1" hangingPunct="1"/>
            <a:r>
              <a:rPr lang="en-GB" sz="3600" dirty="0" smtClean="0"/>
              <a:t>Selection of </a:t>
            </a:r>
            <a:r>
              <a:rPr lang="en-GB" sz="3600" dirty="0" smtClean="0"/>
              <a:t>vendors invited </a:t>
            </a:r>
            <a:r>
              <a:rPr lang="en-GB" sz="3600" dirty="0" smtClean="0"/>
              <a:t>to give 45 minute product demos</a:t>
            </a:r>
          </a:p>
          <a:p>
            <a:pPr eaLnBrk="1" hangingPunct="1"/>
            <a:r>
              <a:rPr lang="en-GB" sz="3600" dirty="0" smtClean="0"/>
              <a:t>Products rated against “The Vision”</a:t>
            </a:r>
          </a:p>
          <a:p>
            <a:pPr eaLnBrk="1" hangingPunct="1"/>
            <a:r>
              <a:rPr lang="en-GB" sz="3600" dirty="0" smtClean="0"/>
              <a:t>Report to Library Management Group</a:t>
            </a:r>
          </a:p>
          <a:p>
            <a:pPr lvl="1" eaLnBrk="1" hangingPunct="1"/>
            <a:r>
              <a:rPr lang="en-GB" sz="2800" i="1" dirty="0" smtClean="0"/>
              <a:t>3 options for moving forward with pros &amp; cons</a:t>
            </a:r>
          </a:p>
          <a:p>
            <a:pPr lvl="1" eaLnBrk="1" hangingPunct="1"/>
            <a:endParaRPr lang="en-GB" dirty="0" smtClean="0"/>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Electronic Resources Review</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“The Vision”</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15</a:t>
            </a:fld>
            <a:endParaRPr lang="en-GB"/>
          </a:p>
        </p:txBody>
      </p:sp>
      <p:sp>
        <p:nvSpPr>
          <p:cNvPr id="3"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first impressions</a:t>
            </a:r>
            <a:endParaRPr lang="en-GB" sz="3200" i="1" dirty="0">
              <a:solidFill>
                <a:srgbClr val="FFC000"/>
              </a:solidFill>
              <a:latin typeface="Cambria" pitchFamily="18" charset="0"/>
            </a:endParaRPr>
          </a:p>
        </p:txBody>
      </p:sp>
      <p:sp>
        <p:nvSpPr>
          <p:cNvPr id="4"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lang="en-GB" sz="3600" kern="0" dirty="0" smtClean="0">
                <a:solidFill>
                  <a:srgbClr val="003772"/>
                </a:solidFill>
                <a:latin typeface="+mn-lt"/>
              </a:rPr>
              <a:t>“My killer-app moment </a:t>
            </a:r>
            <a:r>
              <a:rPr lang="en-GB" sz="3600" kern="0" dirty="0" smtClean="0">
                <a:solidFill>
                  <a:srgbClr val="003772"/>
                </a:solidFill>
                <a:latin typeface="+mn-lt"/>
              </a:rPr>
              <a:t>[at Midwinter ALA 2009] was with </a:t>
            </a:r>
            <a:r>
              <a:rPr lang="en-GB" sz="3600" kern="0" dirty="0" smtClean="0">
                <a:solidFill>
                  <a:srgbClr val="003772"/>
                </a:solidFill>
                <a:latin typeface="+mn-lt"/>
              </a:rPr>
              <a:t>Summon, a </a:t>
            </a:r>
            <a:r>
              <a:rPr lang="en-GB" sz="3600" kern="0" dirty="0" smtClean="0">
                <a:solidFill>
                  <a:srgbClr val="003772"/>
                </a:solidFill>
                <a:latin typeface="+mn-lt"/>
              </a:rPr>
              <a:t>new unified-search service … </a:t>
            </a:r>
            <a:r>
              <a:rPr lang="en-GB" sz="3600" kern="0" dirty="0" smtClean="0">
                <a:solidFill>
                  <a:srgbClr val="003772"/>
                </a:solidFill>
                <a:latin typeface="+mn-lt"/>
              </a:rPr>
              <a:t>[that] makes your typical </a:t>
            </a:r>
            <a:r>
              <a:rPr lang="en-GB" sz="3600" kern="0" dirty="0" err="1" smtClean="0">
                <a:solidFill>
                  <a:srgbClr val="003772"/>
                </a:solidFill>
                <a:latin typeface="+mn-lt"/>
              </a:rPr>
              <a:t>metasearch</a:t>
            </a:r>
            <a:r>
              <a:rPr lang="en-GB" sz="3600" kern="0" dirty="0" smtClean="0">
                <a:solidFill>
                  <a:srgbClr val="003772"/>
                </a:solidFill>
                <a:latin typeface="+mn-lt"/>
              </a:rPr>
              <a:t> tool </a:t>
            </a:r>
            <a:r>
              <a:rPr lang="en-GB" sz="3600" kern="0" dirty="0" smtClean="0">
                <a:solidFill>
                  <a:srgbClr val="003772"/>
                </a:solidFill>
                <a:latin typeface="+mn-lt"/>
              </a:rPr>
              <a:t>look like a rusty wagon with </a:t>
            </a:r>
            <a:r>
              <a:rPr lang="en-GB" sz="3600" kern="0" dirty="0" smtClean="0">
                <a:solidFill>
                  <a:srgbClr val="003772"/>
                </a:solidFill>
                <a:latin typeface="+mn-lt"/>
              </a:rPr>
              <a:t>square wheels</a:t>
            </a:r>
            <a:r>
              <a:rPr lang="en-GB" sz="3600" kern="0" dirty="0" smtClean="0">
                <a:solidFill>
                  <a:srgbClr val="003772"/>
                </a:solidFill>
                <a:latin typeface="+mn-lt"/>
              </a:rPr>
              <a:t>.”</a:t>
            </a:r>
            <a:br>
              <a:rPr lang="en-GB" sz="3600" kern="0" dirty="0" smtClean="0">
                <a:solidFill>
                  <a:srgbClr val="003772"/>
                </a:solidFill>
                <a:latin typeface="+mn-lt"/>
              </a:rPr>
            </a:br>
            <a:r>
              <a:rPr lang="en-GB" sz="3600" kern="0" dirty="0" smtClean="0">
                <a:solidFill>
                  <a:srgbClr val="003772"/>
                </a:solidFill>
                <a:latin typeface="+mn-lt"/>
              </a:rPr>
              <a:t>		</a:t>
            </a:r>
            <a:r>
              <a:rPr lang="en-GB" sz="3200" i="1" kern="0" dirty="0" smtClean="0">
                <a:solidFill>
                  <a:srgbClr val="0070C0"/>
                </a:solidFill>
                <a:latin typeface="+mn-lt"/>
              </a:rPr>
              <a:t>K.G. Schneider (Free Range Librarian)</a:t>
            </a:r>
            <a:br>
              <a:rPr lang="en-GB" sz="3200" i="1" kern="0" dirty="0" smtClean="0">
                <a:solidFill>
                  <a:srgbClr val="0070C0"/>
                </a:solidFill>
                <a:latin typeface="+mn-lt"/>
              </a:rPr>
            </a:br>
            <a:r>
              <a:rPr lang="en-GB" sz="3200" i="1" kern="0" dirty="0" smtClean="0">
                <a:solidFill>
                  <a:srgbClr val="0070C0"/>
                </a:solidFill>
                <a:latin typeface="+mn-lt"/>
              </a:rPr>
              <a:t>					http://bit.ly/mrpIpm</a:t>
            </a:r>
            <a:r>
              <a:rPr lang="en-GB" sz="3200" i="1" kern="0" dirty="0" smtClean="0">
                <a:solidFill>
                  <a:srgbClr val="005A84"/>
                </a:solidFill>
                <a:latin typeface="+mn-lt"/>
              </a:rPr>
              <a:t/>
            </a:r>
            <a:br>
              <a:rPr lang="en-GB" sz="3200" i="1" kern="0" dirty="0" smtClean="0">
                <a:solidFill>
                  <a:srgbClr val="005A84"/>
                </a:solidFill>
                <a:latin typeface="+mn-lt"/>
              </a:rPr>
            </a:br>
            <a:endParaRPr lang="en-GB" sz="3200" i="1" kern="0" dirty="0" smtClean="0">
              <a:solidFill>
                <a:srgbClr val="005A84"/>
              </a:solidFill>
              <a:latin typeface="+mn-lt"/>
            </a:endParaRPr>
          </a:p>
          <a:p>
            <a:pPr marL="342900" lvl="0" indent="-342900">
              <a:spcBef>
                <a:spcPct val="20000"/>
              </a:spcBef>
              <a:buFontTx/>
              <a:buChar char="•"/>
            </a:pPr>
            <a:endParaRPr kumimoji="0" lang="en-GB" sz="3200" b="0" i="1" u="none" strike="noStrike" kern="0" cap="none" spc="0" normalizeH="0" baseline="0" noProof="0" dirty="0" smtClean="0">
              <a:ln>
                <a:noFill/>
              </a:ln>
              <a:solidFill>
                <a:srgbClr val="005A84"/>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3" name="Picture 3"/>
          <p:cNvPicPr>
            <a:picLocks noChangeAspect="1" noChangeArrowheads="1"/>
          </p:cNvPicPr>
          <p:nvPr/>
        </p:nvPicPr>
        <p:blipFill>
          <a:blip r:embed="rId3" cstate="print"/>
          <a:srcRect/>
          <a:stretch>
            <a:fillRect/>
          </a:stretch>
        </p:blipFill>
        <p:spPr bwMode="auto">
          <a:xfrm>
            <a:off x="0" y="2022475"/>
            <a:ext cx="9144000" cy="5294313"/>
          </a:xfrm>
          <a:prstGeom prst="rect">
            <a:avLst/>
          </a:prstGeom>
          <a:noFill/>
          <a:ln w="9525" algn="ctr">
            <a:noFill/>
            <a:miter lim="800000"/>
            <a:headEnd/>
            <a:tailEnd/>
          </a:ln>
          <a:effectLst/>
        </p:spPr>
      </p:pic>
      <p:sp>
        <p:nvSpPr>
          <p:cNvPr id="353284" name="Rectangle 4"/>
          <p:cNvSpPr>
            <a:spLocks noChangeArrowheads="1"/>
          </p:cNvSpPr>
          <p:nvPr/>
        </p:nvSpPr>
        <p:spPr bwMode="auto">
          <a:xfrm>
            <a:off x="534930" y="3429000"/>
            <a:ext cx="8109036" cy="2376487"/>
          </a:xfrm>
          <a:prstGeom prst="rect">
            <a:avLst/>
          </a:prstGeom>
          <a:solidFill>
            <a:srgbClr val="FFFF00">
              <a:alpha val="83000"/>
            </a:srgbClr>
          </a:solidFill>
          <a:ln w="19050">
            <a:solidFill>
              <a:schemeClr val="tx1"/>
            </a:solidFill>
            <a:miter lim="800000"/>
            <a:headEnd/>
            <a:tailEnd/>
          </a:ln>
          <a:effectLst>
            <a:outerShdw blurRad="165100" dist="38100" dir="2700000" sx="102000" sy="102000" algn="tl" rotWithShape="0">
              <a:prstClr val="black">
                <a:alpha val="40000"/>
              </a:prstClr>
            </a:outerShdw>
          </a:effectLst>
        </p:spPr>
        <p:txBody>
          <a:bodyPr anchor="ctr"/>
          <a:lstStyle/>
          <a:p>
            <a:pPr algn="ctr" eaLnBrk="0" hangingPunct="0">
              <a:spcBef>
                <a:spcPct val="0"/>
              </a:spcBef>
            </a:pPr>
            <a:r>
              <a:rPr lang="en-GB" sz="3200" i="1" dirty="0">
                <a:latin typeface="Calibri" pitchFamily="34" charset="0"/>
              </a:rPr>
              <a:t>“This is the transformational technology which has long been needed to meet student and academic staff expectations in an increasingly complex information environment.”</a:t>
            </a:r>
          </a:p>
        </p:txBody>
      </p:sp>
      <p:sp>
        <p:nvSpPr>
          <p:cNvPr id="7"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Huddersfield Adopts Summon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August 2009</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353284"/>
                                        </p:tgtEl>
                                        <p:attrNameLst>
                                          <p:attrName>style.visibility</p:attrName>
                                        </p:attrNameLst>
                                      </p:cBhvr>
                                      <p:to>
                                        <p:strVal val="visible"/>
                                      </p:to>
                                    </p:set>
                                    <p:animEffect transition="in" filter="fade">
                                      <p:cBhvr>
                                        <p:cTn id="7" dur="10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4294967295"/>
          </p:nvPr>
        </p:nvSpPr>
        <p:spPr/>
        <p:txBody>
          <a:bodyPr/>
          <a:lstStyle/>
          <a:p>
            <a:pPr eaLnBrk="1" hangingPunct="1"/>
            <a:r>
              <a:rPr lang="en-GB" sz="3600" dirty="0" smtClean="0"/>
              <a:t>94% of our subscribed journals were already full-text indexed in Summon…</a:t>
            </a:r>
          </a:p>
          <a:p>
            <a:pPr lvl="1" eaLnBrk="1" hangingPunct="1">
              <a:spcBef>
                <a:spcPts val="0"/>
              </a:spcBef>
            </a:pPr>
            <a:r>
              <a:rPr lang="en-GB" sz="2800" i="1" dirty="0" smtClean="0"/>
              <a:t>at the time, other vendors were unable and/or unwilling to supply any coverage data</a:t>
            </a:r>
          </a:p>
          <a:p>
            <a:pPr eaLnBrk="1" hangingPunct="1"/>
            <a:r>
              <a:rPr lang="en-GB" sz="3600" dirty="0" smtClean="0"/>
              <a:t>…therefore, no need to make do with a compromise(d) solution using federated search for the non-indexed material</a:t>
            </a:r>
            <a:endParaRPr lang="en-GB" dirty="0" smtClean="0"/>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Why Summon?</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4294967295"/>
          </p:nvPr>
        </p:nvSpPr>
        <p:spPr/>
        <p:txBody>
          <a:bodyPr/>
          <a:lstStyle/>
          <a:p>
            <a:pPr eaLnBrk="1" hangingPunct="1"/>
            <a:r>
              <a:rPr lang="en-GB" sz="3600" dirty="0" smtClean="0"/>
              <a:t>New platform, developed with Open Source software</a:t>
            </a:r>
          </a:p>
          <a:p>
            <a:pPr lvl="1" eaLnBrk="1" hangingPunct="1">
              <a:spcBef>
                <a:spcPts val="0"/>
              </a:spcBef>
            </a:pPr>
            <a:r>
              <a:rPr lang="en-GB" sz="2800" i="1" dirty="0" smtClean="0"/>
              <a:t>Serial Solutions have fed their improvements back to the </a:t>
            </a:r>
            <a:r>
              <a:rPr lang="en-GB" sz="2800" i="1" dirty="0" err="1" smtClean="0"/>
              <a:t>Lucene</a:t>
            </a:r>
            <a:r>
              <a:rPr lang="en-GB" sz="2800" i="1" dirty="0" smtClean="0"/>
              <a:t>/SOLR developer community</a:t>
            </a:r>
          </a:p>
          <a:p>
            <a:pPr eaLnBrk="1" hangingPunct="1"/>
            <a:r>
              <a:rPr lang="en-GB" sz="3600" dirty="0" smtClean="0"/>
              <a:t>Excellent developer APIs</a:t>
            </a:r>
          </a:p>
          <a:p>
            <a:pPr lvl="1" eaLnBrk="1" hangingPunct="1">
              <a:spcBef>
                <a:spcPts val="0"/>
              </a:spcBef>
            </a:pPr>
            <a:r>
              <a:rPr lang="en-GB" sz="2800" i="1" dirty="0" smtClean="0"/>
              <a:t>for both Summon and 360 Link</a:t>
            </a:r>
          </a:p>
          <a:p>
            <a:pPr eaLnBrk="1" hangingPunct="1"/>
            <a:endParaRPr lang="en-GB" sz="3600" dirty="0" smtClean="0"/>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Why Summon?</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1113" y="1557338"/>
            <a:ext cx="9155113" cy="5300662"/>
          </a:xfrm>
          <a:prstGeom prst="rect">
            <a:avLst/>
          </a:prstGeom>
          <a:noFill/>
          <a:ln w="9525" algn="ctr">
            <a:noFill/>
            <a:miter lim="800000"/>
            <a:headEnd/>
            <a:tailEnd/>
          </a:ln>
        </p:spPr>
      </p:pic>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Implementation</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p:txBody>
          <a:bodyPr/>
          <a:lstStyle/>
          <a:p>
            <a:pPr eaLnBrk="1" hangingPunct="1"/>
            <a:r>
              <a:rPr lang="en-GB" dirty="0" smtClean="0"/>
              <a:t>Background</a:t>
            </a:r>
          </a:p>
          <a:p>
            <a:pPr eaLnBrk="1" hangingPunct="1"/>
            <a:r>
              <a:rPr lang="en-GB" dirty="0" smtClean="0"/>
              <a:t>Why Summon?</a:t>
            </a:r>
          </a:p>
          <a:p>
            <a:pPr eaLnBrk="1" hangingPunct="1"/>
            <a:r>
              <a:rPr lang="en-GB" dirty="0" smtClean="0"/>
              <a:t>I</a:t>
            </a:r>
            <a:r>
              <a:rPr lang="en-GB" i="0" dirty="0" smtClean="0"/>
              <a:t>mplementation </a:t>
            </a:r>
            <a:r>
              <a:rPr lang="en-GB" i="0" dirty="0" smtClean="0"/>
              <a:t>&amp; launch</a:t>
            </a:r>
          </a:p>
          <a:p>
            <a:pPr eaLnBrk="1" hangingPunct="1"/>
            <a:r>
              <a:rPr lang="en-GB" dirty="0" smtClean="0"/>
              <a:t>Student focus groups</a:t>
            </a:r>
          </a:p>
          <a:p>
            <a:pPr eaLnBrk="1" hangingPunct="1"/>
            <a:r>
              <a:rPr lang="en-GB" dirty="0" smtClean="0"/>
              <a:t>Usage stats</a:t>
            </a:r>
            <a:endParaRPr lang="en-GB" i="0" dirty="0" smtClean="0"/>
          </a:p>
        </p:txBody>
      </p:sp>
      <p:sp>
        <p:nvSpPr>
          <p:cNvPr id="6" name="Slide Number Placeholder 5"/>
          <p:cNvSpPr>
            <a:spLocks noGrp="1"/>
          </p:cNvSpPr>
          <p:nvPr>
            <p:ph type="sldNum" sz="quarter" idx="12"/>
          </p:nvPr>
        </p:nvSpPr>
        <p:spPr>
          <a:xfrm>
            <a:off x="6553200" y="6092825"/>
            <a:ext cx="2133600" cy="628650"/>
          </a:xfrm>
        </p:spPr>
        <p:txBody>
          <a:bodyPr/>
          <a:lstStyle/>
          <a:p>
            <a:pPr>
              <a:defRPr/>
            </a:pPr>
            <a:r>
              <a:rPr lang="en-GB" sz="1800" dirty="0">
                <a:solidFill>
                  <a:schemeClr val="bg1">
                    <a:lumMod val="50000"/>
                  </a:schemeClr>
                </a:solidFill>
                <a:latin typeface="Calibri" pitchFamily="34" charset="0"/>
                <a:cs typeface="Calibri" pitchFamily="34" charset="0"/>
              </a:rPr>
              <a:t>[</a:t>
            </a:r>
            <a:fld id="{B33FF49C-5124-49AC-8D10-609B83D291CE}" type="slidenum">
              <a:rPr lang="en-GB" sz="1800">
                <a:solidFill>
                  <a:schemeClr val="bg1">
                    <a:lumMod val="50000"/>
                  </a:schemeClr>
                </a:solidFill>
                <a:latin typeface="Calibri" pitchFamily="34" charset="0"/>
                <a:cs typeface="Calibri" pitchFamily="34" charset="0"/>
              </a:rPr>
              <a:pPr>
                <a:defRPr/>
              </a:pPr>
              <a:t>2</a:t>
            </a:fld>
            <a:r>
              <a:rPr lang="en-GB" sz="1800" dirty="0">
                <a:solidFill>
                  <a:schemeClr val="bg1">
                    <a:lumMod val="50000"/>
                  </a:schemeClr>
                </a:solidFill>
                <a:latin typeface="Calibri" pitchFamily="34" charset="0"/>
                <a:cs typeface="Calibri" pitchFamily="34" charset="0"/>
              </a:rPr>
              <a:t>]</a:t>
            </a:r>
          </a:p>
        </p:txBody>
      </p:sp>
      <p:sp>
        <p:nvSpPr>
          <p:cNvPr id="2048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Table of Contents</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type="body" idx="4294967295"/>
          </p:nvPr>
        </p:nvSpPr>
        <p:spPr/>
        <p:txBody>
          <a:bodyPr/>
          <a:lstStyle/>
          <a:p>
            <a:pPr eaLnBrk="1" hangingPunct="1"/>
            <a:r>
              <a:rPr lang="en-GB" sz="3600" dirty="0" smtClean="0"/>
              <a:t>Sep 2009	implementation starts</a:t>
            </a:r>
          </a:p>
          <a:p>
            <a:pPr eaLnBrk="1" hangingPunct="1"/>
            <a:r>
              <a:rPr lang="en-GB" sz="3600" dirty="0" smtClean="0"/>
              <a:t>Oct 2009	Summon instance delivered</a:t>
            </a:r>
          </a:p>
          <a:p>
            <a:pPr eaLnBrk="1" hangingPunct="1"/>
            <a:r>
              <a:rPr lang="en-GB" sz="3600" dirty="0" smtClean="0"/>
              <a:t>Feb 2009	360 Link goes live</a:t>
            </a:r>
          </a:p>
          <a:p>
            <a:pPr eaLnBrk="1" hangingPunct="1"/>
            <a:r>
              <a:rPr lang="en-GB" sz="3600" dirty="0" smtClean="0"/>
              <a:t>Mar 2010	Summon “soft launch”</a:t>
            </a:r>
          </a:p>
          <a:p>
            <a:pPr eaLnBrk="1" hangingPunct="1"/>
            <a:r>
              <a:rPr lang="en-GB" sz="3600" dirty="0" smtClean="0"/>
              <a:t>Aug 2010	Summon replaces </a:t>
            </a:r>
            <a:r>
              <a:rPr lang="en-GB" sz="3600" dirty="0" err="1" smtClean="0"/>
              <a:t>Metalib</a:t>
            </a:r>
            <a:endParaRPr lang="en-GB" sz="3600" dirty="0" smtClean="0"/>
          </a:p>
          <a:p>
            <a:pPr eaLnBrk="1" hangingPunct="1">
              <a:buNone/>
            </a:pPr>
            <a:endParaRPr lang="en-GB" sz="3600" dirty="0" smtClean="0"/>
          </a:p>
          <a:p>
            <a:pPr eaLnBrk="1" hangingPunct="1"/>
            <a:endParaRPr lang="en-GB" dirty="0" smtClean="0"/>
          </a:p>
        </p:txBody>
      </p:sp>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Implementation Timeline</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…playing it cautiously </a:t>
            </a:r>
            <a:endParaRPr lang="en-GB" sz="3200" i="1" dirty="0">
              <a:solidFill>
                <a:srgbClr val="FFC000"/>
              </a:solidFill>
              <a:latin typeface="Cambria" pitchFamily="18" charset="0"/>
            </a:endParaRPr>
          </a:p>
        </p:txBody>
      </p:sp>
      <p:sp>
        <p:nvSpPr>
          <p:cNvPr id="5" name="Rectangle 4"/>
          <p:cNvSpPr>
            <a:spLocks noChangeArrowheads="1"/>
          </p:cNvSpPr>
          <p:nvPr/>
        </p:nvSpPr>
        <p:spPr bwMode="auto">
          <a:xfrm rot="21028400">
            <a:off x="542670" y="2380689"/>
            <a:ext cx="7558595" cy="2008296"/>
          </a:xfrm>
          <a:prstGeom prst="rect">
            <a:avLst/>
          </a:prstGeom>
          <a:solidFill>
            <a:srgbClr val="FFFF00">
              <a:alpha val="83000"/>
            </a:srgbClr>
          </a:solidFill>
          <a:ln w="19050">
            <a:solidFill>
              <a:schemeClr val="tx1"/>
            </a:solidFill>
            <a:miter lim="800000"/>
            <a:headEnd/>
            <a:tailEnd/>
          </a:ln>
          <a:effectLst>
            <a:outerShdw blurRad="165100" dist="38100" dir="2700000" sx="102000" sy="102000" algn="tl" rotWithShape="0">
              <a:prstClr val="black">
                <a:alpha val="40000"/>
              </a:prstClr>
            </a:outerShdw>
          </a:effectLst>
        </p:spPr>
        <p:txBody>
          <a:bodyPr anchor="ctr"/>
          <a:lstStyle/>
          <a:p>
            <a:pPr algn="ctr" eaLnBrk="0" hangingPunct="0">
              <a:spcBef>
                <a:spcPct val="0"/>
              </a:spcBef>
            </a:pPr>
            <a:r>
              <a:rPr lang="en-GB" sz="4400" i="1" dirty="0" smtClean="0">
                <a:latin typeface="Calibri" pitchFamily="34" charset="0"/>
              </a:rPr>
              <a:t>…actually, we were ready to</a:t>
            </a:r>
            <a:br>
              <a:rPr lang="en-GB" sz="4400" i="1" dirty="0" smtClean="0">
                <a:latin typeface="Calibri" pitchFamily="34" charset="0"/>
              </a:rPr>
            </a:br>
            <a:r>
              <a:rPr lang="en-GB" sz="4400" i="1" dirty="0" smtClean="0">
                <a:latin typeface="Calibri" pitchFamily="34" charset="0"/>
              </a:rPr>
              <a:t>go fully live in January 2010!</a:t>
            </a:r>
            <a:endParaRPr lang="en-GB" sz="4400" i="1" dirty="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21</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Implementation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technical stuff</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Access predominantly via </a:t>
            </a:r>
            <a:r>
              <a:rPr kumimoji="0" lang="en-GB" sz="3600" b="0" i="0" u="none" strike="noStrike" kern="0" cap="none" spc="0" normalizeH="0" noProof="0" dirty="0" err="1" smtClean="0">
                <a:ln>
                  <a:noFill/>
                </a:ln>
                <a:solidFill>
                  <a:srgbClr val="003772"/>
                </a:solidFill>
                <a:effectLst/>
                <a:uLnTx/>
                <a:uFillTx/>
                <a:latin typeface="+mn-lt"/>
                <a:ea typeface="+mn-ea"/>
                <a:cs typeface="+mn-cs"/>
              </a:rPr>
              <a:t>EZproxy</a:t>
            </a: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ts val="0"/>
              </a:spcBef>
              <a:buFontTx/>
              <a:buChar char="•"/>
            </a:pPr>
            <a:r>
              <a:rPr lang="en-GB" sz="2800" i="1" kern="0" dirty="0" smtClean="0">
                <a:solidFill>
                  <a:srgbClr val="336699"/>
                </a:solidFill>
                <a:latin typeface="+mn-lt"/>
              </a:rPr>
              <a:t>resolved majority of off-campus </a:t>
            </a:r>
            <a:r>
              <a:rPr lang="en-GB" sz="2800" i="1" kern="0" dirty="0" smtClean="0">
                <a:solidFill>
                  <a:srgbClr val="336699"/>
                </a:solidFill>
                <a:latin typeface="+mn-lt"/>
              </a:rPr>
              <a:t>issues</a:t>
            </a:r>
            <a:endParaRPr lang="en-GB" sz="2800" i="1" kern="0" dirty="0" smtClean="0">
              <a:solidFill>
                <a:srgbClr val="336699"/>
              </a:solidFill>
              <a:latin typeface="+mn-lt"/>
            </a:endParaRPr>
          </a:p>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Students encouraged to </a:t>
            </a:r>
            <a:r>
              <a:rPr kumimoji="0" lang="en-GB" sz="3600" b="0" i="0" u="none" strike="noStrike" kern="0" cap="none" spc="0" normalizeH="0" noProof="0" dirty="0" smtClean="0">
                <a:ln>
                  <a:noFill/>
                </a:ln>
                <a:solidFill>
                  <a:srgbClr val="003772"/>
                </a:solidFill>
                <a:effectLst/>
                <a:uLnTx/>
                <a:uFillTx/>
                <a:latin typeface="+mn-lt"/>
                <a:ea typeface="+mn-ea"/>
                <a:cs typeface="+mn-cs"/>
              </a:rPr>
              <a:t>report any access </a:t>
            </a:r>
            <a:r>
              <a:rPr kumimoji="0" lang="en-GB" sz="3600" b="0" i="0" u="none" strike="noStrike" kern="0" cap="none" spc="0" normalizeH="0" noProof="0" dirty="0" smtClean="0">
                <a:ln>
                  <a:noFill/>
                </a:ln>
                <a:solidFill>
                  <a:srgbClr val="003772"/>
                </a:solidFill>
                <a:effectLst/>
                <a:uLnTx/>
                <a:uFillTx/>
                <a:latin typeface="+mn-lt"/>
                <a:ea typeface="+mn-ea"/>
                <a:cs typeface="+mn-cs"/>
              </a:rPr>
              <a:t>problems</a:t>
            </a:r>
          </a:p>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Journal print holdings added to 360 Core</a:t>
            </a:r>
          </a:p>
          <a:p>
            <a:pPr marL="800100" lvl="1" indent="-342900">
              <a:spcBef>
                <a:spcPts val="0"/>
              </a:spcBef>
              <a:buFontTx/>
              <a:buChar char="•"/>
            </a:pPr>
            <a:r>
              <a:rPr lang="en-GB" sz="2800" i="1" kern="0" dirty="0" smtClean="0">
                <a:solidFill>
                  <a:srgbClr val="336699"/>
                </a:solidFill>
                <a:latin typeface="+mn-lt"/>
              </a:rPr>
              <a:t>…although</a:t>
            </a:r>
            <a:r>
              <a:rPr kumimoji="0" lang="en-GB" sz="2800" b="0" i="1" u="none" strike="noStrike" kern="0" cap="none" spc="0" normalizeH="0" noProof="0" dirty="0" smtClean="0">
                <a:ln>
                  <a:noFill/>
                </a:ln>
                <a:solidFill>
                  <a:srgbClr val="336699"/>
                </a:solidFill>
                <a:effectLst/>
                <a:uLnTx/>
                <a:uFillTx/>
                <a:latin typeface="+mn-lt"/>
                <a:ea typeface="+mn-ea"/>
                <a:cs typeface="+mn-cs"/>
              </a:rPr>
              <a:t> these initially displayed as being “available online” within Summon!</a:t>
            </a:r>
          </a:p>
          <a:p>
            <a:pPr marL="800100" lvl="1" indent="-342900">
              <a:spcBef>
                <a:spcPts val="0"/>
              </a:spcBef>
              <a:buFontTx/>
              <a:buChar char="•"/>
            </a:pPr>
            <a:endParaRPr lang="en-GB" sz="2800" i="1" kern="0" dirty="0" smtClean="0">
              <a:solidFill>
                <a:srgbClr val="336699"/>
              </a:solidFill>
              <a:latin typeface="+mj-lt"/>
            </a:endParaRPr>
          </a:p>
          <a:p>
            <a:pPr marL="342900" lvl="0" indent="-342900">
              <a:spcBef>
                <a:spcPct val="20000"/>
              </a:spcBef>
              <a:buFontTx/>
              <a:buChar char="•"/>
            </a:pP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ct val="20000"/>
              </a:spcBef>
              <a:buFontTx/>
              <a:buChar char="•"/>
            </a:pPr>
            <a:endParaRPr kumimoji="0" lang="en-GB" sz="2800" b="0" i="1" u="none" strike="noStrike" kern="0" cap="none" spc="0" normalizeH="0" baseline="0" noProof="0" dirty="0" smtClean="0">
              <a:ln>
                <a:noFill/>
              </a:ln>
              <a:solidFill>
                <a:srgbClr val="336699"/>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22</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Implementation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technical stuff</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Serials Solutions 360 Core</a:t>
            </a:r>
          </a:p>
          <a:p>
            <a:pPr marL="800100" lvl="1" indent="-342900">
              <a:spcBef>
                <a:spcPts val="0"/>
              </a:spcBef>
              <a:buFontTx/>
              <a:buChar char="•"/>
            </a:pPr>
            <a:r>
              <a:rPr lang="en-GB" sz="2800" i="1" kern="0" dirty="0" smtClean="0">
                <a:solidFill>
                  <a:srgbClr val="336699"/>
                </a:solidFill>
                <a:latin typeface="+mn-lt"/>
              </a:rPr>
              <a:t>Knowledge base for Summon and 360 Link</a:t>
            </a:r>
          </a:p>
          <a:p>
            <a:pPr marL="800100" lvl="1" indent="-342900">
              <a:spcBef>
                <a:spcPts val="0"/>
              </a:spcBef>
              <a:buFontTx/>
              <a:buChar char="•"/>
            </a:pPr>
            <a:r>
              <a:rPr lang="en-GB" sz="2800" i="1" kern="0" dirty="0" smtClean="0">
                <a:solidFill>
                  <a:srgbClr val="336699"/>
                </a:solidFill>
                <a:latin typeface="+mn-lt"/>
              </a:rPr>
              <a:t>Our journals </a:t>
            </a:r>
            <a:r>
              <a:rPr lang="en-GB" sz="2800" i="1" kern="0" dirty="0" smtClean="0">
                <a:solidFill>
                  <a:srgbClr val="336699"/>
                </a:solidFill>
                <a:latin typeface="+mn-lt"/>
              </a:rPr>
              <a:t>staff found it extremely simple and quick to use</a:t>
            </a:r>
          </a:p>
          <a:p>
            <a:pPr marL="800100" lvl="1" indent="-342900">
              <a:spcBef>
                <a:spcPts val="0"/>
              </a:spcBef>
            </a:pPr>
            <a:endParaRPr lang="en-GB" sz="2800" i="1" kern="0" dirty="0" smtClean="0">
              <a:solidFill>
                <a:srgbClr val="336699"/>
              </a:solidFill>
              <a:latin typeface="+mn-lt"/>
            </a:endParaRPr>
          </a:p>
          <a:p>
            <a:pPr marL="800100" lvl="1" indent="-342900">
              <a:spcBef>
                <a:spcPts val="0"/>
              </a:spcBef>
              <a:buFontTx/>
              <a:buChar char="•"/>
            </a:pPr>
            <a:endParaRPr lang="en-GB" sz="2800" i="1" kern="0" dirty="0" smtClean="0">
              <a:solidFill>
                <a:srgbClr val="336699"/>
              </a:solidFill>
              <a:latin typeface="+mj-lt"/>
            </a:endParaRPr>
          </a:p>
          <a:p>
            <a:pPr marL="342900" lvl="0" indent="-342900">
              <a:spcBef>
                <a:spcPct val="20000"/>
              </a:spcBef>
              <a:buFontTx/>
              <a:buChar char="•"/>
            </a:pP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ct val="20000"/>
              </a:spcBef>
              <a:buFontTx/>
              <a:buChar char="•"/>
            </a:pPr>
            <a:endParaRPr kumimoji="0" lang="en-GB" sz="2800" b="0" i="1" u="none" strike="noStrike" kern="0" cap="none" spc="0" normalizeH="0" baseline="0" noProof="0" dirty="0" smtClean="0">
              <a:ln>
                <a:noFill/>
              </a:ln>
              <a:solidFill>
                <a:srgbClr val="336699"/>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23</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pic>
        <p:nvPicPr>
          <p:cNvPr id="6" name="Picture 3"/>
          <p:cNvPicPr>
            <a:picLocks noChangeAspect="1" noChangeArrowheads="1"/>
          </p:cNvPicPr>
          <p:nvPr/>
        </p:nvPicPr>
        <p:blipFill>
          <a:blip r:embed="rId2" cstate="print"/>
          <a:srcRect/>
          <a:stretch>
            <a:fillRect/>
          </a:stretch>
        </p:blipFill>
        <p:spPr bwMode="auto">
          <a:xfrm>
            <a:off x="-11113" y="1557338"/>
            <a:ext cx="9155113" cy="5300662"/>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24</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3600" b="0" i="0" u="none" strike="noStrike" kern="0" cap="none" spc="0" normalizeH="0" baseline="0" noProof="0" dirty="0" smtClean="0">
                <a:ln>
                  <a:noFill/>
                </a:ln>
                <a:solidFill>
                  <a:srgbClr val="003772"/>
                </a:solidFill>
                <a:effectLst/>
                <a:uLnTx/>
                <a:uFillTx/>
                <a:latin typeface="+mn-lt"/>
                <a:ea typeface="+mn-ea"/>
                <a:cs typeface="+mn-cs"/>
              </a:rPr>
              <a:t>Promoted internally from Nov 2009</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sz="3600" kern="0" dirty="0" smtClean="0">
                <a:solidFill>
                  <a:srgbClr val="003772"/>
                </a:solidFill>
                <a:latin typeface="+mn-lt"/>
              </a:rPr>
              <a:t>Promoted to all staff from early 2010</a:t>
            </a:r>
          </a:p>
          <a:p>
            <a:pPr marL="342900" lvl="0" indent="-342900">
              <a:spcBef>
                <a:spcPct val="20000"/>
              </a:spcBef>
              <a:buFontTx/>
              <a:buChar char="•"/>
            </a:pPr>
            <a:r>
              <a:rPr kumimoji="0" lang="en-GB" sz="3600" b="0" i="0" u="none" strike="noStrike" kern="0" cap="none" spc="0" normalizeH="0" baseline="0" noProof="0" dirty="0" smtClean="0">
                <a:ln>
                  <a:noFill/>
                </a:ln>
                <a:solidFill>
                  <a:srgbClr val="003772"/>
                </a:solidFill>
                <a:effectLst/>
                <a:uLnTx/>
                <a:uFillTx/>
                <a:latin typeface="+mn-lt"/>
                <a:ea typeface="+mn-ea"/>
                <a:cs typeface="+mn-cs"/>
              </a:rPr>
              <a:t>Formally</a:t>
            </a:r>
            <a:r>
              <a:rPr lang="en-GB" sz="3600" kern="0" dirty="0" smtClean="0">
                <a:solidFill>
                  <a:srgbClr val="003772"/>
                </a:solidFill>
                <a:latin typeface="+mn-lt"/>
              </a:rPr>
              <a:t> launched by PVC for Research &amp; Enterprise</a:t>
            </a:r>
            <a:r>
              <a:rPr kumimoji="0" lang="en-GB" sz="3600" b="0" i="0" u="none" strike="noStrike" kern="0" cap="none" spc="0" normalizeH="0" noProof="0" dirty="0" smtClean="0">
                <a:ln>
                  <a:noFill/>
                </a:ln>
                <a:solidFill>
                  <a:srgbClr val="003772"/>
                </a:solidFill>
                <a:effectLst/>
                <a:uLnTx/>
                <a:uFillTx/>
                <a:latin typeface="+mn-lt"/>
                <a:ea typeface="+mn-ea"/>
                <a:cs typeface="+mn-cs"/>
              </a:rPr>
              <a:t> during the University’s annual Research Festival</a:t>
            </a:r>
            <a:r>
              <a:rPr kumimoji="0" lang="en-GB" sz="3600" b="0" i="0" u="none" strike="noStrike" kern="0" cap="none" spc="0" normalizeH="0" baseline="0" noProof="0" dirty="0" smtClean="0">
                <a:ln>
                  <a:noFill/>
                </a:ln>
                <a:solidFill>
                  <a:srgbClr val="003772"/>
                </a:solidFill>
                <a:effectLst/>
                <a:uLnTx/>
                <a:uFillTx/>
                <a:latin typeface="+mn-lt"/>
                <a:ea typeface="+mn-ea"/>
                <a:cs typeface="+mn-cs"/>
              </a:rPr>
              <a:t> (Mar 2010)</a:t>
            </a:r>
            <a:endParaRPr kumimoji="0" lang="en-GB" sz="2800" b="0" i="1" u="none" strike="noStrike" kern="0" cap="none" spc="0" normalizeH="0" baseline="0" noProof="0" dirty="0" smtClean="0">
              <a:ln>
                <a:noFill/>
              </a:ln>
              <a:solidFill>
                <a:srgbClr val="336699"/>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25</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lang="en-GB" sz="3600" kern="0" dirty="0" smtClean="0">
                <a:solidFill>
                  <a:srgbClr val="003772"/>
                </a:solidFill>
                <a:latin typeface="+mn-lt"/>
              </a:rPr>
              <a:t>From March 2010 onwards, promoted</a:t>
            </a:r>
            <a:r>
              <a:rPr kumimoji="0" lang="en-GB" sz="3600" b="0" i="0" u="none" strike="noStrike" kern="0" cap="none" spc="0" normalizeH="0" baseline="0" noProof="0" dirty="0" smtClean="0">
                <a:ln>
                  <a:noFill/>
                </a:ln>
                <a:solidFill>
                  <a:srgbClr val="003772"/>
                </a:solidFill>
                <a:effectLst/>
                <a:uLnTx/>
                <a:uFillTx/>
                <a:latin typeface="+mn-lt"/>
                <a:ea typeface="+mn-ea"/>
                <a:cs typeface="+mn-cs"/>
              </a:rPr>
              <a:t> to students</a:t>
            </a:r>
            <a:r>
              <a:rPr kumimoji="0" lang="en-GB" sz="3600" b="0" i="0" u="none" strike="noStrike" kern="0" cap="none" spc="0" normalizeH="0" noProof="0" dirty="0" smtClean="0">
                <a:ln>
                  <a:noFill/>
                </a:ln>
                <a:solidFill>
                  <a:srgbClr val="003772"/>
                </a:solidFill>
                <a:effectLst/>
                <a:uLnTx/>
                <a:uFillTx/>
                <a:latin typeface="+mn-lt"/>
                <a:ea typeface="+mn-ea"/>
                <a:cs typeface="+mn-cs"/>
              </a:rPr>
              <a:t> from within </a:t>
            </a:r>
            <a:r>
              <a:rPr kumimoji="0" lang="en-GB" sz="3600" b="0" i="0" u="none" strike="noStrike" kern="0" cap="none" spc="0" normalizeH="0" noProof="0" dirty="0" err="1" smtClean="0">
                <a:ln>
                  <a:noFill/>
                </a:ln>
                <a:solidFill>
                  <a:srgbClr val="003772"/>
                </a:solidFill>
                <a:effectLst/>
                <a:uLnTx/>
                <a:uFillTx/>
                <a:latin typeface="+mn-lt"/>
                <a:ea typeface="+mn-ea"/>
                <a:cs typeface="+mn-cs"/>
              </a:rPr>
              <a:t>Metalib</a:t>
            </a: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ts val="0"/>
              </a:spcBef>
              <a:buFontTx/>
              <a:buChar char="•"/>
            </a:pPr>
            <a:r>
              <a:rPr lang="en-GB" sz="2800" i="1" kern="0" dirty="0" smtClean="0">
                <a:solidFill>
                  <a:srgbClr val="336699"/>
                </a:solidFill>
                <a:latin typeface="+mn-lt"/>
              </a:rPr>
              <a:t>“Coming soon…”</a:t>
            </a:r>
          </a:p>
          <a:p>
            <a:pPr marL="800100" lvl="1" indent="-342900">
              <a:spcBef>
                <a:spcPts val="0"/>
              </a:spcBef>
              <a:buFontTx/>
              <a:buChar char="•"/>
            </a:pPr>
            <a:r>
              <a:rPr lang="en-GB" sz="2800" i="1" kern="0" dirty="0" smtClean="0">
                <a:solidFill>
                  <a:srgbClr val="336699"/>
                </a:solidFill>
                <a:latin typeface="+mn-lt"/>
              </a:rPr>
              <a:t>“Get ahead of the game…”</a:t>
            </a:r>
          </a:p>
          <a:p>
            <a:pPr marL="800100" lvl="1" indent="-342900">
              <a:spcBef>
                <a:spcPts val="0"/>
              </a:spcBef>
              <a:buFontTx/>
              <a:buChar char="•"/>
            </a:pPr>
            <a:r>
              <a:rPr lang="en-GB" sz="2800" i="1" kern="0" dirty="0" smtClean="0">
                <a:solidFill>
                  <a:srgbClr val="336699"/>
                </a:solidFill>
                <a:latin typeface="+mn-lt"/>
              </a:rPr>
              <a:t>“Test drive it today and give us your feedback!”</a:t>
            </a:r>
          </a:p>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Summon </a:t>
            </a:r>
            <a:r>
              <a:rPr kumimoji="0" lang="en-GB" sz="3600" b="0" i="0" u="none" strike="noStrike" kern="0" cap="none" spc="0" normalizeH="0" noProof="0" dirty="0" smtClean="0">
                <a:ln>
                  <a:noFill/>
                </a:ln>
                <a:solidFill>
                  <a:srgbClr val="003772"/>
                </a:solidFill>
                <a:effectLst/>
                <a:uLnTx/>
                <a:uFillTx/>
                <a:latin typeface="+mn-lt"/>
                <a:ea typeface="+mn-ea"/>
                <a:cs typeface="+mn-cs"/>
              </a:rPr>
              <a:t>replaced </a:t>
            </a:r>
            <a:r>
              <a:rPr kumimoji="0" lang="en-GB" sz="3600" b="0" i="0" u="none" strike="noStrike" kern="0" cap="none" spc="0" normalizeH="0" noProof="0" dirty="0" err="1" smtClean="0">
                <a:ln>
                  <a:noFill/>
                </a:ln>
                <a:solidFill>
                  <a:srgbClr val="003772"/>
                </a:solidFill>
                <a:effectLst/>
                <a:uLnTx/>
                <a:uFillTx/>
                <a:latin typeface="+mn-lt"/>
                <a:ea typeface="+mn-ea"/>
                <a:cs typeface="+mn-cs"/>
              </a:rPr>
              <a:t>Metalib</a:t>
            </a:r>
            <a:r>
              <a:rPr kumimoji="0" lang="en-GB" sz="3600" b="0" i="0" u="none" strike="noStrike" kern="0" cap="none" spc="0" normalizeH="0" noProof="0" dirty="0" smtClean="0">
                <a:ln>
                  <a:noFill/>
                </a:ln>
                <a:solidFill>
                  <a:srgbClr val="003772"/>
                </a:solidFill>
                <a:effectLst/>
                <a:uLnTx/>
                <a:uFillTx/>
                <a:latin typeface="+mn-lt"/>
                <a:ea typeface="+mn-ea"/>
                <a:cs typeface="+mn-cs"/>
              </a:rPr>
              <a:t> </a:t>
            </a:r>
            <a:r>
              <a:rPr kumimoji="0" lang="en-GB" sz="3600" b="0" i="0" u="none" strike="noStrike" kern="0" cap="none" spc="0" normalizeH="0" noProof="0" dirty="0" smtClean="0">
                <a:ln>
                  <a:noFill/>
                </a:ln>
                <a:solidFill>
                  <a:srgbClr val="003772"/>
                </a:solidFill>
                <a:effectLst/>
                <a:uLnTx/>
                <a:uFillTx/>
                <a:latin typeface="+mn-lt"/>
                <a:ea typeface="+mn-ea"/>
                <a:cs typeface="+mn-cs"/>
              </a:rPr>
              <a:t>in Aug 2010</a:t>
            </a:r>
          </a:p>
          <a:p>
            <a:pPr marL="342900" lvl="0" indent="-342900">
              <a:spcBef>
                <a:spcPct val="20000"/>
              </a:spcBef>
              <a:buFontTx/>
              <a:buChar char="•"/>
            </a:pP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ct val="20000"/>
              </a:spcBef>
              <a:buFontTx/>
              <a:buChar char="•"/>
            </a:pPr>
            <a:endParaRPr kumimoji="0" lang="en-GB" sz="2800" b="0" i="1" u="none" strike="noStrike" kern="0" cap="none" spc="0" normalizeH="0" baseline="0" noProof="0" dirty="0" smtClean="0">
              <a:ln>
                <a:noFill/>
              </a:ln>
              <a:solidFill>
                <a:srgbClr val="336699"/>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26</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lang="en-GB" sz="3600" kern="0" dirty="0" smtClean="0">
                <a:solidFill>
                  <a:srgbClr val="003772"/>
                </a:solidFill>
                <a:latin typeface="+mn-lt"/>
              </a:rPr>
              <a:t>Lots of promotional items &amp; materials…</a:t>
            </a: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ts val="0"/>
              </a:spcBef>
              <a:buFontTx/>
              <a:buChar char="•"/>
            </a:pPr>
            <a:r>
              <a:rPr lang="en-GB" sz="2800" i="1" kern="0" dirty="0" smtClean="0">
                <a:solidFill>
                  <a:srgbClr val="336699"/>
                </a:solidFill>
                <a:latin typeface="+mn-lt"/>
              </a:rPr>
              <a:t>Summon pens with logo &amp; URL</a:t>
            </a:r>
          </a:p>
          <a:p>
            <a:pPr marL="800100" lvl="1" indent="-342900">
              <a:spcBef>
                <a:spcPts val="0"/>
              </a:spcBef>
              <a:buFontTx/>
              <a:buChar char="•"/>
            </a:pPr>
            <a:r>
              <a:rPr lang="en-GB" sz="2800" i="1" kern="0" dirty="0" smtClean="0">
                <a:solidFill>
                  <a:srgbClr val="336699"/>
                </a:solidFill>
                <a:latin typeface="+mn-lt"/>
              </a:rPr>
              <a:t>bags with “Summon – </a:t>
            </a:r>
            <a:r>
              <a:rPr lang="en-GB" sz="2800" b="1" i="1" kern="0" dirty="0" smtClean="0">
                <a:solidFill>
                  <a:srgbClr val="336699"/>
                </a:solidFill>
                <a:latin typeface="+mn-lt"/>
              </a:rPr>
              <a:t>Re</a:t>
            </a:r>
            <a:r>
              <a:rPr lang="en-GB" sz="2800" i="1" kern="0" dirty="0" smtClean="0">
                <a:solidFill>
                  <a:srgbClr val="336699"/>
                </a:solidFill>
                <a:latin typeface="+mn-lt"/>
              </a:rPr>
              <a:t>search in the bag”</a:t>
            </a:r>
          </a:p>
          <a:p>
            <a:pPr marL="342900" lvl="0" indent="-342900">
              <a:spcBef>
                <a:spcPct val="20000"/>
              </a:spcBef>
              <a:buFontTx/>
              <a:buChar char="•"/>
            </a:pPr>
            <a:r>
              <a:rPr kumimoji="0" lang="en-GB" sz="3600" b="0" i="0" u="none" strike="noStrike" kern="0" cap="none" spc="0" normalizeH="0" noProof="0" dirty="0" smtClean="0">
                <a:ln>
                  <a:noFill/>
                </a:ln>
                <a:solidFill>
                  <a:srgbClr val="003772"/>
                </a:solidFill>
                <a:effectLst/>
                <a:uLnTx/>
                <a:uFillTx/>
                <a:latin typeface="+mn-lt"/>
                <a:ea typeface="+mn-ea"/>
                <a:cs typeface="+mn-cs"/>
              </a:rPr>
              <a:t>Two main slogans:</a:t>
            </a:r>
          </a:p>
          <a:p>
            <a:pPr marL="800100" lvl="1" indent="-342900">
              <a:spcBef>
                <a:spcPts val="0"/>
              </a:spcBef>
              <a:buFontTx/>
              <a:buChar char="•"/>
            </a:pPr>
            <a:r>
              <a:rPr lang="en-GB" sz="2800" i="1" kern="0" dirty="0" smtClean="0">
                <a:solidFill>
                  <a:srgbClr val="336699"/>
                </a:solidFill>
                <a:latin typeface="+mj-lt"/>
              </a:rPr>
              <a:t>“</a:t>
            </a:r>
            <a:r>
              <a:rPr lang="en-GB" sz="2800" b="1" i="1" kern="0" dirty="0" smtClean="0">
                <a:solidFill>
                  <a:srgbClr val="336699"/>
                </a:solidFill>
                <a:latin typeface="+mj-lt"/>
              </a:rPr>
              <a:t>Re</a:t>
            </a:r>
            <a:r>
              <a:rPr lang="en-GB" sz="2800" i="1" kern="0" dirty="0" smtClean="0">
                <a:solidFill>
                  <a:srgbClr val="336699"/>
                </a:solidFill>
                <a:latin typeface="+mj-lt"/>
              </a:rPr>
              <a:t>search has never been so easy”</a:t>
            </a:r>
          </a:p>
          <a:p>
            <a:pPr marL="800100" lvl="1" indent="-342900">
              <a:spcBef>
                <a:spcPts val="0"/>
              </a:spcBef>
              <a:buFontTx/>
              <a:buChar char="•"/>
            </a:pPr>
            <a:r>
              <a:rPr lang="en-GB" sz="2800" i="1" kern="0" dirty="0" smtClean="0">
                <a:solidFill>
                  <a:srgbClr val="336699"/>
                </a:solidFill>
                <a:latin typeface="+mj-lt"/>
              </a:rPr>
              <a:t>“A serious </a:t>
            </a:r>
            <a:r>
              <a:rPr lang="en-GB" sz="2800" b="1" i="1" kern="0" dirty="0" smtClean="0">
                <a:solidFill>
                  <a:srgbClr val="336699"/>
                </a:solidFill>
                <a:latin typeface="+mj-lt"/>
              </a:rPr>
              <a:t>Re</a:t>
            </a:r>
            <a:r>
              <a:rPr lang="en-GB" sz="2800" i="1" kern="0" dirty="0" smtClean="0">
                <a:solidFill>
                  <a:srgbClr val="336699"/>
                </a:solidFill>
                <a:latin typeface="+mj-lt"/>
              </a:rPr>
              <a:t>search engine”</a:t>
            </a:r>
          </a:p>
          <a:p>
            <a:pPr marL="342900" lvl="0" indent="-342900">
              <a:spcBef>
                <a:spcPct val="20000"/>
              </a:spcBef>
              <a:buFontTx/>
              <a:buChar char="•"/>
            </a:pPr>
            <a:r>
              <a:rPr lang="en-GB" sz="3600" kern="0" dirty="0" smtClean="0">
                <a:solidFill>
                  <a:srgbClr val="003772"/>
                </a:solidFill>
                <a:latin typeface="+mn-lt"/>
              </a:rPr>
              <a:t>http://eprints.hud.ac.uk/9447/</a:t>
            </a:r>
            <a:endParaRPr kumimoji="0" lang="en-GB" sz="3600" b="0" i="0" u="none" strike="noStrike" kern="0" cap="none" spc="0" normalizeH="0" noProof="0" dirty="0" smtClean="0">
              <a:ln>
                <a:noFill/>
              </a:ln>
              <a:solidFill>
                <a:srgbClr val="003772"/>
              </a:solidFill>
              <a:effectLst/>
              <a:uLnTx/>
              <a:uFillTx/>
              <a:latin typeface="+mn-lt"/>
              <a:ea typeface="+mn-ea"/>
              <a:cs typeface="+mn-cs"/>
            </a:endParaRPr>
          </a:p>
          <a:p>
            <a:pPr marL="800100" lvl="1" indent="-342900">
              <a:spcBef>
                <a:spcPct val="20000"/>
              </a:spcBef>
              <a:buFontTx/>
              <a:buChar char="•"/>
            </a:pPr>
            <a:endParaRPr kumimoji="0" lang="en-GB" sz="2800" b="0" i="1" u="none" strike="noStrike" kern="0" cap="none" spc="0" normalizeH="0" baseline="0" noProof="0" dirty="0" smtClean="0">
              <a:ln>
                <a:noFill/>
              </a:ln>
              <a:solidFill>
                <a:srgbClr val="336699"/>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27</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on-campus publicity</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pic>
        <p:nvPicPr>
          <p:cNvPr id="614402" name="Picture 2" descr="http://farm5.static.flickr.com/4104/5021158786_743c8a0b99_b.jpg"/>
          <p:cNvPicPr>
            <a:picLocks noChangeAspect="1" noChangeArrowheads="1"/>
          </p:cNvPicPr>
          <p:nvPr/>
        </p:nvPicPr>
        <p:blipFill>
          <a:blip r:embed="rId2" cstate="print"/>
          <a:srcRect/>
          <a:stretch>
            <a:fillRect/>
          </a:stretch>
        </p:blipFill>
        <p:spPr bwMode="auto">
          <a:xfrm>
            <a:off x="-847661" y="1551061"/>
            <a:ext cx="10634635" cy="5296548"/>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28</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on-campus publicity</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pic>
        <p:nvPicPr>
          <p:cNvPr id="629762" name="Picture 2" descr="http://farm5.static.flickr.com/4153/5021161398_0699ffec78_b.jpg"/>
          <p:cNvPicPr>
            <a:picLocks noChangeAspect="1" noChangeArrowheads="1"/>
          </p:cNvPicPr>
          <p:nvPr/>
        </p:nvPicPr>
        <p:blipFill>
          <a:blip r:embed="rId2" cstate="print"/>
          <a:srcRect/>
          <a:stretch>
            <a:fillRect/>
          </a:stretch>
        </p:blipFill>
        <p:spPr bwMode="auto">
          <a:xfrm>
            <a:off x="0" y="1551291"/>
            <a:ext cx="9144000" cy="5592485"/>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29</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on-campus publicity</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pic>
        <p:nvPicPr>
          <p:cNvPr id="630787" name="Picture 3"/>
          <p:cNvPicPr>
            <a:picLocks noChangeAspect="1" noChangeArrowheads="1"/>
          </p:cNvPicPr>
          <p:nvPr/>
        </p:nvPicPr>
        <p:blipFill>
          <a:blip r:embed="rId2" cstate="print"/>
          <a:srcRect/>
          <a:stretch>
            <a:fillRect/>
          </a:stretch>
        </p:blipFill>
        <p:spPr bwMode="auto">
          <a:xfrm>
            <a:off x="0" y="1551292"/>
            <a:ext cx="9144000" cy="530670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“Where’s Huddersfield?”</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pic>
        <p:nvPicPr>
          <p:cNvPr id="2052" name="Picture 4"/>
          <p:cNvPicPr>
            <a:picLocks noChangeAspect="1" noChangeArrowheads="1"/>
          </p:cNvPicPr>
          <p:nvPr/>
        </p:nvPicPr>
        <p:blipFill>
          <a:blip r:embed="rId2" cstate="print"/>
          <a:srcRect/>
          <a:stretch>
            <a:fillRect/>
          </a:stretch>
        </p:blipFill>
        <p:spPr bwMode="auto">
          <a:xfrm>
            <a:off x="-3647" y="1556792"/>
            <a:ext cx="9147647" cy="601824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30</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Summon Launch</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…did the publicity work?</a:t>
            </a:r>
            <a:endParaRPr lang="en-GB" sz="3200" i="1" dirty="0">
              <a:solidFill>
                <a:srgbClr val="FFC000"/>
              </a:solidFill>
              <a:latin typeface="Cambria" pitchFamily="18" charset="0"/>
            </a:endParaRPr>
          </a:p>
        </p:txBody>
      </p:sp>
      <p:sp>
        <p:nvSpPr>
          <p:cNvPr id="7" name="Rectangle 3"/>
          <p:cNvSpPr txBox="1">
            <a:spLocks noChangeArrowheads="1"/>
          </p:cNvSpPr>
          <p:nvPr/>
        </p:nvSpPr>
        <p:spPr bwMode="auto">
          <a:xfrm>
            <a:off x="412750" y="17732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90000"/>
              </a:lnSpc>
              <a:spcBef>
                <a:spcPct val="20000"/>
              </a:spcBef>
              <a:spcAft>
                <a:spcPct val="0"/>
              </a:spcAft>
              <a:buClrTx/>
              <a:buSzTx/>
              <a:tabLst/>
              <a:defRPr/>
            </a:pPr>
            <a:endParaRPr kumimoji="0" lang="en-GB" sz="3600" b="0" i="0" u="none" strike="noStrike" kern="0" cap="none" spc="0" normalizeH="0" baseline="0" noProof="0" dirty="0" smtClean="0">
              <a:ln>
                <a:noFill/>
              </a:ln>
              <a:solidFill>
                <a:srgbClr val="003772"/>
              </a:solidFill>
              <a:effectLst/>
              <a:uLnTx/>
              <a:uFillTx/>
              <a:latin typeface="+mn-lt"/>
              <a:ea typeface="+mn-ea"/>
              <a:cs typeface="+mn-cs"/>
            </a:endParaRPr>
          </a:p>
        </p:txBody>
      </p:sp>
      <p:sp>
        <p:nvSpPr>
          <p:cNvPr id="8" name="Rectangle 3"/>
          <p:cNvSpPr txBox="1">
            <a:spLocks noChangeArrowheads="1"/>
          </p:cNvSpPr>
          <p:nvPr/>
        </p:nvSpPr>
        <p:spPr bwMode="auto">
          <a:xfrm>
            <a:off x="565150" y="1925638"/>
            <a:ext cx="82296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sz="3600" kern="0" dirty="0" smtClean="0">
                <a:solidFill>
                  <a:srgbClr val="003772"/>
                </a:solidFill>
                <a:latin typeface="+mn-lt"/>
              </a:rPr>
              <a:t>On average, since the launch, just over 4,000 students use Summon every week</a:t>
            </a:r>
          </a:p>
          <a:p>
            <a:pPr marL="800100" lvl="1" indent="-342900">
              <a:spcBef>
                <a:spcPts val="0"/>
              </a:spcBef>
              <a:buFontTx/>
              <a:buChar char="•"/>
            </a:pPr>
            <a:r>
              <a:rPr lang="en-GB" sz="2700" i="1" kern="0" dirty="0" smtClean="0">
                <a:solidFill>
                  <a:srgbClr val="336699"/>
                </a:solidFill>
                <a:latin typeface="+mn-lt"/>
              </a:rPr>
              <a:t>by Dec 2010, e-resource logins were up 20% on the same period in 2009</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GB" sz="3600" kern="0" dirty="0" smtClean="0">
                <a:solidFill>
                  <a:srgbClr val="003772"/>
                </a:solidFill>
                <a:latin typeface="+mn-lt"/>
              </a:rPr>
              <a:t>83.8% of students have heard of Summon and have used it at least once</a:t>
            </a:r>
          </a:p>
          <a:p>
            <a:pPr marL="800100" lvl="1" indent="-342900">
              <a:spcBef>
                <a:spcPts val="0"/>
              </a:spcBef>
              <a:buFontTx/>
              <a:buChar char="•"/>
            </a:pPr>
            <a:r>
              <a:rPr lang="en-GB" sz="2600" i="1" kern="0" dirty="0" smtClean="0">
                <a:solidFill>
                  <a:srgbClr val="336699"/>
                </a:solidFill>
                <a:latin typeface="+mn-lt"/>
              </a:rPr>
              <a:t>2011 </a:t>
            </a:r>
            <a:r>
              <a:rPr lang="en-GB" sz="2700" i="1" kern="0" dirty="0" smtClean="0">
                <a:solidFill>
                  <a:srgbClr val="336699"/>
                </a:solidFill>
                <a:latin typeface="+mn-lt"/>
              </a:rPr>
              <a:t>Computing</a:t>
            </a:r>
            <a:r>
              <a:rPr lang="en-GB" sz="2600" i="1" kern="0" dirty="0" smtClean="0">
                <a:solidFill>
                  <a:srgbClr val="336699"/>
                </a:solidFill>
                <a:latin typeface="+mn-lt"/>
              </a:rPr>
              <a:t> &amp; Library Services Student Survey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smtClean="0">
              <a:ln>
                <a:noFill/>
              </a:ln>
              <a:solidFill>
                <a:srgbClr val="336699"/>
              </a:solidFill>
              <a:effectLst/>
              <a:uLnTx/>
              <a:uFillTx/>
              <a:latin typeface="+mn-l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31</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pic>
        <p:nvPicPr>
          <p:cNvPr id="6" name="Picture 5"/>
          <p:cNvPicPr>
            <a:picLocks noChangeAspect="1" noChangeArrowheads="1"/>
          </p:cNvPicPr>
          <p:nvPr/>
        </p:nvPicPr>
        <p:blipFill>
          <a:blip r:embed="rId2" cstate="print"/>
          <a:srcRect/>
          <a:stretch>
            <a:fillRect/>
          </a:stretch>
        </p:blipFill>
        <p:spPr bwMode="auto">
          <a:xfrm>
            <a:off x="-11113" y="1557338"/>
            <a:ext cx="9155113" cy="5300662"/>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spcBef>
                <a:spcPts val="0"/>
              </a:spcBef>
            </a:pPr>
            <a:r>
              <a:rPr lang="en-GB" sz="3200" dirty="0" smtClean="0"/>
              <a:t>To examine the existing search behaviours of students</a:t>
            </a:r>
          </a:p>
          <a:p>
            <a:pPr lvl="1"/>
            <a:r>
              <a:rPr lang="en-GB" sz="2800" dirty="0" smtClean="0"/>
              <a:t>via questionnaire</a:t>
            </a:r>
            <a:endParaRPr lang="en-GB" sz="2800" dirty="0" smtClean="0"/>
          </a:p>
          <a:p>
            <a:pPr>
              <a:spcBef>
                <a:spcPts val="0"/>
              </a:spcBef>
            </a:pPr>
            <a:r>
              <a:rPr lang="en-GB" sz="3200" dirty="0" smtClean="0"/>
              <a:t>To observe how students use Summon</a:t>
            </a:r>
          </a:p>
          <a:p>
            <a:pPr lvl="1"/>
            <a:r>
              <a:rPr lang="en-GB" sz="2800" dirty="0" smtClean="0"/>
              <a:t>observation and group discussion</a:t>
            </a:r>
            <a:r>
              <a:rPr lang="en-GB" dirty="0" smtClean="0"/>
              <a:t> </a:t>
            </a:r>
          </a:p>
          <a:p>
            <a:pPr>
              <a:spcBef>
                <a:spcPts val="0"/>
              </a:spcBef>
            </a:pPr>
            <a:r>
              <a:rPr lang="en-GB" sz="3200" dirty="0" smtClean="0"/>
              <a:t>To explore participants initial responses to using Summon</a:t>
            </a:r>
          </a:p>
          <a:p>
            <a:pPr lvl="1"/>
            <a:r>
              <a:rPr lang="en-GB" sz="2800" dirty="0" smtClean="0"/>
              <a:t>observation and group discussion</a:t>
            </a:r>
          </a:p>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32</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objectives</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2750" y="1773238"/>
            <a:ext cx="8335714" cy="4030662"/>
          </a:xfrm>
        </p:spPr>
        <p:txBody>
          <a:bodyPr/>
          <a:lstStyle/>
          <a:p>
            <a:r>
              <a:rPr lang="en-GB" sz="3200" dirty="0" smtClean="0"/>
              <a:t>Inputting one or two keywords into search engines was most popular search method</a:t>
            </a:r>
          </a:p>
          <a:p>
            <a:r>
              <a:rPr lang="en-GB" sz="3200" dirty="0" smtClean="0"/>
              <a:t>Evidence from this and other studies, clearly shows that students are transferring their search behaviour from web search engines, to academic research</a:t>
            </a:r>
          </a:p>
          <a:p>
            <a:endParaRPr lang="en-GB" sz="3200" dirty="0" smtClean="0"/>
          </a:p>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33</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selected findings</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3200" dirty="0" smtClean="0"/>
              <a:t>Article preview feature was joint most used feature in in Summon </a:t>
            </a:r>
          </a:p>
          <a:p>
            <a:pPr lvl="1"/>
            <a:r>
              <a:rPr lang="en-US" sz="2800" dirty="0" smtClean="0"/>
              <a:t>91% of the participants </a:t>
            </a:r>
            <a:r>
              <a:rPr lang="en-US" sz="2800" dirty="0" smtClean="0"/>
              <a:t>made use of this feature, which suggests they found it a very useful tool for their research</a:t>
            </a:r>
          </a:p>
          <a:p>
            <a:r>
              <a:rPr lang="en-US" sz="3200" dirty="0" smtClean="0"/>
              <a:t>Although intuitive and relevant results retrieved, resource discovery products need such features that add-value</a:t>
            </a:r>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34</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selected f</a:t>
            </a:r>
            <a:r>
              <a:rPr lang="en-GB" sz="3200" i="1" dirty="0" smtClean="0">
                <a:solidFill>
                  <a:srgbClr val="FFC000"/>
                </a:solidFill>
                <a:latin typeface="Cambria" pitchFamily="18" charset="0"/>
              </a:rPr>
              <a:t>indings</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Generally, participants did not use the refining facets within Summon </a:t>
            </a:r>
          </a:p>
          <a:p>
            <a:pPr lvl="1"/>
            <a:r>
              <a:rPr lang="en-GB" sz="3200" dirty="0" smtClean="0"/>
              <a:t>reason may be 20 minutes time during structured search task</a:t>
            </a:r>
          </a:p>
          <a:p>
            <a:pPr lvl="1"/>
            <a:r>
              <a:rPr lang="en-GB" sz="3200" dirty="0" smtClean="0"/>
              <a:t>could also be impatience?</a:t>
            </a:r>
            <a:br>
              <a:rPr lang="en-GB" sz="3200" dirty="0" smtClean="0"/>
            </a:br>
            <a:r>
              <a:rPr lang="en-GB" sz="3200" dirty="0" smtClean="0"/>
              <a:t>(see </a:t>
            </a:r>
            <a:r>
              <a:rPr lang="en-GB" sz="3200" dirty="0" err="1" smtClean="0"/>
              <a:t>Oberhelman</a:t>
            </a:r>
            <a:r>
              <a:rPr lang="en-GB" sz="3200" dirty="0" smtClean="0"/>
              <a:t>, 2006</a:t>
            </a:r>
            <a:r>
              <a:rPr lang="en-GB" sz="3200" dirty="0" smtClean="0"/>
              <a:t>)</a:t>
            </a:r>
          </a:p>
          <a:p>
            <a:pPr lvl="1"/>
            <a:r>
              <a:rPr lang="en-GB" sz="3200" dirty="0" smtClean="0"/>
              <a:t>will recent UI changes to Google alter this? </a:t>
            </a:r>
            <a:endParaRPr lang="en-GB" sz="3200" dirty="0" smtClean="0"/>
          </a:p>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35</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findings – refining facets</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36</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 Comments</a:t>
            </a:r>
            <a:br>
              <a:rPr lang="en-GB" sz="3600" dirty="0" smtClean="0">
                <a:solidFill>
                  <a:schemeClr val="bg1"/>
                </a:solidFill>
                <a:latin typeface="Cambria" pitchFamily="18" charset="0"/>
              </a:rPr>
            </a:br>
            <a:r>
              <a:rPr lang="en-GB" sz="3200" i="1" dirty="0" smtClean="0">
                <a:solidFill>
                  <a:srgbClr val="FFC000"/>
                </a:solidFill>
                <a:latin typeface="Cambria" pitchFamily="18" charset="0"/>
              </a:rPr>
              <a:t>easy/intuitive</a:t>
            </a:r>
            <a:endParaRPr lang="en-GB" sz="3200" i="1" dirty="0">
              <a:solidFill>
                <a:srgbClr val="FFC000"/>
              </a:solidFill>
              <a:latin typeface="Cambria" pitchFamily="18" charset="0"/>
            </a:endParaRPr>
          </a:p>
        </p:txBody>
      </p:sp>
      <p:sp>
        <p:nvSpPr>
          <p:cNvPr id="10" name="Rounded Rectangular Callout 9"/>
          <p:cNvSpPr/>
          <p:nvPr/>
        </p:nvSpPr>
        <p:spPr>
          <a:xfrm>
            <a:off x="899592" y="2060848"/>
            <a:ext cx="7533480" cy="2520280"/>
          </a:xfrm>
          <a:prstGeom prst="wedgeRoundRectCallout">
            <a:avLst>
              <a:gd name="adj1" fmla="val 7569"/>
              <a:gd name="adj2" fmla="val 76047"/>
              <a:gd name="adj3" fmla="val 16667"/>
            </a:avLst>
          </a:prstGeom>
          <a:solidFill>
            <a:srgbClr val="3366FF">
              <a:alpha val="14000"/>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You’ve not got as many fiddly bits to do; you just type in what you want. It’s almost like Google Scholar,  so I like it for that.</a:t>
            </a:r>
            <a:endParaRPr lang="en-GB" sz="3200" dirty="0">
              <a:solidFill>
                <a:schemeClr val="tx1"/>
              </a:solidFill>
            </a:endParaRPr>
          </a:p>
        </p:txBody>
      </p:sp>
      <p:sp>
        <p:nvSpPr>
          <p:cNvPr id="12" name="TextBox 11"/>
          <p:cNvSpPr txBox="1"/>
          <p:nvPr/>
        </p:nvSpPr>
        <p:spPr>
          <a:xfrm>
            <a:off x="3851920" y="5013176"/>
            <a:ext cx="1081002" cy="523220"/>
          </a:xfrm>
          <a:prstGeom prst="rect">
            <a:avLst/>
          </a:prstGeom>
          <a:noFill/>
        </p:spPr>
        <p:txBody>
          <a:bodyPr wrap="none" rtlCol="0">
            <a:spAutoFit/>
          </a:bodyPr>
          <a:lstStyle/>
          <a:p>
            <a:r>
              <a:rPr lang="en-GB" sz="2800" i="1" dirty="0" smtClean="0">
                <a:latin typeface="Calibri" pitchFamily="34" charset="0"/>
                <a:cs typeface="Calibri" pitchFamily="34" charset="0"/>
              </a:rPr>
              <a:t>Nicole</a:t>
            </a:r>
            <a:endParaRPr lang="en-GB" sz="2800" i="1" dirty="0">
              <a:latin typeface="Calibri" pitchFamily="34" charset="0"/>
              <a:cs typeface="Calibri"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37</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 Comments</a:t>
            </a:r>
            <a:br>
              <a:rPr lang="en-GB" sz="3600" dirty="0" smtClean="0">
                <a:solidFill>
                  <a:schemeClr val="bg1"/>
                </a:solidFill>
                <a:latin typeface="Cambria" pitchFamily="18" charset="0"/>
              </a:rPr>
            </a:br>
            <a:r>
              <a:rPr lang="en-GB" sz="3200" i="1" dirty="0" smtClean="0">
                <a:solidFill>
                  <a:srgbClr val="FFC000"/>
                </a:solidFill>
                <a:latin typeface="Cambria" pitchFamily="18" charset="0"/>
              </a:rPr>
              <a:t>lots of results</a:t>
            </a:r>
            <a:endParaRPr lang="en-GB" sz="3200" i="1" dirty="0">
              <a:solidFill>
                <a:srgbClr val="FFC000"/>
              </a:solidFill>
              <a:latin typeface="Cambria" pitchFamily="18" charset="0"/>
            </a:endParaRPr>
          </a:p>
        </p:txBody>
      </p:sp>
      <p:sp>
        <p:nvSpPr>
          <p:cNvPr id="8" name="Rounded Rectangular Callout 7"/>
          <p:cNvSpPr/>
          <p:nvPr/>
        </p:nvSpPr>
        <p:spPr>
          <a:xfrm>
            <a:off x="539552" y="2060848"/>
            <a:ext cx="7776864" cy="2736304"/>
          </a:xfrm>
          <a:prstGeom prst="wedgeRoundRectCallout">
            <a:avLst>
              <a:gd name="adj1" fmla="val -3763"/>
              <a:gd name="adj2" fmla="val 70307"/>
              <a:gd name="adj3" fmla="val 16667"/>
            </a:avLst>
          </a:prstGeom>
          <a:solidFill>
            <a:srgbClr val="3366FF">
              <a:alpha val="14000"/>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I think you get a lot more articles from Summon because [in </a:t>
            </a:r>
            <a:r>
              <a:rPr lang="en-GB" sz="3200" dirty="0" err="1" smtClean="0">
                <a:solidFill>
                  <a:schemeClr val="tx1"/>
                </a:solidFill>
              </a:rPr>
              <a:t>Metalib</a:t>
            </a:r>
            <a:r>
              <a:rPr lang="en-GB" sz="3200" dirty="0" smtClean="0">
                <a:solidFill>
                  <a:schemeClr val="tx1"/>
                </a:solidFill>
              </a:rPr>
              <a:t>] you’ve got to search within each different database and your research takes you a little bit longer.</a:t>
            </a:r>
            <a:endParaRPr lang="en-GB" sz="3200" dirty="0">
              <a:solidFill>
                <a:schemeClr val="tx1"/>
              </a:solidFill>
            </a:endParaRPr>
          </a:p>
        </p:txBody>
      </p:sp>
      <p:sp>
        <p:nvSpPr>
          <p:cNvPr id="11" name="TextBox 10"/>
          <p:cNvSpPr txBox="1"/>
          <p:nvPr/>
        </p:nvSpPr>
        <p:spPr>
          <a:xfrm>
            <a:off x="4283968" y="5229200"/>
            <a:ext cx="1383712" cy="523220"/>
          </a:xfrm>
          <a:prstGeom prst="rect">
            <a:avLst/>
          </a:prstGeom>
          <a:noFill/>
        </p:spPr>
        <p:txBody>
          <a:bodyPr wrap="none" rtlCol="0">
            <a:spAutoFit/>
          </a:bodyPr>
          <a:lstStyle/>
          <a:p>
            <a:r>
              <a:rPr lang="en-GB" sz="2800" i="1" dirty="0" smtClean="0">
                <a:latin typeface="Calibri" pitchFamily="34" charset="0"/>
                <a:cs typeface="Calibri" pitchFamily="34" charset="0"/>
              </a:rPr>
              <a:t>Caroline</a:t>
            </a:r>
            <a:endParaRPr lang="en-GB" sz="2800" i="1" dirty="0">
              <a:latin typeface="Calibri" pitchFamily="34" charset="0"/>
              <a:cs typeface="Calibri"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http://eprints.hud.ac.uk/9824/</a:t>
            </a:r>
          </a:p>
          <a:p>
            <a:r>
              <a:rPr lang="en-GB" dirty="0" smtClean="0"/>
              <a:t>“Do students want a one-stop-shop to</a:t>
            </a:r>
            <a:br>
              <a:rPr lang="en-GB" dirty="0" smtClean="0"/>
            </a:br>
            <a:r>
              <a:rPr lang="en-GB" dirty="0" smtClean="0"/>
              <a:t>  help them navigate their way around</a:t>
            </a:r>
            <a:br>
              <a:rPr lang="en-GB" dirty="0" smtClean="0"/>
            </a:br>
            <a:r>
              <a:rPr lang="en-GB" dirty="0" smtClean="0"/>
              <a:t>  the maze of library resources?”</a:t>
            </a:r>
            <a:br>
              <a:rPr lang="en-GB" dirty="0" smtClean="0"/>
            </a:br>
            <a:r>
              <a:rPr lang="en-GB" dirty="0" smtClean="0"/>
              <a:t>		 			</a:t>
            </a:r>
            <a:r>
              <a:rPr lang="en-GB" sz="3200" i="1" dirty="0" smtClean="0">
                <a:solidFill>
                  <a:srgbClr val="0070C0"/>
                </a:solidFill>
              </a:rPr>
              <a:t>Martin Philip (2010)</a:t>
            </a:r>
            <a:endParaRPr lang="en-GB" sz="3200" i="1" dirty="0">
              <a:solidFill>
                <a:srgbClr val="0070C0"/>
              </a:solidFill>
            </a:endParaRPr>
          </a:p>
        </p:txBody>
      </p:sp>
      <p:sp>
        <p:nvSpPr>
          <p:cNvPr id="4" name="Slide Number Placeholder 3"/>
          <p:cNvSpPr>
            <a:spLocks noGrp="1"/>
          </p:cNvSpPr>
          <p:nvPr>
            <p:ph type="sldNum" sz="quarter" idx="12"/>
          </p:nvPr>
        </p:nvSpPr>
        <p:spPr/>
        <p:txBody>
          <a:bodyPr/>
          <a:lstStyle/>
          <a:p>
            <a:pPr>
              <a:defRPr/>
            </a:pPr>
            <a:fld id="{DACF7660-38BF-4C31-9BC0-A60CF04CC393}" type="slidenum">
              <a:rPr lang="en-GB" smtClean="0"/>
              <a:pPr>
                <a:defRPr/>
              </a:pPr>
              <a:t>38</a:t>
            </a:fld>
            <a:endParaRPr lang="en-GB" dirty="0"/>
          </a:p>
        </p:txBody>
      </p:sp>
      <p:sp>
        <p:nvSpPr>
          <p:cNvPr id="6"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Focus Groups </a:t>
            </a:r>
            <a:br>
              <a:rPr lang="en-GB" sz="3600" dirty="0" smtClean="0">
                <a:solidFill>
                  <a:schemeClr val="bg1"/>
                </a:solidFill>
                <a:latin typeface="Cambria" pitchFamily="18" charset="0"/>
              </a:rPr>
            </a:br>
            <a:r>
              <a:rPr lang="en-GB" sz="3200" i="1" dirty="0" smtClean="0">
                <a:solidFill>
                  <a:srgbClr val="FFC000"/>
                </a:solidFill>
                <a:latin typeface="Cambria" pitchFamily="18" charset="0"/>
              </a:rPr>
              <a:t>more info available here…</a:t>
            </a: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39</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Usage Stats</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pic>
        <p:nvPicPr>
          <p:cNvPr id="7" name="Picture 3"/>
          <p:cNvPicPr>
            <a:picLocks noChangeAspect="1" noChangeArrowheads="1"/>
          </p:cNvPicPr>
          <p:nvPr/>
        </p:nvPicPr>
        <p:blipFill>
          <a:blip r:embed="rId2" cstate="print"/>
          <a:srcRect/>
          <a:stretch>
            <a:fillRect/>
          </a:stretch>
        </p:blipFill>
        <p:spPr bwMode="auto">
          <a:xfrm>
            <a:off x="-11113" y="1557338"/>
            <a:ext cx="9155113" cy="53006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University of Huddersfield</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
        <p:nvSpPr>
          <p:cNvPr id="6" name="Rectangle 3"/>
          <p:cNvSpPr txBox="1">
            <a:spLocks noChangeArrowheads="1"/>
          </p:cNvSpPr>
          <p:nvPr/>
        </p:nvSpPr>
        <p:spPr>
          <a:xfrm>
            <a:off x="412750" y="1773238"/>
            <a:ext cx="8229600" cy="4030662"/>
          </a:xfrm>
          <a:prstGeom prst="rect">
            <a:avLst/>
          </a:prstGeom>
        </p:spPr>
        <p:txBody>
          <a:bodyPr/>
          <a:lstStyle/>
          <a:p>
            <a:pPr marL="342900" lvl="0" indent="-342900">
              <a:spcBef>
                <a:spcPct val="20000"/>
              </a:spcBef>
              <a:buFontTx/>
              <a:buChar char="•"/>
            </a:pPr>
            <a:r>
              <a:rPr lang="en-GB" sz="3200" kern="0" dirty="0" smtClean="0">
                <a:solidFill>
                  <a:srgbClr val="003772"/>
                </a:solidFill>
                <a:latin typeface="+mn-lt"/>
              </a:rPr>
              <a:t>20,000+ </a:t>
            </a:r>
            <a:r>
              <a:rPr lang="en-GB" sz="3200" kern="0" dirty="0" smtClean="0">
                <a:solidFill>
                  <a:srgbClr val="003772"/>
                </a:solidFill>
                <a:latin typeface="+mn-lt"/>
              </a:rPr>
              <a:t>students</a:t>
            </a:r>
          </a:p>
          <a:p>
            <a:pPr marL="342900" lvl="0" indent="-342900">
              <a:spcBef>
                <a:spcPct val="20000"/>
              </a:spcBef>
              <a:buFontTx/>
              <a:buChar char="•"/>
            </a:pPr>
            <a:r>
              <a:rPr lang="en-GB" sz="3200" kern="0" dirty="0" smtClean="0">
                <a:solidFill>
                  <a:srgbClr val="003772"/>
                </a:solidFill>
                <a:latin typeface="+mn-lt"/>
              </a:rPr>
              <a:t>350,000+ items held by the library</a:t>
            </a:r>
          </a:p>
          <a:p>
            <a:pPr marL="342900" lvl="0" indent="-342900">
              <a:spcBef>
                <a:spcPct val="20000"/>
              </a:spcBef>
              <a:buFontTx/>
              <a:buChar char="•"/>
            </a:pPr>
            <a:r>
              <a:rPr lang="en-GB" sz="3200" kern="0" dirty="0" smtClean="0">
                <a:solidFill>
                  <a:srgbClr val="003772"/>
                </a:solidFill>
                <a:latin typeface="+mn-lt"/>
              </a:rPr>
              <a:t>Established in 1825 as the Huddersfield Science and Mechanics' Institute</a:t>
            </a:r>
          </a:p>
          <a:p>
            <a:pPr marL="342900" lvl="0" indent="-342900">
              <a:spcBef>
                <a:spcPct val="20000"/>
              </a:spcBef>
              <a:buFontTx/>
              <a:buChar char="•"/>
            </a:pPr>
            <a:r>
              <a:rPr lang="en-GB" sz="3200" kern="0" dirty="0" smtClean="0">
                <a:solidFill>
                  <a:srgbClr val="003772"/>
                </a:solidFill>
                <a:latin typeface="+mn-lt"/>
              </a:rPr>
              <a:t>Gained university status in the 1990s</a:t>
            </a:r>
          </a:p>
          <a:p>
            <a:pPr marL="342900" lvl="0" indent="-342900">
              <a:spcBef>
                <a:spcPct val="20000"/>
              </a:spcBef>
              <a:buFontTx/>
              <a:buChar char="•"/>
            </a:pPr>
            <a:r>
              <a:rPr lang="en-GB" sz="3200" kern="0" dirty="0" smtClean="0">
                <a:solidFill>
                  <a:srgbClr val="003772"/>
                </a:solidFill>
                <a:latin typeface="+mn-lt"/>
              </a:rPr>
              <a:t>The only(?) university in the world with a Federation star ship captain at the </a:t>
            </a:r>
            <a:r>
              <a:rPr lang="en-GB" sz="3200" kern="0" dirty="0" smtClean="0">
                <a:solidFill>
                  <a:srgbClr val="003772"/>
                </a:solidFill>
                <a:latin typeface="+mn-lt"/>
              </a:rPr>
              <a:t>helm! </a:t>
            </a:r>
            <a:r>
              <a:rPr lang="en-GB" sz="3200" kern="0" dirty="0" smtClean="0">
                <a:solidFill>
                  <a:srgbClr val="003772"/>
                </a:solidFill>
                <a:latin typeface="+mn-lt"/>
                <a:sym typeface="Wingdings" pitchFamily="2" charset="2"/>
              </a:rPr>
              <a:t></a:t>
            </a:r>
            <a:endParaRPr lang="en-GB" sz="3200" kern="0" dirty="0" smtClean="0">
              <a:solidFill>
                <a:srgbClr val="003772"/>
              </a:solidFill>
              <a:latin typeface="+mn-lt"/>
            </a:endParaRPr>
          </a:p>
          <a:p>
            <a:pPr marL="342900" lvl="0" indent="-342900">
              <a:spcBef>
                <a:spcPct val="20000"/>
              </a:spcBef>
            </a:pPr>
            <a:r>
              <a:rPr lang="en-GB" sz="3200" kern="0" dirty="0" smtClean="0">
                <a:solidFill>
                  <a:srgbClr val="003772"/>
                </a:solidFill>
                <a:latin typeface="+mn-lt"/>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3200" b="0" i="0" u="none" strike="noStrike" kern="0" cap="none" spc="0" normalizeH="0" baseline="0" noProof="0" dirty="0" smtClean="0">
              <a:ln>
                <a:noFill/>
              </a:ln>
              <a:solidFill>
                <a:srgbClr val="00377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3200" b="0" i="0" u="none" strike="noStrike" kern="0" cap="none" spc="0" normalizeH="0" baseline="0" noProof="0" dirty="0" smtClean="0">
              <a:ln>
                <a:noFill/>
              </a:ln>
              <a:solidFill>
                <a:srgbClr val="003772"/>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40</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Full Text Downloads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resource 1</a:t>
            </a:r>
            <a:endParaRPr lang="en-GB" sz="3200" i="1" dirty="0">
              <a:solidFill>
                <a:srgbClr val="FFC000"/>
              </a:solidFill>
              <a:latin typeface="Cambria"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0" y="1561452"/>
            <a:ext cx="9144000" cy="529978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41</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Full Text Downloads</a:t>
            </a:r>
            <a:br>
              <a:rPr lang="en-GB" sz="3600" dirty="0" smtClean="0">
                <a:solidFill>
                  <a:schemeClr val="bg1"/>
                </a:solidFill>
                <a:latin typeface="Cambria" pitchFamily="18" charset="0"/>
              </a:rPr>
            </a:br>
            <a:r>
              <a:rPr lang="en-GB" sz="3200" i="1" dirty="0" smtClean="0">
                <a:solidFill>
                  <a:srgbClr val="FFC000"/>
                </a:solidFill>
                <a:latin typeface="Cambria" pitchFamily="18" charset="0"/>
              </a:rPr>
              <a:t>resource 2</a:t>
            </a:r>
            <a:endParaRPr lang="en-GB" sz="3200" i="1" dirty="0">
              <a:solidFill>
                <a:srgbClr val="FFC000"/>
              </a:solidFill>
              <a:latin typeface="Cambria"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32" y="1571612"/>
            <a:ext cx="9137951" cy="52149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42</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Full Text Downloads </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resource 3</a:t>
            </a:r>
            <a:endParaRPr lang="en-GB" sz="3200" i="1" dirty="0">
              <a:solidFill>
                <a:srgbClr val="FFC000"/>
              </a:solidFill>
              <a:latin typeface="Cambria" pitchFamily="18" charset="0"/>
            </a:endParaRPr>
          </a:p>
        </p:txBody>
      </p:sp>
      <p:sp>
        <p:nvSpPr>
          <p:cNvPr id="7" name="Content Placeholder 6"/>
          <p:cNvSpPr>
            <a:spLocks noGrp="1"/>
          </p:cNvSpPr>
          <p:nvPr>
            <p:ph idx="1"/>
          </p:nvPr>
        </p:nvSpPr>
        <p:spPr/>
        <p:txBody>
          <a:bodyPr/>
          <a:lstStyle/>
          <a:p>
            <a:endParaRPr lang="en-GB"/>
          </a:p>
        </p:txBody>
      </p:sp>
      <p:pic>
        <p:nvPicPr>
          <p:cNvPr id="2052" name="Picture 4"/>
          <p:cNvPicPr>
            <a:picLocks noChangeAspect="1" noChangeArrowheads="1"/>
          </p:cNvPicPr>
          <p:nvPr/>
        </p:nvPicPr>
        <p:blipFill>
          <a:blip r:embed="rId2" cstate="print"/>
          <a:srcRect/>
          <a:stretch>
            <a:fillRect/>
          </a:stretch>
        </p:blipFill>
        <p:spPr bwMode="auto">
          <a:xfrm>
            <a:off x="0" y="1571612"/>
            <a:ext cx="9144000" cy="529978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43</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Full Text Downloads</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resource 4</a:t>
            </a:r>
            <a:endParaRPr lang="en-GB" sz="3200" i="1" dirty="0">
              <a:solidFill>
                <a:srgbClr val="FFC000"/>
              </a:solidFill>
              <a:latin typeface="Cambria" pitchFamily="18" charset="0"/>
            </a:endParaRPr>
          </a:p>
        </p:txBody>
      </p:sp>
      <p:pic>
        <p:nvPicPr>
          <p:cNvPr id="3075" name="Picture 3"/>
          <p:cNvPicPr>
            <a:picLocks noChangeAspect="1" noChangeArrowheads="1"/>
          </p:cNvPicPr>
          <p:nvPr/>
        </p:nvPicPr>
        <p:blipFill>
          <a:blip r:embed="rId2" cstate="print"/>
          <a:srcRect/>
          <a:stretch>
            <a:fillRect/>
          </a:stretch>
        </p:blipFill>
        <p:spPr bwMode="auto">
          <a:xfrm>
            <a:off x="1" y="1571612"/>
            <a:ext cx="9144000" cy="521840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44</a:t>
            </a:fld>
            <a:endParaRPr lang="en-GB"/>
          </a:p>
        </p:txBody>
      </p:sp>
      <p:sp>
        <p:nvSpPr>
          <p:cNvPr id="5"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One final word...</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pic>
        <p:nvPicPr>
          <p:cNvPr id="1026" name="Picture 2" descr="http://farm5.static.flickr.com/4105/5021157912_94a90ba9c0_b.jpg"/>
          <p:cNvPicPr>
            <a:picLocks noChangeAspect="1" noChangeArrowheads="1"/>
          </p:cNvPicPr>
          <p:nvPr/>
        </p:nvPicPr>
        <p:blipFill>
          <a:blip r:embed="rId2" cstate="print"/>
          <a:srcRect/>
          <a:stretch>
            <a:fillRect/>
          </a:stretch>
        </p:blipFill>
        <p:spPr bwMode="auto">
          <a:xfrm>
            <a:off x="-1" y="1556793"/>
            <a:ext cx="10359611" cy="5301208"/>
          </a:xfrm>
          <a:prstGeom prst="rect">
            <a:avLst/>
          </a:prstGeom>
          <a:noFill/>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“Summon is bloody brilliant.  It blows</a:t>
            </a:r>
            <a:br>
              <a:rPr lang="en-GB" dirty="0" smtClean="0"/>
            </a:br>
            <a:r>
              <a:rPr lang="en-GB" dirty="0" smtClean="0"/>
              <a:t>  Metalib out of the water!  It gives fast,</a:t>
            </a:r>
            <a:br>
              <a:rPr lang="en-GB" dirty="0" smtClean="0"/>
            </a:br>
            <a:r>
              <a:rPr lang="en-GB" dirty="0" smtClean="0"/>
              <a:t>  efficient and above all relevant</a:t>
            </a:r>
            <a:br>
              <a:rPr lang="en-GB" dirty="0" smtClean="0"/>
            </a:br>
            <a:r>
              <a:rPr lang="en-GB" dirty="0" smtClean="0"/>
              <a:t>  research results.  I found on Summon</a:t>
            </a:r>
            <a:br>
              <a:rPr lang="en-GB" dirty="0" smtClean="0"/>
            </a:br>
            <a:r>
              <a:rPr lang="en-GB" dirty="0" smtClean="0"/>
              <a:t>  in 2 days what would have taken 2</a:t>
            </a:r>
            <a:br>
              <a:rPr lang="en-GB" dirty="0" smtClean="0"/>
            </a:br>
            <a:r>
              <a:rPr lang="en-GB" dirty="0" smtClean="0"/>
              <a:t>  weeks on Metalib.”</a:t>
            </a:r>
          </a:p>
          <a:p>
            <a:pPr lvl="1"/>
            <a:r>
              <a:rPr lang="en-GB" dirty="0" smtClean="0"/>
              <a:t>Abdul, PHD student and part-time lecturer</a:t>
            </a:r>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45</a:t>
            </a:fld>
            <a:endParaRPr lang="en-GB"/>
          </a:p>
        </p:txBody>
      </p:sp>
      <p:sp>
        <p:nvSpPr>
          <p:cNvPr id="7"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One final word...</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Any questions?</a:t>
            </a:r>
          </a:p>
          <a:p>
            <a:endParaRPr lang="en-GB" dirty="0" smtClean="0"/>
          </a:p>
          <a:p>
            <a:pPr algn="ctr">
              <a:buNone/>
            </a:pPr>
            <a:r>
              <a:rPr lang="en-GB" i="1" dirty="0" smtClean="0">
                <a:solidFill>
                  <a:srgbClr val="0058B8"/>
                </a:solidFill>
              </a:rPr>
              <a:t>d.c.pattern@hud.ac.uk</a:t>
            </a:r>
          </a:p>
          <a:p>
            <a:pPr algn="ctr">
              <a:buNone/>
            </a:pPr>
            <a:endParaRPr lang="en-GB" i="1" dirty="0" smtClean="0">
              <a:solidFill>
                <a:srgbClr val="0058B8"/>
              </a:solidFill>
            </a:endParaRPr>
          </a:p>
          <a:p>
            <a:endParaRPr lang="en-GB" dirty="0"/>
          </a:p>
        </p:txBody>
      </p:sp>
      <p:sp>
        <p:nvSpPr>
          <p:cNvPr id="2" name="Slide Number Placeholder 1"/>
          <p:cNvSpPr>
            <a:spLocks noGrp="1"/>
          </p:cNvSpPr>
          <p:nvPr>
            <p:ph type="sldNum" sz="quarter" idx="12"/>
          </p:nvPr>
        </p:nvSpPr>
        <p:spPr/>
        <p:txBody>
          <a:bodyPr/>
          <a:lstStyle/>
          <a:p>
            <a:pPr>
              <a:defRPr/>
            </a:pPr>
            <a:fld id="{1283251F-9C69-4784-B27E-FA9890C86FBC}" type="slidenum">
              <a:rPr lang="en-GB" smtClean="0"/>
              <a:pPr>
                <a:defRPr/>
              </a:pPr>
              <a:t>46</a:t>
            </a:fld>
            <a:endParaRPr lang="en-GB"/>
          </a:p>
        </p:txBody>
      </p:sp>
      <p:sp>
        <p:nvSpPr>
          <p:cNvPr id="7"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Thank you!</a:t>
            </a:r>
            <a:r>
              <a:rPr lang="en-GB" sz="3600" dirty="0">
                <a:solidFill>
                  <a:schemeClr val="bg1"/>
                </a:solidFill>
                <a:latin typeface="Cambria" pitchFamily="18" charset="0"/>
              </a:rPr>
              <a:t/>
            </a:r>
            <a:br>
              <a:rPr lang="en-GB" sz="3600" dirty="0">
                <a:solidFill>
                  <a:schemeClr val="bg1"/>
                </a:solidFill>
                <a:latin typeface="Cambria" pitchFamily="18" charset="0"/>
              </a:rPr>
            </a:br>
            <a:endParaRPr lang="en-GB" sz="3200" i="1" dirty="0">
              <a:solidFill>
                <a:srgbClr val="FFC000"/>
              </a:solidFill>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farm3.static.flickr.com/2053/2066071071_83a7997006_o.jpg"/>
          <p:cNvPicPr>
            <a:picLocks noChangeAspect="1" noChangeArrowheads="1"/>
          </p:cNvPicPr>
          <p:nvPr/>
        </p:nvPicPr>
        <p:blipFill>
          <a:blip r:embed="rId2" cstate="print"/>
          <a:srcRect/>
          <a:stretch>
            <a:fillRect/>
          </a:stretch>
        </p:blipFill>
        <p:spPr bwMode="auto">
          <a:xfrm>
            <a:off x="0" y="0"/>
            <a:ext cx="9180512"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E-Resource Provision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A Word Document(!) (2000)</a:t>
            </a:r>
            <a:endParaRPr lang="en-GB" sz="3200" i="1" dirty="0">
              <a:solidFill>
                <a:srgbClr val="FFC000"/>
              </a:solidFill>
              <a:latin typeface="Cambria" pitchFamily="18" charset="0"/>
            </a:endParaRPr>
          </a:p>
        </p:txBody>
      </p:sp>
      <p:pic>
        <p:nvPicPr>
          <p:cNvPr id="231428" name="Picture 4"/>
          <p:cNvPicPr>
            <a:picLocks noChangeAspect="1" noChangeArrowheads="1"/>
          </p:cNvPicPr>
          <p:nvPr/>
        </p:nvPicPr>
        <p:blipFill>
          <a:blip r:embed="rId2" cstate="print"/>
          <a:srcRect/>
          <a:stretch>
            <a:fillRect/>
          </a:stretch>
        </p:blipFill>
        <p:spPr bwMode="auto">
          <a:xfrm>
            <a:off x="0" y="1560595"/>
            <a:ext cx="9144000" cy="53045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E-Resource Provision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Ex </a:t>
            </a:r>
            <a:r>
              <a:rPr lang="en-GB" sz="3200" i="1" dirty="0" err="1" smtClean="0">
                <a:solidFill>
                  <a:srgbClr val="FFC000"/>
                </a:solidFill>
                <a:latin typeface="Cambria" pitchFamily="18" charset="0"/>
              </a:rPr>
              <a:t>Libris</a:t>
            </a:r>
            <a:r>
              <a:rPr lang="en-GB" sz="3200" i="1" dirty="0" smtClean="0">
                <a:solidFill>
                  <a:srgbClr val="FFC000"/>
                </a:solidFill>
                <a:latin typeface="Cambria" pitchFamily="18" charset="0"/>
              </a:rPr>
              <a:t> Metalib (2006)</a:t>
            </a:r>
            <a:endParaRPr lang="en-GB" sz="3200" i="1" dirty="0">
              <a:solidFill>
                <a:srgbClr val="FFC000"/>
              </a:solidFill>
              <a:latin typeface="Cambria" pitchFamily="18" charset="0"/>
            </a:endParaRPr>
          </a:p>
        </p:txBody>
      </p:sp>
      <p:pic>
        <p:nvPicPr>
          <p:cNvPr id="4" name="Picture 4"/>
          <p:cNvPicPr>
            <a:picLocks noChangeAspect="1" noChangeArrowheads="1"/>
          </p:cNvPicPr>
          <p:nvPr/>
        </p:nvPicPr>
        <p:blipFill>
          <a:blip r:embed="rId2" cstate="print"/>
          <a:srcRect/>
          <a:stretch>
            <a:fillRect/>
          </a:stretch>
        </p:blipFill>
        <p:spPr bwMode="auto">
          <a:xfrm>
            <a:off x="0" y="1560726"/>
            <a:ext cx="9144000" cy="5276206"/>
          </a:xfrm>
          <a:prstGeom prst="rect">
            <a:avLst/>
          </a:prstGeom>
          <a:noFill/>
          <a:ln w="9525" algn="ctr">
            <a:noFill/>
            <a:miter lim="800000"/>
            <a:headEnd/>
            <a:tailEnd/>
          </a:ln>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E-Resource Provision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err="1" smtClean="0">
                <a:solidFill>
                  <a:srgbClr val="FFC000"/>
                </a:solidFill>
                <a:latin typeface="Cambria" pitchFamily="18" charset="0"/>
              </a:rPr>
              <a:t>Woot</a:t>
            </a:r>
            <a:r>
              <a:rPr lang="en-GB" sz="3200" i="1" dirty="0" smtClean="0">
                <a:solidFill>
                  <a:srgbClr val="FFC000"/>
                </a:solidFill>
                <a:latin typeface="Cambria" pitchFamily="18" charset="0"/>
              </a:rPr>
              <a:t>! </a:t>
            </a:r>
            <a:r>
              <a:rPr lang="en-GB" sz="3200" i="1" dirty="0" err="1" smtClean="0">
                <a:solidFill>
                  <a:srgbClr val="FFC000"/>
                </a:solidFill>
                <a:latin typeface="Cambria" pitchFamily="18" charset="0"/>
              </a:rPr>
              <a:t>Woot</a:t>
            </a:r>
            <a:r>
              <a:rPr lang="en-GB" sz="3200" i="1" dirty="0" smtClean="0">
                <a:solidFill>
                  <a:srgbClr val="FFC000"/>
                </a:solidFill>
                <a:latin typeface="Cambria" pitchFamily="18" charset="0"/>
              </a:rPr>
              <a:t>! Federated Search!</a:t>
            </a:r>
            <a:endParaRPr lang="en-GB" sz="3200" i="1" dirty="0">
              <a:solidFill>
                <a:srgbClr val="FFC000"/>
              </a:solidFill>
              <a:latin typeface="Cambria"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28575" y="1560726"/>
            <a:ext cx="9172575" cy="5334000"/>
          </a:xfrm>
          <a:prstGeom prst="rect">
            <a:avLst/>
          </a:prstGeom>
          <a:noFill/>
          <a:ln w="9525" algn="ctr">
            <a:noFill/>
            <a:miter lim="800000"/>
            <a:headEnd/>
            <a:tailEnd/>
          </a:ln>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5" name="Picture 3"/>
          <p:cNvPicPr>
            <a:picLocks noChangeAspect="1" noChangeArrowheads="1"/>
          </p:cNvPicPr>
          <p:nvPr/>
        </p:nvPicPr>
        <p:blipFill>
          <a:blip r:embed="rId2"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76" name="Picture 4"/>
          <p:cNvPicPr>
            <a:picLocks noChangeAspect="1" noChangeArrowheads="1"/>
          </p:cNvPicPr>
          <p:nvPr/>
        </p:nvPicPr>
        <p:blipFill>
          <a:blip r:embed="rId3"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77" name="Picture 5"/>
          <p:cNvPicPr>
            <a:picLocks noChangeAspect="1" noChangeArrowheads="1"/>
          </p:cNvPicPr>
          <p:nvPr/>
        </p:nvPicPr>
        <p:blipFill>
          <a:blip r:embed="rId4"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78" name="Picture 6"/>
          <p:cNvPicPr>
            <a:picLocks noChangeAspect="1" noChangeArrowheads="1"/>
          </p:cNvPicPr>
          <p:nvPr/>
        </p:nvPicPr>
        <p:blipFill>
          <a:blip r:embed="rId5"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79" name="Picture 7"/>
          <p:cNvPicPr>
            <a:picLocks noChangeAspect="1" noChangeArrowheads="1"/>
          </p:cNvPicPr>
          <p:nvPr/>
        </p:nvPicPr>
        <p:blipFill>
          <a:blip r:embed="rId2"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80" name="Picture 8"/>
          <p:cNvPicPr>
            <a:picLocks noChangeAspect="1" noChangeArrowheads="1"/>
          </p:cNvPicPr>
          <p:nvPr/>
        </p:nvPicPr>
        <p:blipFill>
          <a:blip r:embed="rId3"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81" name="Picture 9"/>
          <p:cNvPicPr>
            <a:picLocks noChangeAspect="1" noChangeArrowheads="1"/>
          </p:cNvPicPr>
          <p:nvPr/>
        </p:nvPicPr>
        <p:blipFill>
          <a:blip r:embed="rId4" cstate="print"/>
          <a:srcRect/>
          <a:stretch>
            <a:fillRect/>
          </a:stretch>
        </p:blipFill>
        <p:spPr bwMode="auto">
          <a:xfrm>
            <a:off x="0" y="2725738"/>
            <a:ext cx="9144000" cy="2216150"/>
          </a:xfrm>
          <a:prstGeom prst="rect">
            <a:avLst/>
          </a:prstGeom>
          <a:noFill/>
          <a:ln w="9525" algn="ctr">
            <a:noFill/>
            <a:miter lim="800000"/>
            <a:headEnd/>
            <a:tailEnd/>
          </a:ln>
          <a:effectLst/>
        </p:spPr>
      </p:pic>
      <p:pic>
        <p:nvPicPr>
          <p:cNvPr id="284682" name="Picture 10"/>
          <p:cNvPicPr>
            <a:picLocks noChangeAspect="1" noChangeArrowheads="1"/>
          </p:cNvPicPr>
          <p:nvPr/>
        </p:nvPicPr>
        <p:blipFill>
          <a:blip r:embed="rId5" cstate="print"/>
          <a:srcRect/>
          <a:stretch>
            <a:fillRect/>
          </a:stretch>
        </p:blipFill>
        <p:spPr bwMode="auto">
          <a:xfrm>
            <a:off x="0" y="2725738"/>
            <a:ext cx="9144000" cy="2216150"/>
          </a:xfrm>
          <a:prstGeom prst="rect">
            <a:avLst/>
          </a:prstGeom>
          <a:noFill/>
          <a:ln w="9525" algn="ctr">
            <a:noFill/>
            <a:miter lim="800000"/>
            <a:headEnd/>
            <a:tailEnd/>
          </a:ln>
          <a:effectLst/>
        </p:spPr>
      </p:pic>
      <p:sp>
        <p:nvSpPr>
          <p:cNvPr id="12" name="Title 1"/>
          <p:cNvSpPr>
            <a:spLocks/>
          </p:cNvSpPr>
          <p:nvPr/>
        </p:nvSpPr>
        <p:spPr bwMode="auto">
          <a:xfrm>
            <a:off x="395288" y="260350"/>
            <a:ext cx="8229600" cy="1081088"/>
          </a:xfrm>
          <a:prstGeom prst="rect">
            <a:avLst/>
          </a:prstGeom>
          <a:noFill/>
          <a:ln w="9525">
            <a:noFill/>
            <a:miter lim="800000"/>
            <a:headEnd/>
            <a:tailEnd/>
          </a:ln>
        </p:spPr>
        <p:txBody>
          <a:bodyPr/>
          <a:lstStyle/>
          <a:p>
            <a:pPr eaLnBrk="0" hangingPunct="0"/>
            <a:r>
              <a:rPr lang="en-GB" sz="3600" dirty="0" smtClean="0">
                <a:solidFill>
                  <a:schemeClr val="bg1"/>
                </a:solidFill>
                <a:latin typeface="Cambria" pitchFamily="18" charset="0"/>
              </a:rPr>
              <a:t>E-Resource Provision</a:t>
            </a:r>
            <a:r>
              <a:rPr lang="en-GB" sz="3600" dirty="0">
                <a:solidFill>
                  <a:schemeClr val="bg1"/>
                </a:solidFill>
                <a:latin typeface="Cambria" pitchFamily="18" charset="0"/>
              </a:rPr>
              <a:t/>
            </a:r>
            <a:br>
              <a:rPr lang="en-GB" sz="3600" dirty="0">
                <a:solidFill>
                  <a:schemeClr val="bg1"/>
                </a:solidFill>
                <a:latin typeface="Cambria" pitchFamily="18" charset="0"/>
              </a:rPr>
            </a:br>
            <a:r>
              <a:rPr lang="en-GB" sz="3200" i="1" dirty="0" smtClean="0">
                <a:solidFill>
                  <a:srgbClr val="FFC000"/>
                </a:solidFill>
                <a:latin typeface="Cambria" pitchFamily="18" charset="0"/>
              </a:rPr>
              <a:t>Federated Search?! </a:t>
            </a:r>
            <a:r>
              <a:rPr lang="en-GB" sz="3200" i="1" dirty="0" err="1" smtClean="0">
                <a:solidFill>
                  <a:srgbClr val="FFC000"/>
                </a:solidFill>
                <a:latin typeface="Cambria" pitchFamily="18" charset="0"/>
              </a:rPr>
              <a:t>Meh</a:t>
            </a:r>
            <a:r>
              <a:rPr lang="en-GB" sz="3200" i="1" dirty="0" smtClean="0">
                <a:solidFill>
                  <a:srgbClr val="FFC000"/>
                </a:solidFill>
                <a:latin typeface="Cambria" pitchFamily="18" charset="0"/>
              </a:rPr>
              <a:t>… </a:t>
            </a:r>
            <a:r>
              <a:rPr lang="en-GB" sz="3200" dirty="0" smtClean="0">
                <a:solidFill>
                  <a:srgbClr val="FFC000"/>
                </a:solidFill>
                <a:latin typeface="Cambria" pitchFamily="18" charset="0"/>
                <a:sym typeface="Wingdings" pitchFamily="2" charset="2"/>
              </a:rPr>
              <a:t></a:t>
            </a:r>
            <a:endParaRPr lang="en-GB" sz="3200" dirty="0">
              <a:solidFill>
                <a:srgbClr val="FFC000"/>
              </a:solidFill>
              <a:latin typeface="Cambri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8467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0"/>
                                          </p:stCondLst>
                                        </p:cTn>
                                        <p:tgtEl>
                                          <p:spTgt spid="284677"/>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500"/>
                                  </p:stCondLst>
                                  <p:childTnLst>
                                    <p:set>
                                      <p:cBhvr>
                                        <p:cTn id="12" dur="1" fill="hold">
                                          <p:stCondLst>
                                            <p:cond delay="0"/>
                                          </p:stCondLst>
                                        </p:cTn>
                                        <p:tgtEl>
                                          <p:spTgt spid="284678"/>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500"/>
                                  </p:stCondLst>
                                  <p:childTnLst>
                                    <p:set>
                                      <p:cBhvr>
                                        <p:cTn id="15" dur="1" fill="hold">
                                          <p:stCondLst>
                                            <p:cond delay="0"/>
                                          </p:stCondLst>
                                        </p:cTn>
                                        <p:tgtEl>
                                          <p:spTgt spid="284679"/>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500"/>
                                  </p:stCondLst>
                                  <p:childTnLst>
                                    <p:set>
                                      <p:cBhvr>
                                        <p:cTn id="18" dur="1" fill="hold">
                                          <p:stCondLst>
                                            <p:cond delay="0"/>
                                          </p:stCondLst>
                                        </p:cTn>
                                        <p:tgtEl>
                                          <p:spTgt spid="284680"/>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500"/>
                                  </p:stCondLst>
                                  <p:childTnLst>
                                    <p:set>
                                      <p:cBhvr>
                                        <p:cTn id="21" dur="1" fill="hold">
                                          <p:stCondLst>
                                            <p:cond delay="0"/>
                                          </p:stCondLst>
                                        </p:cTn>
                                        <p:tgtEl>
                                          <p:spTgt spid="284681"/>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500"/>
                                  </p:stCondLst>
                                  <p:childTnLst>
                                    <p:set>
                                      <p:cBhvr>
                                        <p:cTn id="24" dur="1" fill="hold">
                                          <p:stCondLst>
                                            <p:cond delay="0"/>
                                          </p:stCondLst>
                                        </p:cTn>
                                        <p:tgtEl>
                                          <p:spTgt spid="284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iversity of Huddersfield">
  <a:themeElements>
    <a:clrScheme name="University of Huddersfi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iversity of Huddersfiel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Huddersfi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versity of Huddersfiel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versity of Huddersfiel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versity of Huddersfiel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versity of Huddersfiel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versity of Huddersfiel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versity of Huddersfiel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versity of Huddersfiel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versity of Huddersfiel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versity of Huddersfiel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versity of Huddersfiel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versity of Huddersfiel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niversity of Huddersfiel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University of Huddersfield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6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7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8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in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Pink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ree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Gree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1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2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3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White">
  <a:themeElements>
    <a:clrScheme name="4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4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6699"/>
        </a:hlink>
        <a:folHlink>
          <a:srgbClr val="99CC00"/>
        </a:folHlink>
      </a:clrScheme>
      <a:clrMap bg1="lt1" tx1="dk1" bg2="lt2" tx2="dk2" accent1="accent1" accent2="accent2" accent3="accent3" accent4="accent4" accent5="accent5" accent6="accent6" hlink="hlink" folHlink="folHlink"/>
    </a:extraClrScheme>
    <a:extraClrScheme>
      <a:clrScheme name="5_Whi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772"/>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University of Huddersfield</Template>
  <TotalTime>1929</TotalTime>
  <Words>1464</Words>
  <Application>Microsoft Office PowerPoint</Application>
  <PresentationFormat>On-screen Show (4:3)</PresentationFormat>
  <Paragraphs>218</Paragraphs>
  <Slides>46</Slides>
  <Notes>5</Notes>
  <HiddenSlides>0</HiddenSlides>
  <MMClips>0</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46</vt:i4>
      </vt:variant>
    </vt:vector>
  </HeadingPairs>
  <TitlesOfParts>
    <vt:vector size="62" baseType="lpstr">
      <vt:lpstr>Arial</vt:lpstr>
      <vt:lpstr>Calibri</vt:lpstr>
      <vt:lpstr>Cambria</vt:lpstr>
      <vt:lpstr>Wingdings</vt:lpstr>
      <vt:lpstr>University of Huddersfield</vt:lpstr>
      <vt:lpstr>Pink</vt:lpstr>
      <vt:lpstr>Green</vt:lpstr>
      <vt:lpstr>White</vt:lpstr>
      <vt:lpstr>1_White</vt:lpstr>
      <vt:lpstr>2_White</vt:lpstr>
      <vt:lpstr>3_White</vt:lpstr>
      <vt:lpstr>4_White</vt:lpstr>
      <vt:lpstr>5_White</vt:lpstr>
      <vt:lpstr>6_White</vt:lpstr>
      <vt:lpstr>7_White</vt:lpstr>
      <vt:lpstr>8_White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University of Huddersfield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David Pattern (cmsxdcp)</dc:creator>
  <cp:lastModifiedBy>Dave Pattern</cp:lastModifiedBy>
  <cp:revision>237</cp:revision>
  <dcterms:created xsi:type="dcterms:W3CDTF">2009-09-16T11:38:02Z</dcterms:created>
  <dcterms:modified xsi:type="dcterms:W3CDTF">2011-06-25T15:10:24Z</dcterms:modified>
</cp:coreProperties>
</file>